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xlsx" ContentType="application/vnd.openxmlformats-officedocument.spreadsheetml.sheet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entation.xml" ContentType="application/vnd.openxmlformats-officedocument.presentationml.presentation.main+xml"/>
  <Override PartName="/ppt/slides/slide5.xml" ContentType="application/vnd.openxmlformats-officedocument.presentationml.slide+xml"/>
  <Override PartName="/ppt/slides/slide2.xml" ContentType="application/vnd.openxmlformats-officedocument.presentationml.slide+xml"/>
  <Override PartName="/ppt/slides/slide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Slides/notesSlide7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slideMasters/slideMaster7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3.xml" ContentType="application/vnd.openxmlformats-officedocument.presentationml.slideMaster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84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2.xml" ContentType="application/vnd.openxmlformats-officedocument.theme+xml"/>
  <Override PartName="/ppt/theme/theme7.xml" ContentType="application/vnd.openxmlformats-officedocument.theme+xml"/>
  <Override PartName="/ppt/theme/theme1.xml" ContentType="application/vnd.openxmlformats-officedocument.theme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theme/theme8.xml" ContentType="application/vnd.openxmlformats-officedocument.theme+xml"/>
  <Override PartName="/ppt/theme/theme9.xml" ContentType="application/vnd.openxmlformats-officedocument.theme+xml"/>
  <Override PartName="/ppt/theme/theme4.xml" ContentType="application/vnd.openxmlformats-officedocument.theme+xml"/>
  <Override PartName="/ppt/theme/theme6.xml" ContentType="application/vnd.openxmlformats-officedocument.theme+xml"/>
  <Override PartName="/ppt/theme/theme5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tags/tag20.xml" ContentType="application/vnd.openxmlformats-officedocument.presentationml.tags+xml"/>
  <Override PartName="/ppt/tags/tag15.xml" ContentType="application/vnd.openxmlformats-officedocument.presentationml.tags+xml"/>
  <Override PartName="/ppt/tags/tag6.xml" ContentType="application/vnd.openxmlformats-officedocument.presentationml.tags+xml"/>
  <Override PartName="/ppt/tags/tag17.xml" ContentType="application/vnd.openxmlformats-officedocument.presentationml.tags+xml"/>
  <Override PartName="/ppt/tags/tag5.xml" ContentType="application/vnd.openxmlformats-officedocument.presentationml.tags+xml"/>
  <Override PartName="/ppt/tags/tag7.xml" ContentType="application/vnd.openxmlformats-officedocument.presentationml.tags+xml"/>
  <Override PartName="/ppt/tags/tag1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2.xml" ContentType="application/vnd.openxmlformats-officedocument.presentationml.tags+xml"/>
  <Override PartName="/ppt/tags/tag11.xml" ContentType="application/vnd.openxmlformats-officedocument.presentationml.tags+xml"/>
  <Override PartName="/docProps/app.xml" ContentType="application/vnd.openxmlformats-officedocument.extended-properties+xml"/>
  <Override PartName="/ppt/tags/tag2.xml" ContentType="application/vnd.openxmlformats-officedocument.presentationml.tags+xml"/>
  <Override PartName="/ppt/tags/tag4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3.xml" ContentType="application/vnd.openxmlformats-officedocument.presentationml.tags+xml"/>
  <Override PartName="/ppt/tags/tag21.xml" ContentType="application/vnd.openxmlformats-officedocument.presentationml.tags+xml"/>
  <Override PartName="/ppt/tags/tag9.xml" ContentType="application/vnd.openxmlformats-officedocument.presentationml.tags+xml"/>
  <Override PartName="/ppt/tags/tag8.xml" ContentType="application/vnd.openxmlformats-officedocument.presentationml.tags+xml"/>
  <Override PartName="/ppt/tags/tag10.xml" ContentType="application/vnd.openxmlformats-officedocument.presentationml.tags+xml"/>
  <Override PartName="/docProps/core.xml" ContentType="application/vnd.openxmlformats-package.core-properties+xml"/>
  <Override PartName="/ppt/tags/tag16.xml" ContentType="application/vnd.openxmlformats-officedocument.presentationml.tags+xml"/>
  <Override PartName="/customXml/itemProps3.xml" ContentType="application/vnd.openxmlformats-officedocument.customXml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4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9" r:id="rId1"/>
    <p:sldMasterId id="2147483648" r:id="rId2"/>
    <p:sldMasterId id="2147483650" r:id="rId3"/>
    <p:sldMasterId id="2147483686" r:id="rId4"/>
    <p:sldMasterId id="2147483700" r:id="rId5"/>
    <p:sldMasterId id="2147483714" r:id="rId6"/>
    <p:sldMasterId id="2147483728" r:id="rId7"/>
  </p:sldMasterIdLst>
  <p:notesMasterIdLst>
    <p:notesMasterId r:id="rId15"/>
  </p:notesMasterIdLst>
  <p:handoutMasterIdLst>
    <p:handoutMasterId r:id="rId16"/>
  </p:handoutMasterIdLst>
  <p:sldIdLst>
    <p:sldId id="1061" r:id="rId8"/>
    <p:sldId id="1060" r:id="rId9"/>
    <p:sldId id="1063" r:id="rId10"/>
    <p:sldId id="1064" r:id="rId11"/>
    <p:sldId id="1065" r:id="rId12"/>
    <p:sldId id="1066" r:id="rId13"/>
    <p:sldId id="1067" r:id="rId14"/>
  </p:sldIdLst>
  <p:sldSz cx="9906000" cy="6858000" type="A4"/>
  <p:notesSz cx="6797675" cy="9874250"/>
  <p:custDataLst>
    <p:tags r:id="rId17"/>
  </p:custDataLst>
  <p:defaultTextStyle>
    <a:defPPr>
      <a:defRPr lang="ru-RU"/>
    </a:defPPr>
    <a:lvl1pPr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b="1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b="1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b="1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b="1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283">
          <p15:clr>
            <a:srgbClr val="A4A3A4"/>
          </p15:clr>
        </p15:guide>
        <p15:guide id="2" pos="6239">
          <p15:clr>
            <a:srgbClr val="A4A3A4"/>
          </p15:clr>
        </p15:guide>
        <p15:guide id="3" pos="233">
          <p15:clr>
            <a:srgbClr val="A4A3A4"/>
          </p15:clr>
        </p15:guide>
        <p15:guide id="4" pos="1621">
          <p15:clr>
            <a:srgbClr val="A4A3A4"/>
          </p15:clr>
        </p15:guide>
        <p15:guide id="5" pos="2336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10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8080"/>
    <a:srgbClr val="03BEE3"/>
    <a:srgbClr val="00AAB6"/>
    <a:srgbClr val="FFCC00"/>
    <a:srgbClr val="00B69F"/>
    <a:srgbClr val="03B0D3"/>
    <a:srgbClr val="00AAFF"/>
    <a:srgbClr val="FCD5B4"/>
    <a:srgbClr val="00AAC4"/>
    <a:srgbClr val="CB9A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D7AC3CCA-C797-4891-BE02-D94E43425B78}" styleName="Средний стиль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675" autoAdjust="0"/>
    <p:restoredTop sz="99184" autoAdjust="0"/>
  </p:normalViewPr>
  <p:slideViewPr>
    <p:cSldViewPr snapToGrid="0">
      <p:cViewPr varScale="1">
        <p:scale>
          <a:sx n="115" d="100"/>
          <a:sy n="115" d="100"/>
        </p:scale>
        <p:origin x="1506" y="96"/>
      </p:cViewPr>
      <p:guideLst>
        <p:guide orient="horz" pos="4283"/>
        <p:guide pos="6239"/>
        <p:guide pos="233"/>
        <p:guide pos="1621"/>
        <p:guide pos="233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notesViewPr>
    <p:cSldViewPr snapToGrid="0">
      <p:cViewPr varScale="1">
        <p:scale>
          <a:sx n="93" d="100"/>
          <a:sy n="93" d="100"/>
        </p:scale>
        <p:origin x="-3726" y="-120"/>
      </p:cViewPr>
      <p:guideLst>
        <p:guide orient="horz" pos="3110"/>
        <p:guide pos="2141"/>
      </p:guideLst>
    </p:cSldViewPr>
  </p:notesViewPr>
  <p:gridSpacing cx="119895" cy="11989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slide" Target="slides/slide6.xml"/><Relationship Id="rId18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21" Type="http://schemas.openxmlformats.org/officeDocument/2006/relationships/tableStyles" Target="tableStyles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5.xml"/><Relationship Id="rId17" Type="http://schemas.openxmlformats.org/officeDocument/2006/relationships/tags" Target="tags/tag1.xml"/><Relationship Id="rId25" Type="http://schemas.openxmlformats.org/officeDocument/2006/relationships/customXml" Target="../customXml/item4.xml"/><Relationship Id="rId2" Type="http://schemas.openxmlformats.org/officeDocument/2006/relationships/slideMaster" Target="slideMasters/slideMaster2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4.xml"/><Relationship Id="rId24" Type="http://schemas.openxmlformats.org/officeDocument/2006/relationships/customXml" Target="../customXml/item3.xml"/><Relationship Id="rId5" Type="http://schemas.openxmlformats.org/officeDocument/2006/relationships/slideMaster" Target="slideMasters/slideMaster5.xml"/><Relationship Id="rId15" Type="http://schemas.openxmlformats.org/officeDocument/2006/relationships/notesMaster" Target="notesMasters/notesMaster1.xml"/><Relationship Id="rId23" Type="http://schemas.openxmlformats.org/officeDocument/2006/relationships/customXml" Target="../customXml/item2.xml"/><Relationship Id="rId10" Type="http://schemas.openxmlformats.org/officeDocument/2006/relationships/slide" Target="slides/slide3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openxmlformats.org/officeDocument/2006/relationships/customXml" Target="../customXml/item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3"/>
    </mc:Choice>
    <mc:Fallback>
      <c:style val="3"/>
    </mc:Fallback>
  </mc:AlternateContent>
  <c:chart>
    <c:autoTitleDeleted val="1"/>
    <c:plotArea>
      <c:layout>
        <c:manualLayout>
          <c:layoutTarget val="inner"/>
          <c:xMode val="edge"/>
          <c:yMode val="edge"/>
          <c:x val="9.089528791261374E-2"/>
          <c:y val="3.6709955508690141E-2"/>
          <c:w val="0.85716454756589266"/>
          <c:h val="0.74276091239559339"/>
        </c:manualLayout>
      </c:layout>
      <c:pieChart>
        <c:varyColors val="1"/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  <c:spPr>
        <a:noFill/>
        <a:ln w="0" cap="sq">
          <a:noFill/>
          <a:prstDash val="solid"/>
          <a:miter lim="800000"/>
        </a:ln>
        <a:effectLst>
          <a:glow>
            <a:srgbClr val="3366CC"/>
          </a:glow>
        </a:effectLst>
      </c:spPr>
    </c:plotArea>
    <c:plotVisOnly val="1"/>
    <c:dispBlanksAs val="gap"/>
    <c:showDLblsOverMax val="0"/>
  </c:chart>
  <c:spPr>
    <a:noFill/>
    <a:ln w="9525" cap="flat" cmpd="sng" algn="ctr">
      <a:noFill/>
      <a:prstDash val="solid"/>
    </a:ln>
    <a:effectLst/>
  </c:spPr>
  <c:txPr>
    <a:bodyPr/>
    <a:lstStyle/>
    <a:p>
      <a:pPr>
        <a:defRPr sz="1800"/>
      </a:pPr>
      <a:endParaRPr lang="ru-RU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withinLinear" id="14">
  <a:schemeClr val="accent1"/>
</cs:colorStyle>
</file>

<file path=ppt/charts/style1.xml><?xml version="1.0" encoding="utf-8"?>
<cs:chartStyle xmlns:cs="http://schemas.microsoft.com/office/drawing/2012/chartStyle" xmlns:a="http://schemas.openxmlformats.org/drawingml/2006/main" id="102">
  <cs:axisTitle>
    <cs:lnRef idx="0"/>
    <cs:fillRef idx="0"/>
    <cs:effectRef idx="0"/>
    <cs:fontRef idx="minor">
      <a:schemeClr val="tx1"/>
    </cs:fontRef>
    <cs:defRPr sz="1000" b="1" kern="1200"/>
  </cs:axisTitle>
  <cs:category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categoryAxis>
  <cs:chartArea mods="allowNoFillOverride allowNoLineOverride">
    <cs:lnRef idx="1">
      <a:schemeClr val="tx1">
        <a:tint val="75000"/>
      </a:schemeClr>
    </cs:lnRef>
    <cs:fillRef idx="1">
      <a:schemeClr val="bg1"/>
    </cs:fillRef>
    <cs:effectRef idx="0"/>
    <cs:fontRef idx="minor">
      <a:schemeClr val="tx1"/>
    </cs:fontRef>
    <cs:spPr>
      <a:ln>
        <a:round/>
      </a:ln>
    </cs:spPr>
    <cs:defRPr sz="1000" kern="1200"/>
  </cs:chartArea>
  <cs:dataLabel>
    <cs:lnRef idx="0"/>
    <cs:fillRef idx="0"/>
    <cs:effectRef idx="0"/>
    <cs:fontRef idx="minor">
      <a:schemeClr val="tx1"/>
    </cs:fontRef>
    <cs:defRPr sz="1000" kern="1200"/>
  </cs:dataLabel>
  <cs:dataLabelCallout>
    <cs:lnRef idx="0"/>
    <cs:fillRef idx="0"/>
    <cs:effectRef idx="0"/>
    <cs:fontRef idx="minor">
      <a:schemeClr val="dk1"/>
    </cs:fontRef>
    <cs:spPr>
      <a:solidFill>
        <a:schemeClr val="lt1"/>
      </a:solidFill>
      <a:ln>
        <a:solidFill>
          <a:schemeClr val="dk1">
            <a:lumMod val="65000"/>
            <a:lumOff val="35000"/>
          </a:schemeClr>
        </a:solidFill>
      </a:ln>
    </cs:spPr>
    <cs:defRPr sz="1000" kern="1200"/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1">
      <cs:styleClr val="auto"/>
    </cs:lnRef>
    <cs:lineWidthScale>3</cs:lineWidthScale>
    <cs:fillRef idx="0"/>
    <cs:effectRef idx="0"/>
    <cs:fontRef idx="minor">
      <a:schemeClr val="tx1"/>
    </cs:fontRef>
    <cs:spPr>
      <a:ln cap="rnd">
        <a:round/>
      </a:ln>
    </cs:spPr>
  </cs:dataPointLine>
  <cs:dataPointMarker>
    <cs:lnRef idx="1">
      <cs:styleClr val="auto"/>
    </cs:lnRef>
    <cs:fillRef idx="1">
      <cs:styleClr val="auto"/>
    </cs:fillRef>
    <cs:effectRef idx="0"/>
    <cs:fontRef idx="minor">
      <a:schemeClr val="tx1"/>
    </cs:fontRef>
    <cs:spPr>
      <a:ln>
        <a:round/>
      </a:ln>
    </cs:spPr>
  </cs:dataPointMarker>
  <cs:dataPointMarkerLayout/>
  <cs:dataPointWireframe>
    <cs:lnRef idx="1">
      <cs:styleClr val="auto"/>
    </cs:lnRef>
    <cs:fillRef idx="0"/>
    <cs:effectRef idx="0"/>
    <cs:fontRef idx="minor">
      <a:schemeClr val="tx1"/>
    </cs:fontRef>
    <cs:spPr>
      <a:ln>
        <a:round/>
      </a:ln>
    </cs:spPr>
  </cs:dataPointWireframe>
  <cs:dataTable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dataTable>
  <cs:downBar>
    <cs:lnRef idx="1">
      <a:schemeClr val="tx1"/>
    </cs:lnRef>
    <cs:fillRef idx="1">
      <a:schemeClr val="dk1">
        <a:tint val="95000"/>
      </a:schemeClr>
    </cs:fillRef>
    <cs:effectRef idx="0"/>
    <cs:fontRef idx="minor">
      <a:schemeClr val="tx1"/>
    </cs:fontRef>
    <cs:spPr>
      <a:ln>
        <a:round/>
      </a:ln>
    </cs:spPr>
  </cs:downBar>
  <cs:drop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dropLine>
  <cs:errorBar>
    <cs:lnRef idx="1">
      <a:schemeClr val="tx1"/>
    </cs:lnRef>
    <cs:fillRef idx="1">
      <a:schemeClr val="tx1"/>
    </cs:fillRef>
    <cs:effectRef idx="0"/>
    <cs:fontRef idx="minor">
      <a:schemeClr val="tx1"/>
    </cs:fontRef>
    <cs:spPr>
      <a:ln>
        <a:round/>
      </a:ln>
    </cs:spPr>
  </cs:errorBar>
  <cs:flo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floor>
  <cs:gridlineMaj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gridlineMajor>
  <cs:gridlineMinor>
    <cs:lnRef idx="1">
      <a:schemeClr val="tx1">
        <a:tint val="50000"/>
      </a:schemeClr>
    </cs:lnRef>
    <cs:fillRef idx="0"/>
    <cs:effectRef idx="0"/>
    <cs:fontRef idx="minor">
      <a:schemeClr val="tx1"/>
    </cs:fontRef>
    <cs:spPr>
      <a:ln>
        <a:round/>
      </a:ln>
    </cs:spPr>
  </cs:gridlineMinor>
  <cs:hiLo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hiLoLine>
  <cs:leader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leaderLine>
  <cs:legend>
    <cs:lnRef idx="0"/>
    <cs:fillRef idx="0"/>
    <cs:effectRef idx="0"/>
    <cs:fontRef idx="minor">
      <a:schemeClr val="tx1"/>
    </cs:fontRef>
    <cs:defRPr sz="1000" kern="1200"/>
  </cs:legend>
  <cs:plotArea mods="allowNoFillOverride allowNoLineOverride">
    <cs:lnRef idx="0"/>
    <cs:fillRef idx="1">
      <a:schemeClr val="bg1"/>
    </cs:fillRef>
    <cs:effectRef idx="0"/>
    <cs:fontRef idx="minor">
      <a:schemeClr val="tx1"/>
    </cs:fontRef>
  </cs:plotArea>
  <cs:plotArea3D>
    <cs:lnRef idx="0"/>
    <cs:fillRef idx="0"/>
    <cs:effectRef idx="0"/>
    <cs:fontRef idx="minor">
      <a:schemeClr val="tx1"/>
    </cs:fontRef>
  </cs:plotArea3D>
  <cs:series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seriesAxis>
  <cs:series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seriesLine>
  <cs:title>
    <cs:lnRef idx="0"/>
    <cs:fillRef idx="0"/>
    <cs:effectRef idx="0"/>
    <cs:fontRef idx="minor">
      <a:schemeClr val="tx1"/>
    </cs:fontRef>
    <cs:defRPr sz="1800" b="1" kern="1200"/>
  </cs:title>
  <cs:trendline>
    <cs:lnRef idx="1">
      <a:schemeClr val="tx1"/>
    </cs:lnRef>
    <cs:fillRef idx="0"/>
    <cs:effectRef idx="0"/>
    <cs:fontRef idx="minor">
      <a:schemeClr val="tx1"/>
    </cs:fontRef>
    <cs:spPr>
      <a:ln cap="rnd">
        <a:round/>
      </a:ln>
    </cs:spPr>
  </cs:trendline>
  <cs:trendlineLabel>
    <cs:lnRef idx="0"/>
    <cs:fillRef idx="0"/>
    <cs:effectRef idx="0"/>
    <cs:fontRef idx="minor">
      <a:schemeClr val="tx1"/>
    </cs:fontRef>
    <cs:defRPr sz="1000" kern="1200"/>
  </cs:trendlineLabel>
  <cs:upBar>
    <cs:lnRef idx="1">
      <a:schemeClr val="tx1"/>
    </cs:lnRef>
    <cs:fillRef idx="1">
      <a:schemeClr val="dk1">
        <a:tint val="5000"/>
      </a:schemeClr>
    </cs:fillRef>
    <cs:effectRef idx="0"/>
    <cs:fontRef idx="minor">
      <a:schemeClr val="tx1"/>
    </cs:fontRef>
    <cs:spPr>
      <a:ln>
        <a:round/>
      </a:ln>
    </cs:spPr>
  </cs:upBar>
  <cs:value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valueAxis>
  <cs:wall>
    <cs:lnRef idx="0"/>
    <cs:fillRef idx="0"/>
    <cs:effectRef idx="0"/>
    <cs:fontRef idx="minor">
      <a:schemeClr val="tx1"/>
    </cs:fontRef>
  </cs:wall>
</cs:chartStyl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9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4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lnSpc>
                <a:spcPct val="100000"/>
              </a:lnSpc>
              <a:defRPr sz="1200" b="0">
                <a:latin typeface="Arial" pitchFamily="34" charset="0"/>
              </a:defRPr>
            </a:lvl1pPr>
          </a:lstStyle>
          <a:p>
            <a:pPr>
              <a:defRPr/>
            </a:pPr>
            <a:r>
              <a:rPr lang="ru-RU" dirty="0"/>
              <a:t>Проект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49688" y="0"/>
            <a:ext cx="2946400" cy="494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lnSpc>
                <a:spcPct val="100000"/>
              </a:lnSpc>
              <a:defRPr sz="1200" b="0">
                <a:latin typeface="Arial" pitchFamily="34" charset="0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17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8485"/>
            <a:ext cx="2946400" cy="494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lnSpc>
                <a:spcPct val="100000"/>
              </a:lnSpc>
              <a:defRPr sz="1200" b="0">
                <a:latin typeface="Arial" pitchFamily="34" charset="0"/>
              </a:defRPr>
            </a:lvl1pPr>
          </a:lstStyle>
          <a:p>
            <a:pPr>
              <a:defRPr/>
            </a:pPr>
            <a:r>
              <a:rPr lang="ru-RU" dirty="0"/>
              <a:t>ООО "</a:t>
            </a:r>
            <a:r>
              <a:rPr lang="ru-RU" dirty="0" smtClean="0"/>
              <a:t>Южно-</a:t>
            </a:r>
            <a:r>
              <a:rPr lang="ru-RU" dirty="0"/>
              <a:t>П</a:t>
            </a:r>
            <a:r>
              <a:rPr lang="ru-RU" dirty="0" smtClean="0"/>
              <a:t>риобский ГПЗ"</a:t>
            </a:r>
            <a:endParaRPr lang="ru-RU" dirty="0"/>
          </a:p>
        </p:txBody>
      </p:sp>
      <p:sp>
        <p:nvSpPr>
          <p:cNvPr id="717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49688" y="9378485"/>
            <a:ext cx="2946400" cy="494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lnSpc>
                <a:spcPct val="100000"/>
              </a:lnSpc>
              <a:defRPr sz="1200" b="0">
                <a:latin typeface="Arial" pitchFamily="34" charset="0"/>
              </a:defRPr>
            </a:lvl1pPr>
          </a:lstStyle>
          <a:p>
            <a:pPr>
              <a:defRPr/>
            </a:pPr>
            <a:fld id="{F9BBF222-6FB2-433E-81DE-CA0199D86EF5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7911691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4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lnSpc>
                <a:spcPct val="100000"/>
              </a:lnSpc>
              <a:defRPr sz="1200" b="0">
                <a:latin typeface="Arial" pitchFamily="34" charset="0"/>
              </a:defRPr>
            </a:lvl1pPr>
          </a:lstStyle>
          <a:p>
            <a:pPr>
              <a:defRPr/>
            </a:pPr>
            <a:r>
              <a:rPr lang="ru-RU" dirty="0"/>
              <a:t>Проект</a:t>
            </a:r>
          </a:p>
        </p:txBody>
      </p:sp>
      <p:sp>
        <p:nvSpPr>
          <p:cNvPr id="4301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49688" y="0"/>
            <a:ext cx="2946400" cy="494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lnSpc>
                <a:spcPct val="100000"/>
              </a:lnSpc>
              <a:defRPr sz="1200" b="0">
                <a:latin typeface="Arial" pitchFamily="34" charset="0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3994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723900" y="739775"/>
            <a:ext cx="5348288" cy="370363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301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9450" y="4690822"/>
            <a:ext cx="5438775" cy="44429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4301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378485"/>
            <a:ext cx="2946400" cy="494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lnSpc>
                <a:spcPct val="100000"/>
              </a:lnSpc>
              <a:defRPr sz="1200" b="0">
                <a:latin typeface="Arial" pitchFamily="34" charset="0"/>
              </a:defRPr>
            </a:lvl1pPr>
          </a:lstStyle>
          <a:p>
            <a:pPr>
              <a:defRPr/>
            </a:pPr>
            <a:r>
              <a:rPr lang="ru-RU" dirty="0" smtClean="0"/>
              <a:t>ООО "Южно-Приобский ГПЗ"</a:t>
            </a:r>
            <a:endParaRPr lang="ru-RU" dirty="0"/>
          </a:p>
        </p:txBody>
      </p:sp>
      <p:sp>
        <p:nvSpPr>
          <p:cNvPr id="4301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49688" y="9378485"/>
            <a:ext cx="2946400" cy="494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lnSpc>
                <a:spcPct val="100000"/>
              </a:lnSpc>
              <a:defRPr sz="1200" b="0">
                <a:latin typeface="Arial" pitchFamily="34" charset="0"/>
              </a:defRPr>
            </a:lvl1pPr>
          </a:lstStyle>
          <a:p>
            <a:pPr>
              <a:defRPr/>
            </a:pPr>
            <a:fld id="{F375FA7D-8FCE-46C0-9AFD-CC5252E020E5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96428848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491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723900" y="739775"/>
            <a:ext cx="5348288" cy="3703638"/>
          </a:xfrm>
          <a:ln/>
        </p:spPr>
      </p:sp>
      <p:sp>
        <p:nvSpPr>
          <p:cNvPr id="29491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dirty="0" smtClean="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8909745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491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723900" y="739775"/>
            <a:ext cx="5348288" cy="3703638"/>
          </a:xfrm>
          <a:ln/>
        </p:spPr>
      </p:sp>
      <p:sp>
        <p:nvSpPr>
          <p:cNvPr id="29491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dirty="0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491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723900" y="739775"/>
            <a:ext cx="5348288" cy="3703638"/>
          </a:xfrm>
          <a:ln/>
        </p:spPr>
      </p:sp>
      <p:sp>
        <p:nvSpPr>
          <p:cNvPr id="29491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dirty="0" smtClean="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1509292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491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723900" y="739775"/>
            <a:ext cx="5348288" cy="3703638"/>
          </a:xfrm>
          <a:ln/>
        </p:spPr>
      </p:sp>
      <p:sp>
        <p:nvSpPr>
          <p:cNvPr id="29491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dirty="0" smtClean="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8893608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491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723900" y="739775"/>
            <a:ext cx="5348288" cy="3703638"/>
          </a:xfrm>
          <a:ln/>
        </p:spPr>
      </p:sp>
      <p:sp>
        <p:nvSpPr>
          <p:cNvPr id="29491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dirty="0" smtClean="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1668281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491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723900" y="739775"/>
            <a:ext cx="5348288" cy="3703638"/>
          </a:xfrm>
          <a:ln/>
        </p:spPr>
      </p:sp>
      <p:sp>
        <p:nvSpPr>
          <p:cNvPr id="29491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dirty="0" smtClean="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6194652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491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723900" y="739775"/>
            <a:ext cx="5348288" cy="3703638"/>
          </a:xfrm>
          <a:ln/>
        </p:spPr>
      </p:sp>
      <p:sp>
        <p:nvSpPr>
          <p:cNvPr id="29491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dirty="0" smtClean="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9703427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7"/>
            <a:ext cx="8420100" cy="1470025"/>
          </a:xfrm>
          <a:prstGeom prst="rect">
            <a:avLst/>
          </a:prstGeom>
        </p:spPr>
        <p:txBody>
          <a:bodyPr/>
          <a:lstStyle>
            <a:lvl1pPr>
              <a:defRPr baseline="0">
                <a:solidFill>
                  <a:srgbClr val="0078C1"/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</p:spPr>
        <p:txBody>
          <a:bodyPr/>
          <a:lstStyle>
            <a:lvl1pPr>
              <a:defRPr baseline="0">
                <a:solidFill>
                  <a:srgbClr val="0078C1"/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95300" y="1600202"/>
            <a:ext cx="89154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181850" y="274640"/>
            <a:ext cx="2228850" cy="5851525"/>
          </a:xfrm>
          <a:prstGeom prst="rect">
            <a:avLst/>
          </a:prstGeom>
        </p:spPr>
        <p:txBody>
          <a:bodyPr vert="eaVert"/>
          <a:lstStyle>
            <a:lvl1pPr>
              <a:defRPr baseline="0">
                <a:solidFill>
                  <a:srgbClr val="0078C1"/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95301" y="274640"/>
            <a:ext cx="653415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7"/>
            <a:ext cx="8420100" cy="1470025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7E3E46D-46C3-45E4-AB15-EA13447690C7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1463" y="0"/>
            <a:ext cx="9142413" cy="6731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95300" y="1600202"/>
            <a:ext cx="89154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5474A68-1A69-4605-89F8-55E8819D2639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638" y="4406902"/>
            <a:ext cx="84201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638" y="2906713"/>
            <a:ext cx="84201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DE73088-6944-40C6-B98E-D99A984785F6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1463" y="0"/>
            <a:ext cx="9142413" cy="6731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95300" y="1600202"/>
            <a:ext cx="4381501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029199" y="1600202"/>
            <a:ext cx="4381501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FF77A5B-68D9-4B9B-B8A5-8B782BA135C9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73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73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377" y="1535113"/>
            <a:ext cx="437832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5032377" y="2174875"/>
            <a:ext cx="437832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2EED169-9440-4A04-8D4A-F5B5751392DD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1463" y="0"/>
            <a:ext cx="9142413" cy="6731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E442C40-00DB-4A40-963A-7D370025EDD3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932660-A276-4061-A88E-B33EA8CA63D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1" y="273050"/>
            <a:ext cx="3259138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873499" y="273052"/>
            <a:ext cx="5537201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1" y="1435102"/>
            <a:ext cx="3259138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1BFA713-B1BF-4E74-B39E-795509A1B137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</p:spPr>
        <p:txBody>
          <a:bodyPr/>
          <a:lstStyle>
            <a:lvl1pPr>
              <a:defRPr baseline="0">
                <a:solidFill>
                  <a:srgbClr val="0078C1"/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95300" y="1600202"/>
            <a:ext cx="89154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513" y="4800600"/>
            <a:ext cx="59436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513" y="612775"/>
            <a:ext cx="59436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dirty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513" y="5367338"/>
            <a:ext cx="59436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3F83B17-BE60-4AF3-B249-8AD9C251AB7B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1463" y="0"/>
            <a:ext cx="9142413" cy="6731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95300" y="1600202"/>
            <a:ext cx="89154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1AE1406-15B3-4D3A-88EF-E66D817CFC57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129463" y="2"/>
            <a:ext cx="2284412" cy="6126163"/>
          </a:xfrm>
          <a:prstGeom prst="rect">
            <a:avLst/>
          </a:prstGeom>
        </p:spPr>
        <p:txBody>
          <a:bodyPr vert="eaVert"/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271464" y="2"/>
            <a:ext cx="6705600" cy="61261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3E4147E-4F83-47DC-8811-B88DCC259F1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271463" y="2"/>
            <a:ext cx="9142413" cy="61261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CE8461-9763-4A6F-9EE9-0AA06CB9FF0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Заголовок и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1463" y="0"/>
            <a:ext cx="9142413" cy="673100"/>
          </a:xfrm>
          <a:prstGeom prst="rect">
            <a:avLst/>
          </a:prstGeom>
        </p:spPr>
        <p:txBody>
          <a:bodyPr/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Диаграмма 2"/>
          <p:cNvSpPr>
            <a:spLocks noGrp="1"/>
          </p:cNvSpPr>
          <p:nvPr>
            <p:ph type="chart" idx="1"/>
          </p:nvPr>
        </p:nvSpPr>
        <p:spPr>
          <a:xfrm>
            <a:off x="495300" y="1600202"/>
            <a:ext cx="8915400" cy="4525963"/>
          </a:xfrm>
          <a:prstGeom prst="rect">
            <a:avLst/>
          </a:prstGeom>
        </p:spPr>
        <p:txBody>
          <a:bodyPr/>
          <a:lstStyle/>
          <a:p>
            <a:pPr lvl="0"/>
            <a:endParaRPr lang="ru-RU" noProof="0" dirty="0" smtClean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F178D3C-3F5F-4260-BAE5-955576EF457A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7"/>
            <a:ext cx="8420100" cy="1470025"/>
          </a:xfrm>
          <a:prstGeom prst="rect">
            <a:avLst/>
          </a:prstGeom>
        </p:spPr>
        <p:txBody>
          <a:bodyPr/>
          <a:lstStyle>
            <a:lvl1pPr>
              <a:defRPr baseline="0">
                <a:solidFill>
                  <a:srgbClr val="0078C1"/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E00B805-74A2-4D38-822A-1D7F0A5E2F4C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</p:spPr>
        <p:txBody>
          <a:bodyPr/>
          <a:lstStyle>
            <a:lvl1pPr>
              <a:defRPr baseline="0">
                <a:solidFill>
                  <a:srgbClr val="0078C1"/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95300" y="1600202"/>
            <a:ext cx="89154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ABE478F-7104-4127-BCA3-8E61A35A3949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638" y="4406902"/>
            <a:ext cx="84201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 baseline="0">
                <a:solidFill>
                  <a:srgbClr val="0078C1"/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638" y="2906713"/>
            <a:ext cx="84201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B7CF2B-9E0A-40DC-A1FB-5F26B69B33E1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</p:spPr>
        <p:txBody>
          <a:bodyPr/>
          <a:lstStyle>
            <a:lvl1pPr>
              <a:defRPr baseline="0">
                <a:solidFill>
                  <a:srgbClr val="0078C1"/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95300" y="1600202"/>
            <a:ext cx="4381501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029199" y="1600202"/>
            <a:ext cx="4381501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BFEA59F-A01F-4156-96D8-7365A24B8AC7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</p:spPr>
        <p:txBody>
          <a:bodyPr/>
          <a:lstStyle>
            <a:lvl1pPr>
              <a:defRPr baseline="0">
                <a:solidFill>
                  <a:srgbClr val="0078C1"/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73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73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377" y="1535113"/>
            <a:ext cx="437832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5032377" y="2174875"/>
            <a:ext cx="437832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1892D6-1EE1-42C9-819D-E2FAB42CB353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638" y="4406902"/>
            <a:ext cx="84201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 baseline="0">
                <a:solidFill>
                  <a:srgbClr val="0078C1"/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638" y="2906713"/>
            <a:ext cx="84201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</p:spPr>
        <p:txBody>
          <a:bodyPr/>
          <a:lstStyle>
            <a:lvl1pPr>
              <a:defRPr baseline="0">
                <a:solidFill>
                  <a:srgbClr val="0078C1"/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513E7B5-21F2-4752-B968-7A096984AE23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E3149E0-E577-4865-9C25-CBFC1DDABCC8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1" y="273050"/>
            <a:ext cx="3259138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 baseline="0">
                <a:solidFill>
                  <a:srgbClr val="0078C1"/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873499" y="273052"/>
            <a:ext cx="5537201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1" y="1435102"/>
            <a:ext cx="3259138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58844BB-B32D-467D-BA31-0B051B1625A2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513" y="4800600"/>
            <a:ext cx="59436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 baseline="0">
                <a:solidFill>
                  <a:srgbClr val="0078C1"/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513" y="612775"/>
            <a:ext cx="59436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dirty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513" y="5367338"/>
            <a:ext cx="59436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25AFC27-21D9-4043-B3D1-DB2394C5AF3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</p:spPr>
        <p:txBody>
          <a:bodyPr/>
          <a:lstStyle>
            <a:lvl1pPr>
              <a:defRPr baseline="0">
                <a:solidFill>
                  <a:srgbClr val="0078C1"/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95300" y="1600202"/>
            <a:ext cx="89154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7694780-6295-45EA-813E-45E912F8227E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181850" y="274640"/>
            <a:ext cx="2228850" cy="5851525"/>
          </a:xfrm>
          <a:prstGeom prst="rect">
            <a:avLst/>
          </a:prstGeom>
        </p:spPr>
        <p:txBody>
          <a:bodyPr vert="eaVert"/>
          <a:lstStyle>
            <a:lvl1pPr>
              <a:defRPr baseline="0">
                <a:solidFill>
                  <a:srgbClr val="0078C1"/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95301" y="274640"/>
            <a:ext cx="653415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AF3795C-DCE1-40D5-8951-35A4094461EB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7"/>
            <a:ext cx="8420100" cy="1470025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7E3E46D-46C3-45E4-AB15-EA13447690C7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11286351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1463" y="0"/>
            <a:ext cx="9142413" cy="6731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95300" y="1600202"/>
            <a:ext cx="89154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5474A68-1A69-4605-89F8-55E8819D2639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33783570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638" y="4406902"/>
            <a:ext cx="84201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638" y="2906713"/>
            <a:ext cx="84201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DE73088-6944-40C6-B98E-D99A984785F6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69778505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1463" y="0"/>
            <a:ext cx="9142413" cy="6731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95300" y="1600202"/>
            <a:ext cx="4381501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029199" y="1600202"/>
            <a:ext cx="4381501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FF77A5B-68D9-4B9B-B8A5-8B782BA135C9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157670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</p:spPr>
        <p:txBody>
          <a:bodyPr/>
          <a:lstStyle>
            <a:lvl1pPr>
              <a:defRPr baseline="0">
                <a:solidFill>
                  <a:srgbClr val="0078C1"/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95300" y="1600202"/>
            <a:ext cx="4381501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029199" y="1600202"/>
            <a:ext cx="4381501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73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73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377" y="1535113"/>
            <a:ext cx="437832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5032377" y="2174875"/>
            <a:ext cx="437832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2EED169-9440-4A04-8D4A-F5B5751392DD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375432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1463" y="0"/>
            <a:ext cx="9142413" cy="6731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E442C40-00DB-4A40-963A-7D370025EDD3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45984362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932660-A276-4061-A88E-B33EA8CA63D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13068229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1" y="273050"/>
            <a:ext cx="3259138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873499" y="273052"/>
            <a:ext cx="5537201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1" y="1435102"/>
            <a:ext cx="3259138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1BFA713-B1BF-4E74-B39E-795509A1B137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1115266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513" y="4800600"/>
            <a:ext cx="59436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513" y="612775"/>
            <a:ext cx="59436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dirty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513" y="5367338"/>
            <a:ext cx="59436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3F83B17-BE60-4AF3-B249-8AD9C251AB7B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93948357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1463" y="0"/>
            <a:ext cx="9142413" cy="6731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95300" y="1600202"/>
            <a:ext cx="89154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1AE1406-15B3-4D3A-88EF-E66D817CFC57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52975823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129463" y="2"/>
            <a:ext cx="2284412" cy="6126163"/>
          </a:xfrm>
          <a:prstGeom prst="rect">
            <a:avLst/>
          </a:prstGeom>
        </p:spPr>
        <p:txBody>
          <a:bodyPr vert="eaVert"/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271464" y="2"/>
            <a:ext cx="6705600" cy="61261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3E4147E-4F83-47DC-8811-B88DCC259F1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55168247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271463" y="2"/>
            <a:ext cx="9142413" cy="61261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CE8461-9763-4A6F-9EE9-0AA06CB9FF0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90883253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Заголовок и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1463" y="0"/>
            <a:ext cx="9142413" cy="673100"/>
          </a:xfrm>
          <a:prstGeom prst="rect">
            <a:avLst/>
          </a:prstGeom>
        </p:spPr>
        <p:txBody>
          <a:bodyPr/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Диаграмма 2"/>
          <p:cNvSpPr>
            <a:spLocks noGrp="1"/>
          </p:cNvSpPr>
          <p:nvPr>
            <p:ph type="chart" idx="1"/>
          </p:nvPr>
        </p:nvSpPr>
        <p:spPr>
          <a:xfrm>
            <a:off x="495300" y="1600202"/>
            <a:ext cx="8915400" cy="4525963"/>
          </a:xfrm>
          <a:prstGeom prst="rect">
            <a:avLst/>
          </a:prstGeom>
        </p:spPr>
        <p:txBody>
          <a:bodyPr/>
          <a:lstStyle/>
          <a:p>
            <a:pPr lvl="0"/>
            <a:endParaRPr lang="ru-RU" noProof="0" dirty="0" smtClean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F178D3C-3F5F-4260-BAE5-955576EF457A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16953842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7"/>
            <a:ext cx="8420100" cy="1470025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7E3E46D-46C3-45E4-AB15-EA13447690C7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901688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</p:spPr>
        <p:txBody>
          <a:bodyPr/>
          <a:lstStyle>
            <a:lvl1pPr>
              <a:defRPr baseline="0">
                <a:solidFill>
                  <a:srgbClr val="0078C1"/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73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73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377" y="1535113"/>
            <a:ext cx="437832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5032377" y="2174875"/>
            <a:ext cx="437832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1463" y="0"/>
            <a:ext cx="9142413" cy="6731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95300" y="1600202"/>
            <a:ext cx="89154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5474A68-1A69-4605-89F8-55E8819D2639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99884526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638" y="4406902"/>
            <a:ext cx="84201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638" y="2906713"/>
            <a:ext cx="84201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DE73088-6944-40C6-B98E-D99A984785F6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38069125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1463" y="0"/>
            <a:ext cx="9142413" cy="6731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95300" y="1600202"/>
            <a:ext cx="4381501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029199" y="1600202"/>
            <a:ext cx="4381501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FF77A5B-68D9-4B9B-B8A5-8B782BA135C9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17098117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73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73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377" y="1535113"/>
            <a:ext cx="437832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5032377" y="2174875"/>
            <a:ext cx="437832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2EED169-9440-4A04-8D4A-F5B5751392DD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76606654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1463" y="0"/>
            <a:ext cx="9142413" cy="6731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E442C40-00DB-4A40-963A-7D370025EDD3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85969183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932660-A276-4061-A88E-B33EA8CA63D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23577413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1" y="273050"/>
            <a:ext cx="3259138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873499" y="273052"/>
            <a:ext cx="5537201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1" y="1435102"/>
            <a:ext cx="3259138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1BFA713-B1BF-4E74-B39E-795509A1B137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75818740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513" y="4800600"/>
            <a:ext cx="59436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513" y="612775"/>
            <a:ext cx="59436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dirty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513" y="5367338"/>
            <a:ext cx="59436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3F83B17-BE60-4AF3-B249-8AD9C251AB7B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95582151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1463" y="0"/>
            <a:ext cx="9142413" cy="6731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95300" y="1600202"/>
            <a:ext cx="89154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1AE1406-15B3-4D3A-88EF-E66D817CFC57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98754566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129463" y="2"/>
            <a:ext cx="2284412" cy="6126163"/>
          </a:xfrm>
          <a:prstGeom prst="rect">
            <a:avLst/>
          </a:prstGeom>
        </p:spPr>
        <p:txBody>
          <a:bodyPr vert="eaVert"/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271464" y="2"/>
            <a:ext cx="6705600" cy="61261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3E4147E-4F83-47DC-8811-B88DCC259F1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776947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</p:spPr>
        <p:txBody>
          <a:bodyPr/>
          <a:lstStyle>
            <a:lvl1pPr>
              <a:defRPr baseline="0">
                <a:solidFill>
                  <a:srgbClr val="0078C1"/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271463" y="2"/>
            <a:ext cx="9142413" cy="61261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CE8461-9763-4A6F-9EE9-0AA06CB9FF0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07478033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Заголовок и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1463" y="0"/>
            <a:ext cx="9142413" cy="673100"/>
          </a:xfrm>
          <a:prstGeom prst="rect">
            <a:avLst/>
          </a:prstGeom>
        </p:spPr>
        <p:txBody>
          <a:bodyPr/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Диаграмма 2"/>
          <p:cNvSpPr>
            <a:spLocks noGrp="1"/>
          </p:cNvSpPr>
          <p:nvPr>
            <p:ph type="chart" idx="1"/>
          </p:nvPr>
        </p:nvSpPr>
        <p:spPr>
          <a:xfrm>
            <a:off x="495300" y="1600202"/>
            <a:ext cx="8915400" cy="4525963"/>
          </a:xfrm>
          <a:prstGeom prst="rect">
            <a:avLst/>
          </a:prstGeom>
        </p:spPr>
        <p:txBody>
          <a:bodyPr/>
          <a:lstStyle/>
          <a:p>
            <a:pPr lvl="0"/>
            <a:endParaRPr lang="ru-RU" noProof="0" dirty="0" smtClean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F178D3C-3F5F-4260-BAE5-955576EF457A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1579786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7"/>
            <a:ext cx="8420100" cy="1470025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7E3E46D-46C3-45E4-AB15-EA13447690C7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62521983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1463" y="0"/>
            <a:ext cx="9142413" cy="6731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95300" y="1600202"/>
            <a:ext cx="89154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5474A68-1A69-4605-89F8-55E8819D2639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2869437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638" y="4406902"/>
            <a:ext cx="84201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638" y="2906713"/>
            <a:ext cx="84201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DE73088-6944-40C6-B98E-D99A984785F6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93965246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1463" y="0"/>
            <a:ext cx="9142413" cy="6731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95300" y="1600202"/>
            <a:ext cx="4381501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029199" y="1600202"/>
            <a:ext cx="4381501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FF77A5B-68D9-4B9B-B8A5-8B782BA135C9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32565964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73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73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377" y="1535113"/>
            <a:ext cx="437832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5032377" y="2174875"/>
            <a:ext cx="437832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2EED169-9440-4A04-8D4A-F5B5751392DD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88221843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1463" y="0"/>
            <a:ext cx="9142413" cy="6731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E442C40-00DB-4A40-963A-7D370025EDD3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67353170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932660-A276-4061-A88E-B33EA8CA63D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58707944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1" y="273050"/>
            <a:ext cx="3259138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873499" y="273052"/>
            <a:ext cx="5537201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1" y="1435102"/>
            <a:ext cx="3259138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1BFA713-B1BF-4E74-B39E-795509A1B137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947569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513" y="4800600"/>
            <a:ext cx="59436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513" y="612775"/>
            <a:ext cx="59436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dirty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513" y="5367338"/>
            <a:ext cx="59436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3F83B17-BE60-4AF3-B249-8AD9C251AB7B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61860600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1463" y="0"/>
            <a:ext cx="9142413" cy="6731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95300" y="1600202"/>
            <a:ext cx="89154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1AE1406-15B3-4D3A-88EF-E66D817CFC57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9796295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129463" y="2"/>
            <a:ext cx="2284412" cy="6126163"/>
          </a:xfrm>
          <a:prstGeom prst="rect">
            <a:avLst/>
          </a:prstGeom>
        </p:spPr>
        <p:txBody>
          <a:bodyPr vert="eaVert"/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271464" y="2"/>
            <a:ext cx="6705600" cy="61261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3E4147E-4F83-47DC-8811-B88DCC259F1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55969465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271463" y="2"/>
            <a:ext cx="9142413" cy="61261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CE8461-9763-4A6F-9EE9-0AA06CB9FF0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64707972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Заголовок и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1463" y="0"/>
            <a:ext cx="9142413" cy="673100"/>
          </a:xfrm>
          <a:prstGeom prst="rect">
            <a:avLst/>
          </a:prstGeom>
        </p:spPr>
        <p:txBody>
          <a:bodyPr/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Диаграмма 2"/>
          <p:cNvSpPr>
            <a:spLocks noGrp="1"/>
          </p:cNvSpPr>
          <p:nvPr>
            <p:ph type="chart" idx="1"/>
          </p:nvPr>
        </p:nvSpPr>
        <p:spPr>
          <a:xfrm>
            <a:off x="495300" y="1600202"/>
            <a:ext cx="8915400" cy="4525963"/>
          </a:xfrm>
          <a:prstGeom prst="rect">
            <a:avLst/>
          </a:prstGeom>
        </p:spPr>
        <p:txBody>
          <a:bodyPr/>
          <a:lstStyle/>
          <a:p>
            <a:pPr lvl="0"/>
            <a:endParaRPr lang="ru-RU" noProof="0" dirty="0" smtClean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F178D3C-3F5F-4260-BAE5-955576EF457A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45941435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7"/>
            <a:ext cx="8420100" cy="1470025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7E3E46D-46C3-45E4-AB15-EA13447690C7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90154704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1463" y="0"/>
            <a:ext cx="9142413" cy="6731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95300" y="1600202"/>
            <a:ext cx="89154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5474A68-1A69-4605-89F8-55E8819D2639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07667004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638" y="4406902"/>
            <a:ext cx="84201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638" y="2906713"/>
            <a:ext cx="84201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DE73088-6944-40C6-B98E-D99A984785F6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84538334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1463" y="0"/>
            <a:ext cx="9142413" cy="6731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95300" y="1600202"/>
            <a:ext cx="4381501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029199" y="1600202"/>
            <a:ext cx="4381501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FF77A5B-68D9-4B9B-B8A5-8B782BA135C9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32619457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73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73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377" y="1535113"/>
            <a:ext cx="437832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5032377" y="2174875"/>
            <a:ext cx="437832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2EED169-9440-4A04-8D4A-F5B5751392DD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581207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1" y="273050"/>
            <a:ext cx="3259138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 baseline="0">
                <a:solidFill>
                  <a:srgbClr val="0078C1"/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873499" y="273052"/>
            <a:ext cx="5537201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1" y="1435102"/>
            <a:ext cx="3259138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1463" y="0"/>
            <a:ext cx="9142413" cy="6731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E442C40-00DB-4A40-963A-7D370025EDD3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42291118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932660-A276-4061-A88E-B33EA8CA63D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50201427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1" y="273050"/>
            <a:ext cx="3259138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873499" y="273052"/>
            <a:ext cx="5537201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1" y="1435102"/>
            <a:ext cx="3259138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1BFA713-B1BF-4E74-B39E-795509A1B137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71627963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513" y="4800600"/>
            <a:ext cx="59436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513" y="612775"/>
            <a:ext cx="59436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dirty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513" y="5367338"/>
            <a:ext cx="59436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3F83B17-BE60-4AF3-B249-8AD9C251AB7B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94695335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1463" y="0"/>
            <a:ext cx="9142413" cy="6731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95300" y="1600202"/>
            <a:ext cx="89154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1AE1406-15B3-4D3A-88EF-E66D817CFC57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06910538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129463" y="2"/>
            <a:ext cx="2284412" cy="6126163"/>
          </a:xfrm>
          <a:prstGeom prst="rect">
            <a:avLst/>
          </a:prstGeom>
        </p:spPr>
        <p:txBody>
          <a:bodyPr vert="eaVert"/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271464" y="2"/>
            <a:ext cx="6705600" cy="61261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3E4147E-4F83-47DC-8811-B88DCC259F1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86269476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271463" y="2"/>
            <a:ext cx="9142413" cy="61261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CE8461-9763-4A6F-9EE9-0AA06CB9FF0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05551468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Заголовок и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1463" y="0"/>
            <a:ext cx="9142413" cy="673100"/>
          </a:xfrm>
          <a:prstGeom prst="rect">
            <a:avLst/>
          </a:prstGeom>
        </p:spPr>
        <p:txBody>
          <a:bodyPr/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Диаграмма 2"/>
          <p:cNvSpPr>
            <a:spLocks noGrp="1"/>
          </p:cNvSpPr>
          <p:nvPr>
            <p:ph type="chart" idx="1"/>
          </p:nvPr>
        </p:nvSpPr>
        <p:spPr>
          <a:xfrm>
            <a:off x="495300" y="1600202"/>
            <a:ext cx="8915400" cy="4525963"/>
          </a:xfrm>
          <a:prstGeom prst="rect">
            <a:avLst/>
          </a:prstGeom>
        </p:spPr>
        <p:txBody>
          <a:bodyPr/>
          <a:lstStyle/>
          <a:p>
            <a:pPr lvl="0"/>
            <a:endParaRPr lang="ru-RU" noProof="0" dirty="0" smtClean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F178D3C-3F5F-4260-BAE5-955576EF457A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232433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513" y="4800600"/>
            <a:ext cx="59436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 baseline="0">
                <a:solidFill>
                  <a:srgbClr val="0078C1"/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513" y="612775"/>
            <a:ext cx="59436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dirty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513" y="5367338"/>
            <a:ext cx="59436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18" Type="http://schemas.openxmlformats.org/officeDocument/2006/relationships/image" Target="../media/image2.emf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17" Type="http://schemas.openxmlformats.org/officeDocument/2006/relationships/oleObject" Target="../embeddings/oleObject1.bin"/><Relationship Id="rId2" Type="http://schemas.openxmlformats.org/officeDocument/2006/relationships/slideLayout" Target="../slideLayouts/slideLayout13.xml"/><Relationship Id="rId16" Type="http://schemas.openxmlformats.org/officeDocument/2006/relationships/tags" Target="../tags/tag2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vmlDrawing" Target="../drawings/vmlDrawing1.vml"/><Relationship Id="rId10" Type="http://schemas.openxmlformats.org/officeDocument/2006/relationships/slideLayout" Target="../slideLayouts/slideLayout21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13" Type="http://schemas.openxmlformats.org/officeDocument/2006/relationships/vmlDrawing" Target="../drawings/vmlDrawing2.vml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6.xml"/><Relationship Id="rId16" Type="http://schemas.openxmlformats.org/officeDocument/2006/relationships/image" Target="../media/image4.emf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5" Type="http://schemas.openxmlformats.org/officeDocument/2006/relationships/oleObject" Target="../embeddings/oleObject2.bin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Relationship Id="rId14" Type="http://schemas.openxmlformats.org/officeDocument/2006/relationships/tags" Target="../tags/tag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3.xml"/><Relationship Id="rId13" Type="http://schemas.openxmlformats.org/officeDocument/2006/relationships/slideLayout" Target="../slideLayouts/slideLayout48.xml"/><Relationship Id="rId18" Type="http://schemas.openxmlformats.org/officeDocument/2006/relationships/image" Target="../media/image2.emf"/><Relationship Id="rId3" Type="http://schemas.openxmlformats.org/officeDocument/2006/relationships/slideLayout" Target="../slideLayouts/slideLayout38.xml"/><Relationship Id="rId7" Type="http://schemas.openxmlformats.org/officeDocument/2006/relationships/slideLayout" Target="../slideLayouts/slideLayout42.xml"/><Relationship Id="rId12" Type="http://schemas.openxmlformats.org/officeDocument/2006/relationships/slideLayout" Target="../slideLayouts/slideLayout47.xml"/><Relationship Id="rId17" Type="http://schemas.openxmlformats.org/officeDocument/2006/relationships/oleObject" Target="../embeddings/oleObject3.bin"/><Relationship Id="rId2" Type="http://schemas.openxmlformats.org/officeDocument/2006/relationships/slideLayout" Target="../slideLayouts/slideLayout37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36.xml"/><Relationship Id="rId6" Type="http://schemas.openxmlformats.org/officeDocument/2006/relationships/slideLayout" Target="../slideLayouts/slideLayout41.xml"/><Relationship Id="rId11" Type="http://schemas.openxmlformats.org/officeDocument/2006/relationships/slideLayout" Target="../slideLayouts/slideLayout46.xml"/><Relationship Id="rId5" Type="http://schemas.openxmlformats.org/officeDocument/2006/relationships/slideLayout" Target="../slideLayouts/slideLayout40.xml"/><Relationship Id="rId15" Type="http://schemas.openxmlformats.org/officeDocument/2006/relationships/vmlDrawing" Target="../drawings/vmlDrawing3.vml"/><Relationship Id="rId10" Type="http://schemas.openxmlformats.org/officeDocument/2006/relationships/slideLayout" Target="../slideLayouts/slideLayout45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39.xml"/><Relationship Id="rId9" Type="http://schemas.openxmlformats.org/officeDocument/2006/relationships/slideLayout" Target="../slideLayouts/slideLayout44.xml"/><Relationship Id="rId14" Type="http://schemas.openxmlformats.org/officeDocument/2006/relationships/theme" Target="../theme/theme4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6.xml"/><Relationship Id="rId13" Type="http://schemas.openxmlformats.org/officeDocument/2006/relationships/slideLayout" Target="../slideLayouts/slideLayout61.xml"/><Relationship Id="rId18" Type="http://schemas.openxmlformats.org/officeDocument/2006/relationships/image" Target="../media/image2.emf"/><Relationship Id="rId3" Type="http://schemas.openxmlformats.org/officeDocument/2006/relationships/slideLayout" Target="../slideLayouts/slideLayout51.xml"/><Relationship Id="rId7" Type="http://schemas.openxmlformats.org/officeDocument/2006/relationships/slideLayout" Target="../slideLayouts/slideLayout55.xml"/><Relationship Id="rId12" Type="http://schemas.openxmlformats.org/officeDocument/2006/relationships/slideLayout" Target="../slideLayouts/slideLayout60.xml"/><Relationship Id="rId17" Type="http://schemas.openxmlformats.org/officeDocument/2006/relationships/oleObject" Target="../embeddings/oleObject4.bin"/><Relationship Id="rId2" Type="http://schemas.openxmlformats.org/officeDocument/2006/relationships/slideLayout" Target="../slideLayouts/slideLayout50.xml"/><Relationship Id="rId16" Type="http://schemas.openxmlformats.org/officeDocument/2006/relationships/tags" Target="../tags/tag5.xml"/><Relationship Id="rId1" Type="http://schemas.openxmlformats.org/officeDocument/2006/relationships/slideLayout" Target="../slideLayouts/slideLayout49.xml"/><Relationship Id="rId6" Type="http://schemas.openxmlformats.org/officeDocument/2006/relationships/slideLayout" Target="../slideLayouts/slideLayout54.xml"/><Relationship Id="rId11" Type="http://schemas.openxmlformats.org/officeDocument/2006/relationships/slideLayout" Target="../slideLayouts/slideLayout59.xml"/><Relationship Id="rId5" Type="http://schemas.openxmlformats.org/officeDocument/2006/relationships/slideLayout" Target="../slideLayouts/slideLayout53.xml"/><Relationship Id="rId15" Type="http://schemas.openxmlformats.org/officeDocument/2006/relationships/vmlDrawing" Target="../drawings/vmlDrawing4.vml"/><Relationship Id="rId10" Type="http://schemas.openxmlformats.org/officeDocument/2006/relationships/slideLayout" Target="../slideLayouts/slideLayout58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52.xml"/><Relationship Id="rId9" Type="http://schemas.openxmlformats.org/officeDocument/2006/relationships/slideLayout" Target="../slideLayouts/slideLayout57.xml"/><Relationship Id="rId14" Type="http://schemas.openxmlformats.org/officeDocument/2006/relationships/theme" Target="../theme/theme5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9.xml"/><Relationship Id="rId13" Type="http://schemas.openxmlformats.org/officeDocument/2006/relationships/slideLayout" Target="../slideLayouts/slideLayout74.xml"/><Relationship Id="rId18" Type="http://schemas.openxmlformats.org/officeDocument/2006/relationships/image" Target="../media/image2.emf"/><Relationship Id="rId3" Type="http://schemas.openxmlformats.org/officeDocument/2006/relationships/slideLayout" Target="../slideLayouts/slideLayout64.xml"/><Relationship Id="rId7" Type="http://schemas.openxmlformats.org/officeDocument/2006/relationships/slideLayout" Target="../slideLayouts/slideLayout68.xml"/><Relationship Id="rId12" Type="http://schemas.openxmlformats.org/officeDocument/2006/relationships/slideLayout" Target="../slideLayouts/slideLayout73.xml"/><Relationship Id="rId17" Type="http://schemas.openxmlformats.org/officeDocument/2006/relationships/oleObject" Target="../embeddings/oleObject5.bin"/><Relationship Id="rId2" Type="http://schemas.openxmlformats.org/officeDocument/2006/relationships/slideLayout" Target="../slideLayouts/slideLayout63.xml"/><Relationship Id="rId16" Type="http://schemas.openxmlformats.org/officeDocument/2006/relationships/tags" Target="../tags/tag6.xml"/><Relationship Id="rId1" Type="http://schemas.openxmlformats.org/officeDocument/2006/relationships/slideLayout" Target="../slideLayouts/slideLayout62.xml"/><Relationship Id="rId6" Type="http://schemas.openxmlformats.org/officeDocument/2006/relationships/slideLayout" Target="../slideLayouts/slideLayout67.xml"/><Relationship Id="rId11" Type="http://schemas.openxmlformats.org/officeDocument/2006/relationships/slideLayout" Target="../slideLayouts/slideLayout72.xml"/><Relationship Id="rId5" Type="http://schemas.openxmlformats.org/officeDocument/2006/relationships/slideLayout" Target="../slideLayouts/slideLayout66.xml"/><Relationship Id="rId15" Type="http://schemas.openxmlformats.org/officeDocument/2006/relationships/vmlDrawing" Target="../drawings/vmlDrawing5.vml"/><Relationship Id="rId10" Type="http://schemas.openxmlformats.org/officeDocument/2006/relationships/slideLayout" Target="../slideLayouts/slideLayout71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65.xml"/><Relationship Id="rId9" Type="http://schemas.openxmlformats.org/officeDocument/2006/relationships/slideLayout" Target="../slideLayouts/slideLayout70.xml"/><Relationship Id="rId14" Type="http://schemas.openxmlformats.org/officeDocument/2006/relationships/theme" Target="../theme/theme6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2.xml"/><Relationship Id="rId13" Type="http://schemas.openxmlformats.org/officeDocument/2006/relationships/slideLayout" Target="../slideLayouts/slideLayout87.xml"/><Relationship Id="rId18" Type="http://schemas.openxmlformats.org/officeDocument/2006/relationships/image" Target="../media/image2.emf"/><Relationship Id="rId3" Type="http://schemas.openxmlformats.org/officeDocument/2006/relationships/slideLayout" Target="../slideLayouts/slideLayout77.xml"/><Relationship Id="rId7" Type="http://schemas.openxmlformats.org/officeDocument/2006/relationships/slideLayout" Target="../slideLayouts/slideLayout81.xml"/><Relationship Id="rId12" Type="http://schemas.openxmlformats.org/officeDocument/2006/relationships/slideLayout" Target="../slideLayouts/slideLayout86.xml"/><Relationship Id="rId17" Type="http://schemas.openxmlformats.org/officeDocument/2006/relationships/oleObject" Target="../embeddings/oleObject6.bin"/><Relationship Id="rId2" Type="http://schemas.openxmlformats.org/officeDocument/2006/relationships/slideLayout" Target="../slideLayouts/slideLayout76.xml"/><Relationship Id="rId16" Type="http://schemas.openxmlformats.org/officeDocument/2006/relationships/tags" Target="../tags/tag7.xml"/><Relationship Id="rId1" Type="http://schemas.openxmlformats.org/officeDocument/2006/relationships/slideLayout" Target="../slideLayouts/slideLayout75.xml"/><Relationship Id="rId6" Type="http://schemas.openxmlformats.org/officeDocument/2006/relationships/slideLayout" Target="../slideLayouts/slideLayout80.xml"/><Relationship Id="rId11" Type="http://schemas.openxmlformats.org/officeDocument/2006/relationships/slideLayout" Target="../slideLayouts/slideLayout85.xml"/><Relationship Id="rId5" Type="http://schemas.openxmlformats.org/officeDocument/2006/relationships/slideLayout" Target="../slideLayouts/slideLayout79.xml"/><Relationship Id="rId15" Type="http://schemas.openxmlformats.org/officeDocument/2006/relationships/vmlDrawing" Target="../drawings/vmlDrawing6.vml"/><Relationship Id="rId10" Type="http://schemas.openxmlformats.org/officeDocument/2006/relationships/slideLayout" Target="../slideLayouts/slideLayout84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78.xml"/><Relationship Id="rId9" Type="http://schemas.openxmlformats.org/officeDocument/2006/relationships/slideLayout" Target="../slideLayouts/slideLayout83.xml"/><Relationship Id="rId14" Type="http://schemas.openxmlformats.org/officeDocument/2006/relationships/theme" Target="../theme/theme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51042" name="Picture 2"/>
          <p:cNvPicPr>
            <a:picLocks noChangeAspect="1" noChangeArrowheads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78931" y="2167051"/>
            <a:ext cx="1126145" cy="2389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0" r:id="rId2"/>
    <p:sldLayoutId id="2147483659" r:id="rId3"/>
    <p:sldLayoutId id="2147483658" r:id="rId4"/>
    <p:sldLayoutId id="2147483657" r:id="rId5"/>
    <p:sldLayoutId id="2147483656" r:id="rId6"/>
    <p:sldLayoutId id="2147483655" r:id="rId7"/>
    <p:sldLayoutId id="2147483654" r:id="rId8"/>
    <p:sldLayoutId id="2147483653" r:id="rId9"/>
    <p:sldLayoutId id="2147483652" r:id="rId10"/>
    <p:sldLayoutId id="2147483651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0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000">
          <a:solidFill>
            <a:schemeClr val="tx2"/>
          </a:solidFill>
          <a:latin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000">
          <a:solidFill>
            <a:schemeClr val="tx2"/>
          </a:solidFill>
          <a:latin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000">
          <a:solidFill>
            <a:schemeClr val="tx2"/>
          </a:solidFill>
          <a:latin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000">
          <a:solidFill>
            <a:schemeClr val="tx2"/>
          </a:solidFill>
          <a:latin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000">
          <a:solidFill>
            <a:schemeClr val="tx2"/>
          </a:solidFill>
          <a:latin typeface="Aria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000">
          <a:solidFill>
            <a:schemeClr val="tx2"/>
          </a:solidFill>
          <a:latin typeface="Aria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000">
          <a:solidFill>
            <a:schemeClr val="tx2"/>
          </a:solidFill>
          <a:latin typeface="Aria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000">
          <a:solidFill>
            <a:schemeClr val="tx2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Объект 1" hidden="1"/>
          <p:cNvGraphicFramePr>
            <a:graphicFrameLocks noChangeAspect="1"/>
          </p:cNvGraphicFramePr>
          <p:nvPr>
            <p:custDataLst>
              <p:tags r:id="rId16"/>
            </p:custDataLst>
            <p:extLst>
              <p:ext uri="{D42A27DB-BD31-4B8C-83A1-F6EECF244321}">
                <p14:modId xmlns:p14="http://schemas.microsoft.com/office/powerpoint/2010/main" val="687929795"/>
              </p:ext>
            </p:ext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65944" name="Слайд think-cell" r:id="rId17" imgW="270" imgH="270" progId="TCLayout.ActiveDocument.1">
                  <p:embed/>
                </p:oleObj>
              </mc:Choice>
              <mc:Fallback>
                <p:oleObj name="Слайд think-cell" r:id="rId17" imgW="270" imgH="27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9504364" y="6677025"/>
            <a:ext cx="371475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algn="r">
              <a:lnSpc>
                <a:spcPct val="100000"/>
              </a:lnSpc>
              <a:defRPr sz="1000" b="0" baseline="0">
                <a:solidFill>
                  <a:srgbClr val="0078C1"/>
                </a:solidFill>
                <a:latin typeface="Arial" pitchFamily="34" charset="0"/>
              </a:defRPr>
            </a:lvl1pPr>
          </a:lstStyle>
          <a:p>
            <a:pPr>
              <a:defRPr/>
            </a:pPr>
            <a:fld id="{478946E3-976D-47F5-BAAC-1D98A2ED85AA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  <p:sp>
        <p:nvSpPr>
          <p:cNvPr id="7" name="Rectangle 9"/>
          <p:cNvSpPr>
            <a:spLocks noGrp="1" noChangeArrowheads="1"/>
          </p:cNvSpPr>
          <p:nvPr>
            <p:ph type="title"/>
          </p:nvPr>
        </p:nvSpPr>
        <p:spPr bwMode="auto">
          <a:xfrm>
            <a:off x="271464" y="0"/>
            <a:ext cx="8683112" cy="67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dirty="0" smtClean="0"/>
              <a:t>Образец заголовка</a:t>
            </a:r>
          </a:p>
        </p:txBody>
      </p:sp>
      <p:sp>
        <p:nvSpPr>
          <p:cNvPr id="8" name="Line 11"/>
          <p:cNvSpPr>
            <a:spLocks noChangeShapeType="1"/>
          </p:cNvSpPr>
          <p:nvPr/>
        </p:nvSpPr>
        <p:spPr bwMode="auto">
          <a:xfrm>
            <a:off x="271464" y="679450"/>
            <a:ext cx="8683111" cy="0"/>
          </a:xfrm>
          <a:prstGeom prst="line">
            <a:avLst/>
          </a:prstGeom>
          <a:noFill/>
          <a:ln w="12700">
            <a:gradFill>
              <a:gsLst>
                <a:gs pos="0">
                  <a:srgbClr val="0078C1"/>
                </a:gs>
                <a:gs pos="0">
                  <a:srgbClr val="0178C1"/>
                </a:gs>
                <a:gs pos="80000">
                  <a:srgbClr val="00AAB6"/>
                </a:gs>
                <a:gs pos="100000">
                  <a:srgbClr val="00AAB6"/>
                </a:gs>
              </a:gsLst>
              <a:lin ang="0" scaled="0"/>
            </a:gradFill>
            <a:round/>
            <a:headEnd/>
            <a:tailEnd/>
          </a:ln>
          <a:effectLst/>
        </p:spPr>
        <p:txBody>
          <a:bodyPr/>
          <a:lstStyle/>
          <a:p>
            <a:pPr algn="ctr">
              <a:lnSpc>
                <a:spcPct val="80000"/>
              </a:lnSpc>
              <a:defRPr/>
            </a:pPr>
            <a:endParaRPr lang="ru-RU" sz="1200" dirty="0"/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1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954575" y="14120"/>
            <a:ext cx="925012" cy="7480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3" r:id="rId2"/>
    <p:sldLayoutId id="2147483672" r:id="rId3"/>
    <p:sldLayoutId id="2147483671" r:id="rId4"/>
    <p:sldLayoutId id="2147483670" r:id="rId5"/>
    <p:sldLayoutId id="2147483669" r:id="rId6"/>
    <p:sldLayoutId id="2147483668" r:id="rId7"/>
    <p:sldLayoutId id="2147483667" r:id="rId8"/>
    <p:sldLayoutId id="2147483666" r:id="rId9"/>
    <p:sldLayoutId id="2147483665" r:id="rId10"/>
    <p:sldLayoutId id="2147483664" r:id="rId11"/>
    <p:sldLayoutId id="2147483663" r:id="rId12"/>
    <p:sldLayoutId id="2147483662" r:id="rId13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>
          <a:solidFill>
            <a:srgbClr val="0078C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>
          <a:solidFill>
            <a:schemeClr val="tx2"/>
          </a:solidFill>
          <a:latin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>
          <a:solidFill>
            <a:schemeClr val="tx2"/>
          </a:solidFill>
          <a:latin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>
          <a:solidFill>
            <a:schemeClr val="tx2"/>
          </a:solidFill>
          <a:latin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>
          <a:solidFill>
            <a:schemeClr val="tx2"/>
          </a:solidFill>
          <a:latin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>
          <a:solidFill>
            <a:schemeClr val="tx2"/>
          </a:solidFill>
          <a:latin typeface="Aria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>
          <a:solidFill>
            <a:schemeClr val="tx2"/>
          </a:solidFill>
          <a:latin typeface="Aria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>
          <a:solidFill>
            <a:schemeClr val="tx2"/>
          </a:solidFill>
          <a:latin typeface="Aria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>
          <a:solidFill>
            <a:schemeClr val="tx2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Объект 1" hidden="1"/>
          <p:cNvGraphicFramePr>
            <a:graphicFrameLocks noChangeAspect="1"/>
          </p:cNvGraphicFramePr>
          <p:nvPr>
            <p:custDataLst>
              <p:tags r:id="rId14"/>
            </p:custDataLst>
            <p:extLst>
              <p:ext uri="{D42A27DB-BD31-4B8C-83A1-F6EECF244321}">
                <p14:modId xmlns:p14="http://schemas.microsoft.com/office/powerpoint/2010/main" val="3512604247"/>
              </p:ext>
            </p:ext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26162" name="Слайд think-cell" r:id="rId15" imgW="270" imgH="270" progId="TCLayout.ActiveDocument.1">
                  <p:embed/>
                </p:oleObj>
              </mc:Choice>
              <mc:Fallback>
                <p:oleObj name="Слайд think-cell" r:id="rId15" imgW="270" imgH="27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35874" name="Rectangle 2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634288" y="6589713"/>
            <a:ext cx="2311400" cy="26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lnSpc>
                <a:spcPct val="100000"/>
              </a:lnSpc>
              <a:defRPr sz="1200" b="0" baseline="0">
                <a:solidFill>
                  <a:srgbClr val="0078C1"/>
                </a:solidFill>
                <a:latin typeface="Arial" pitchFamily="34" charset="0"/>
              </a:defRPr>
            </a:lvl1pPr>
          </a:lstStyle>
          <a:p>
            <a:pPr>
              <a:defRPr/>
            </a:pPr>
            <a:fld id="{8CBE9DC8-8E22-4A27-9E3B-D985D7CC26A3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4" r:id="rId2"/>
    <p:sldLayoutId id="2147483683" r:id="rId3"/>
    <p:sldLayoutId id="2147483682" r:id="rId4"/>
    <p:sldLayoutId id="2147483681" r:id="rId5"/>
    <p:sldLayoutId id="2147483680" r:id="rId6"/>
    <p:sldLayoutId id="2147483679" r:id="rId7"/>
    <p:sldLayoutId id="2147483678" r:id="rId8"/>
    <p:sldLayoutId id="2147483677" r:id="rId9"/>
    <p:sldLayoutId id="2147483676" r:id="rId10"/>
    <p:sldLayoutId id="2147483675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19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1900">
          <a:solidFill>
            <a:schemeClr val="tx2"/>
          </a:solidFill>
          <a:latin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1900">
          <a:solidFill>
            <a:schemeClr val="tx2"/>
          </a:solidFill>
          <a:latin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1900">
          <a:solidFill>
            <a:schemeClr val="tx2"/>
          </a:solidFill>
          <a:latin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1900">
          <a:solidFill>
            <a:schemeClr val="tx2"/>
          </a:solidFill>
          <a:latin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1900">
          <a:solidFill>
            <a:schemeClr val="tx2"/>
          </a:solidFill>
          <a:latin typeface="Aria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1900">
          <a:solidFill>
            <a:schemeClr val="tx2"/>
          </a:solidFill>
          <a:latin typeface="Aria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1900">
          <a:solidFill>
            <a:schemeClr val="tx2"/>
          </a:solidFill>
          <a:latin typeface="Aria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1900">
          <a:solidFill>
            <a:schemeClr val="tx2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Объект 1" hidden="1"/>
          <p:cNvGraphicFramePr>
            <a:graphicFrameLocks noChangeAspect="1"/>
          </p:cNvGraphicFramePr>
          <p:nvPr>
            <p:custDataLst>
              <p:tags r:id="rId16"/>
            </p:custDataLst>
            <p:extLst>
              <p:ext uri="{D42A27DB-BD31-4B8C-83A1-F6EECF244321}">
                <p14:modId xmlns:p14="http://schemas.microsoft.com/office/powerpoint/2010/main" val="1117489318"/>
              </p:ext>
            </p:ext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29171" name="Слайд think-cell" r:id="rId17" imgW="270" imgH="270" progId="TCLayout.ActiveDocument.1">
                  <p:embed/>
                </p:oleObj>
              </mc:Choice>
              <mc:Fallback>
                <p:oleObj name="Слайд think-cell" r:id="rId17" imgW="270" imgH="27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9504364" y="6677025"/>
            <a:ext cx="371475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algn="r">
              <a:lnSpc>
                <a:spcPct val="100000"/>
              </a:lnSpc>
              <a:defRPr sz="1000" b="0" baseline="0">
                <a:solidFill>
                  <a:srgbClr val="0078C1"/>
                </a:solidFill>
                <a:latin typeface="Arial" pitchFamily="34" charset="0"/>
              </a:defRPr>
            </a:lvl1pPr>
          </a:lstStyle>
          <a:p>
            <a:pPr>
              <a:defRPr/>
            </a:pPr>
            <a:fld id="{478946E3-976D-47F5-BAAC-1D98A2ED85AA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  <p:sp>
        <p:nvSpPr>
          <p:cNvPr id="7" name="Rectangle 9"/>
          <p:cNvSpPr>
            <a:spLocks noGrp="1" noChangeArrowheads="1"/>
          </p:cNvSpPr>
          <p:nvPr>
            <p:ph type="title"/>
          </p:nvPr>
        </p:nvSpPr>
        <p:spPr bwMode="auto">
          <a:xfrm>
            <a:off x="271464" y="0"/>
            <a:ext cx="8683112" cy="67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dirty="0" smtClean="0"/>
              <a:t>Образец заголовка</a:t>
            </a:r>
          </a:p>
        </p:txBody>
      </p:sp>
      <p:sp>
        <p:nvSpPr>
          <p:cNvPr id="8" name="Line 11"/>
          <p:cNvSpPr>
            <a:spLocks noChangeShapeType="1"/>
          </p:cNvSpPr>
          <p:nvPr/>
        </p:nvSpPr>
        <p:spPr bwMode="auto">
          <a:xfrm>
            <a:off x="271464" y="679450"/>
            <a:ext cx="8683111" cy="0"/>
          </a:xfrm>
          <a:prstGeom prst="line">
            <a:avLst/>
          </a:prstGeom>
          <a:noFill/>
          <a:ln w="12700">
            <a:gradFill>
              <a:gsLst>
                <a:gs pos="0">
                  <a:srgbClr val="0078C1"/>
                </a:gs>
                <a:gs pos="0">
                  <a:srgbClr val="0178C1"/>
                </a:gs>
                <a:gs pos="80000">
                  <a:srgbClr val="00AAB6"/>
                </a:gs>
                <a:gs pos="100000">
                  <a:srgbClr val="00AAB6"/>
                </a:gs>
              </a:gsLst>
              <a:lin ang="0" scaled="0"/>
            </a:gradFill>
            <a:round/>
            <a:headEnd/>
            <a:tailEnd/>
          </a:ln>
          <a:effectLst/>
        </p:spPr>
        <p:txBody>
          <a:bodyPr/>
          <a:lstStyle/>
          <a:p>
            <a:pPr algn="ctr">
              <a:lnSpc>
                <a:spcPct val="80000"/>
              </a:lnSpc>
              <a:defRPr/>
            </a:pPr>
            <a:endParaRPr lang="ru-RU" sz="1200" dirty="0">
              <a:solidFill>
                <a:srgbClr val="000000"/>
              </a:solidFill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1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954575" y="14120"/>
            <a:ext cx="925012" cy="7480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155536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88" r:id="rId2"/>
    <p:sldLayoutId id="2147483689" r:id="rId3"/>
    <p:sldLayoutId id="2147483690" r:id="rId4"/>
    <p:sldLayoutId id="2147483691" r:id="rId5"/>
    <p:sldLayoutId id="2147483692" r:id="rId6"/>
    <p:sldLayoutId id="2147483693" r:id="rId7"/>
    <p:sldLayoutId id="2147483694" r:id="rId8"/>
    <p:sldLayoutId id="2147483695" r:id="rId9"/>
    <p:sldLayoutId id="2147483696" r:id="rId10"/>
    <p:sldLayoutId id="2147483697" r:id="rId11"/>
    <p:sldLayoutId id="2147483698" r:id="rId12"/>
    <p:sldLayoutId id="2147483699" r:id="rId13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>
          <a:solidFill>
            <a:srgbClr val="0078C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>
          <a:solidFill>
            <a:schemeClr val="tx2"/>
          </a:solidFill>
          <a:latin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>
          <a:solidFill>
            <a:schemeClr val="tx2"/>
          </a:solidFill>
          <a:latin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>
          <a:solidFill>
            <a:schemeClr val="tx2"/>
          </a:solidFill>
          <a:latin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>
          <a:solidFill>
            <a:schemeClr val="tx2"/>
          </a:solidFill>
          <a:latin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>
          <a:solidFill>
            <a:schemeClr val="tx2"/>
          </a:solidFill>
          <a:latin typeface="Aria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>
          <a:solidFill>
            <a:schemeClr val="tx2"/>
          </a:solidFill>
          <a:latin typeface="Aria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>
          <a:solidFill>
            <a:schemeClr val="tx2"/>
          </a:solidFill>
          <a:latin typeface="Aria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>
          <a:solidFill>
            <a:schemeClr val="tx2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Объект 1" hidden="1"/>
          <p:cNvGraphicFramePr>
            <a:graphicFrameLocks noChangeAspect="1"/>
          </p:cNvGraphicFramePr>
          <p:nvPr>
            <p:custDataLst>
              <p:tags r:id="rId16"/>
            </p:custDataLst>
            <p:extLst>
              <p:ext uri="{D42A27DB-BD31-4B8C-83A1-F6EECF244321}">
                <p14:modId xmlns:p14="http://schemas.microsoft.com/office/powerpoint/2010/main" val="2270851889"/>
              </p:ext>
            </p:ext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30195" name="Слайд think-cell" r:id="rId17" imgW="270" imgH="270" progId="TCLayout.ActiveDocument.1">
                  <p:embed/>
                </p:oleObj>
              </mc:Choice>
              <mc:Fallback>
                <p:oleObj name="Слайд think-cell" r:id="rId17" imgW="270" imgH="27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9504364" y="6677025"/>
            <a:ext cx="371475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algn="r">
              <a:lnSpc>
                <a:spcPct val="100000"/>
              </a:lnSpc>
              <a:defRPr sz="1000" b="0" baseline="0">
                <a:solidFill>
                  <a:srgbClr val="0078C1"/>
                </a:solidFill>
                <a:latin typeface="Arial" pitchFamily="34" charset="0"/>
              </a:defRPr>
            </a:lvl1pPr>
          </a:lstStyle>
          <a:p>
            <a:pPr>
              <a:defRPr/>
            </a:pPr>
            <a:fld id="{478946E3-976D-47F5-BAAC-1D98A2ED85AA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  <p:sp>
        <p:nvSpPr>
          <p:cNvPr id="7" name="Rectangle 9"/>
          <p:cNvSpPr>
            <a:spLocks noGrp="1" noChangeArrowheads="1"/>
          </p:cNvSpPr>
          <p:nvPr>
            <p:ph type="title"/>
          </p:nvPr>
        </p:nvSpPr>
        <p:spPr bwMode="auto">
          <a:xfrm>
            <a:off x="271464" y="0"/>
            <a:ext cx="8683112" cy="67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dirty="0" smtClean="0"/>
              <a:t>Образец заголовка</a:t>
            </a:r>
          </a:p>
        </p:txBody>
      </p:sp>
      <p:sp>
        <p:nvSpPr>
          <p:cNvPr id="8" name="Line 11"/>
          <p:cNvSpPr>
            <a:spLocks noChangeShapeType="1"/>
          </p:cNvSpPr>
          <p:nvPr/>
        </p:nvSpPr>
        <p:spPr bwMode="auto">
          <a:xfrm>
            <a:off x="271464" y="679450"/>
            <a:ext cx="8683111" cy="0"/>
          </a:xfrm>
          <a:prstGeom prst="line">
            <a:avLst/>
          </a:prstGeom>
          <a:noFill/>
          <a:ln w="12700">
            <a:gradFill>
              <a:gsLst>
                <a:gs pos="0">
                  <a:srgbClr val="0078C1"/>
                </a:gs>
                <a:gs pos="0">
                  <a:srgbClr val="0178C1"/>
                </a:gs>
                <a:gs pos="80000">
                  <a:srgbClr val="00AAB6"/>
                </a:gs>
                <a:gs pos="100000">
                  <a:srgbClr val="00AAB6"/>
                </a:gs>
              </a:gsLst>
              <a:lin ang="0" scaled="0"/>
            </a:gradFill>
            <a:round/>
            <a:headEnd/>
            <a:tailEnd/>
          </a:ln>
          <a:effectLst/>
        </p:spPr>
        <p:txBody>
          <a:bodyPr/>
          <a:lstStyle/>
          <a:p>
            <a:pPr algn="ctr">
              <a:lnSpc>
                <a:spcPct val="80000"/>
              </a:lnSpc>
              <a:defRPr/>
            </a:pPr>
            <a:endParaRPr lang="ru-RU" sz="1200" dirty="0">
              <a:solidFill>
                <a:srgbClr val="000000"/>
              </a:solidFill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1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954575" y="14120"/>
            <a:ext cx="925012" cy="7480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529331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2" r:id="rId2"/>
    <p:sldLayoutId id="2147483703" r:id="rId3"/>
    <p:sldLayoutId id="2147483704" r:id="rId4"/>
    <p:sldLayoutId id="2147483705" r:id="rId5"/>
    <p:sldLayoutId id="2147483706" r:id="rId6"/>
    <p:sldLayoutId id="2147483707" r:id="rId7"/>
    <p:sldLayoutId id="2147483708" r:id="rId8"/>
    <p:sldLayoutId id="2147483709" r:id="rId9"/>
    <p:sldLayoutId id="2147483710" r:id="rId10"/>
    <p:sldLayoutId id="2147483711" r:id="rId11"/>
    <p:sldLayoutId id="2147483712" r:id="rId12"/>
    <p:sldLayoutId id="2147483713" r:id="rId13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>
          <a:solidFill>
            <a:srgbClr val="0078C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>
          <a:solidFill>
            <a:schemeClr val="tx2"/>
          </a:solidFill>
          <a:latin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>
          <a:solidFill>
            <a:schemeClr val="tx2"/>
          </a:solidFill>
          <a:latin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>
          <a:solidFill>
            <a:schemeClr val="tx2"/>
          </a:solidFill>
          <a:latin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>
          <a:solidFill>
            <a:schemeClr val="tx2"/>
          </a:solidFill>
          <a:latin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>
          <a:solidFill>
            <a:schemeClr val="tx2"/>
          </a:solidFill>
          <a:latin typeface="Aria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>
          <a:solidFill>
            <a:schemeClr val="tx2"/>
          </a:solidFill>
          <a:latin typeface="Aria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>
          <a:solidFill>
            <a:schemeClr val="tx2"/>
          </a:solidFill>
          <a:latin typeface="Aria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>
          <a:solidFill>
            <a:schemeClr val="tx2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Объект 1" hidden="1"/>
          <p:cNvGraphicFramePr>
            <a:graphicFrameLocks noChangeAspect="1"/>
          </p:cNvGraphicFramePr>
          <p:nvPr>
            <p:custDataLst>
              <p:tags r:id="rId16"/>
            </p:custDataLst>
            <p:extLst>
              <p:ext uri="{D42A27DB-BD31-4B8C-83A1-F6EECF244321}">
                <p14:modId xmlns:p14="http://schemas.microsoft.com/office/powerpoint/2010/main" val="4135551075"/>
              </p:ext>
            </p:ext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31218" name="Слайд think-cell" r:id="rId17" imgW="270" imgH="270" progId="TCLayout.ActiveDocument.1">
                  <p:embed/>
                </p:oleObj>
              </mc:Choice>
              <mc:Fallback>
                <p:oleObj name="Слайд think-cell" r:id="rId17" imgW="270" imgH="27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9504364" y="6677025"/>
            <a:ext cx="371475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algn="r">
              <a:lnSpc>
                <a:spcPct val="100000"/>
              </a:lnSpc>
              <a:defRPr sz="1000" b="0" baseline="0">
                <a:solidFill>
                  <a:srgbClr val="0078C1"/>
                </a:solidFill>
                <a:latin typeface="Arial" pitchFamily="34" charset="0"/>
              </a:defRPr>
            </a:lvl1pPr>
          </a:lstStyle>
          <a:p>
            <a:pPr>
              <a:defRPr/>
            </a:pPr>
            <a:fld id="{478946E3-976D-47F5-BAAC-1D98A2ED85AA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  <p:sp>
        <p:nvSpPr>
          <p:cNvPr id="7" name="Rectangle 9"/>
          <p:cNvSpPr>
            <a:spLocks noGrp="1" noChangeArrowheads="1"/>
          </p:cNvSpPr>
          <p:nvPr>
            <p:ph type="title"/>
          </p:nvPr>
        </p:nvSpPr>
        <p:spPr bwMode="auto">
          <a:xfrm>
            <a:off x="271464" y="0"/>
            <a:ext cx="8683112" cy="67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dirty="0" smtClean="0"/>
              <a:t>Образец заголовка</a:t>
            </a:r>
          </a:p>
        </p:txBody>
      </p:sp>
      <p:sp>
        <p:nvSpPr>
          <p:cNvPr id="8" name="Line 11"/>
          <p:cNvSpPr>
            <a:spLocks noChangeShapeType="1"/>
          </p:cNvSpPr>
          <p:nvPr/>
        </p:nvSpPr>
        <p:spPr bwMode="auto">
          <a:xfrm>
            <a:off x="271464" y="679450"/>
            <a:ext cx="8683111" cy="0"/>
          </a:xfrm>
          <a:prstGeom prst="line">
            <a:avLst/>
          </a:prstGeom>
          <a:noFill/>
          <a:ln w="12700">
            <a:gradFill>
              <a:gsLst>
                <a:gs pos="0">
                  <a:srgbClr val="0078C1"/>
                </a:gs>
                <a:gs pos="0">
                  <a:srgbClr val="0178C1"/>
                </a:gs>
                <a:gs pos="80000">
                  <a:srgbClr val="00AAB6"/>
                </a:gs>
                <a:gs pos="100000">
                  <a:srgbClr val="00AAB6"/>
                </a:gs>
              </a:gsLst>
              <a:lin ang="0" scaled="0"/>
            </a:gradFill>
            <a:round/>
            <a:headEnd/>
            <a:tailEnd/>
          </a:ln>
          <a:effectLst/>
        </p:spPr>
        <p:txBody>
          <a:bodyPr/>
          <a:lstStyle/>
          <a:p>
            <a:pPr algn="ctr">
              <a:lnSpc>
                <a:spcPct val="80000"/>
              </a:lnSpc>
              <a:defRPr/>
            </a:pPr>
            <a:endParaRPr lang="ru-RU" sz="1200" dirty="0">
              <a:solidFill>
                <a:srgbClr val="000000"/>
              </a:solidFill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1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954575" y="14120"/>
            <a:ext cx="925012" cy="7480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049794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5" r:id="rId1"/>
    <p:sldLayoutId id="2147483716" r:id="rId2"/>
    <p:sldLayoutId id="2147483717" r:id="rId3"/>
    <p:sldLayoutId id="2147483718" r:id="rId4"/>
    <p:sldLayoutId id="2147483719" r:id="rId5"/>
    <p:sldLayoutId id="2147483720" r:id="rId6"/>
    <p:sldLayoutId id="2147483721" r:id="rId7"/>
    <p:sldLayoutId id="2147483722" r:id="rId8"/>
    <p:sldLayoutId id="2147483723" r:id="rId9"/>
    <p:sldLayoutId id="2147483724" r:id="rId10"/>
    <p:sldLayoutId id="2147483725" r:id="rId11"/>
    <p:sldLayoutId id="2147483726" r:id="rId12"/>
    <p:sldLayoutId id="2147483727" r:id="rId13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>
          <a:solidFill>
            <a:srgbClr val="0078C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>
          <a:solidFill>
            <a:schemeClr val="tx2"/>
          </a:solidFill>
          <a:latin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>
          <a:solidFill>
            <a:schemeClr val="tx2"/>
          </a:solidFill>
          <a:latin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>
          <a:solidFill>
            <a:schemeClr val="tx2"/>
          </a:solidFill>
          <a:latin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>
          <a:solidFill>
            <a:schemeClr val="tx2"/>
          </a:solidFill>
          <a:latin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>
          <a:solidFill>
            <a:schemeClr val="tx2"/>
          </a:solidFill>
          <a:latin typeface="Aria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>
          <a:solidFill>
            <a:schemeClr val="tx2"/>
          </a:solidFill>
          <a:latin typeface="Aria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>
          <a:solidFill>
            <a:schemeClr val="tx2"/>
          </a:solidFill>
          <a:latin typeface="Aria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>
          <a:solidFill>
            <a:schemeClr val="tx2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Объект 1" hidden="1"/>
          <p:cNvGraphicFramePr>
            <a:graphicFrameLocks noChangeAspect="1"/>
          </p:cNvGraphicFramePr>
          <p:nvPr>
            <p:custDataLst>
              <p:tags r:id="rId16"/>
            </p:custDataLst>
            <p:extLst>
              <p:ext uri="{D42A27DB-BD31-4B8C-83A1-F6EECF244321}">
                <p14:modId xmlns:p14="http://schemas.microsoft.com/office/powerpoint/2010/main" val="118105099"/>
              </p:ext>
            </p:ext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75048" name="Слайд think-cell" r:id="rId17" imgW="270" imgH="270" progId="TCLayout.ActiveDocument.1">
                  <p:embed/>
                </p:oleObj>
              </mc:Choice>
              <mc:Fallback>
                <p:oleObj name="Слайд think-cell" r:id="rId17" imgW="270" imgH="27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9504364" y="6677025"/>
            <a:ext cx="371475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algn="r">
              <a:lnSpc>
                <a:spcPct val="100000"/>
              </a:lnSpc>
              <a:defRPr sz="1000" b="0" baseline="0">
                <a:solidFill>
                  <a:srgbClr val="0078C1"/>
                </a:solidFill>
                <a:latin typeface="Arial" pitchFamily="34" charset="0"/>
              </a:defRPr>
            </a:lvl1pPr>
          </a:lstStyle>
          <a:p>
            <a:pPr>
              <a:defRPr/>
            </a:pPr>
            <a:fld id="{478946E3-976D-47F5-BAAC-1D98A2ED85AA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  <p:sp>
        <p:nvSpPr>
          <p:cNvPr id="7" name="Rectangle 9"/>
          <p:cNvSpPr>
            <a:spLocks noGrp="1" noChangeArrowheads="1"/>
          </p:cNvSpPr>
          <p:nvPr>
            <p:ph type="title"/>
          </p:nvPr>
        </p:nvSpPr>
        <p:spPr bwMode="auto">
          <a:xfrm>
            <a:off x="271464" y="0"/>
            <a:ext cx="8683112" cy="67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dirty="0" smtClean="0"/>
              <a:t>Образец заголовка</a:t>
            </a:r>
          </a:p>
        </p:txBody>
      </p:sp>
      <p:sp>
        <p:nvSpPr>
          <p:cNvPr id="8" name="Line 11"/>
          <p:cNvSpPr>
            <a:spLocks noChangeShapeType="1"/>
          </p:cNvSpPr>
          <p:nvPr/>
        </p:nvSpPr>
        <p:spPr bwMode="auto">
          <a:xfrm>
            <a:off x="271464" y="679450"/>
            <a:ext cx="8683111" cy="0"/>
          </a:xfrm>
          <a:prstGeom prst="line">
            <a:avLst/>
          </a:prstGeom>
          <a:noFill/>
          <a:ln w="12700">
            <a:gradFill>
              <a:gsLst>
                <a:gs pos="0">
                  <a:srgbClr val="0078C1"/>
                </a:gs>
                <a:gs pos="0">
                  <a:srgbClr val="0178C1"/>
                </a:gs>
                <a:gs pos="80000">
                  <a:srgbClr val="00AAB6"/>
                </a:gs>
                <a:gs pos="100000">
                  <a:srgbClr val="00AAB6"/>
                </a:gs>
              </a:gsLst>
              <a:lin ang="0" scaled="0"/>
            </a:gradFill>
            <a:round/>
            <a:headEnd/>
            <a:tailEnd/>
          </a:ln>
          <a:effectLst/>
        </p:spPr>
        <p:txBody>
          <a:bodyPr/>
          <a:lstStyle/>
          <a:p>
            <a:pPr algn="ctr">
              <a:lnSpc>
                <a:spcPct val="80000"/>
              </a:lnSpc>
              <a:defRPr/>
            </a:pPr>
            <a:endParaRPr lang="ru-RU" sz="1200" dirty="0">
              <a:solidFill>
                <a:srgbClr val="000000"/>
              </a:solidFill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1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954575" y="14120"/>
            <a:ext cx="925012" cy="7480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176344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9" r:id="rId1"/>
    <p:sldLayoutId id="2147483730" r:id="rId2"/>
    <p:sldLayoutId id="2147483731" r:id="rId3"/>
    <p:sldLayoutId id="2147483732" r:id="rId4"/>
    <p:sldLayoutId id="2147483733" r:id="rId5"/>
    <p:sldLayoutId id="2147483734" r:id="rId6"/>
    <p:sldLayoutId id="2147483735" r:id="rId7"/>
    <p:sldLayoutId id="2147483736" r:id="rId8"/>
    <p:sldLayoutId id="2147483737" r:id="rId9"/>
    <p:sldLayoutId id="2147483738" r:id="rId10"/>
    <p:sldLayoutId id="2147483739" r:id="rId11"/>
    <p:sldLayoutId id="2147483740" r:id="rId12"/>
    <p:sldLayoutId id="2147483741" r:id="rId13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>
          <a:solidFill>
            <a:srgbClr val="0078C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>
          <a:solidFill>
            <a:schemeClr val="tx2"/>
          </a:solidFill>
          <a:latin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>
          <a:solidFill>
            <a:schemeClr val="tx2"/>
          </a:solidFill>
          <a:latin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>
          <a:solidFill>
            <a:schemeClr val="tx2"/>
          </a:solidFill>
          <a:latin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>
          <a:solidFill>
            <a:schemeClr val="tx2"/>
          </a:solidFill>
          <a:latin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>
          <a:solidFill>
            <a:schemeClr val="tx2"/>
          </a:solidFill>
          <a:latin typeface="Aria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>
          <a:solidFill>
            <a:schemeClr val="tx2"/>
          </a:solidFill>
          <a:latin typeface="Aria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>
          <a:solidFill>
            <a:schemeClr val="tx2"/>
          </a:solidFill>
          <a:latin typeface="Aria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>
          <a:solidFill>
            <a:schemeClr val="tx2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tags" Target="../tags/tag9.xml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2" Type="http://schemas.openxmlformats.org/officeDocument/2006/relationships/tags" Target="../tags/tag8.xml"/><Relationship Id="rId1" Type="http://schemas.openxmlformats.org/officeDocument/2006/relationships/vmlDrawing" Target="../drawings/vmlDrawing7.vml"/><Relationship Id="rId6" Type="http://schemas.openxmlformats.org/officeDocument/2006/relationships/oleObject" Target="../embeddings/oleObject7.bin"/><Relationship Id="rId11" Type="http://schemas.openxmlformats.org/officeDocument/2006/relationships/image" Target="../media/image9.png"/><Relationship Id="rId5" Type="http://schemas.openxmlformats.org/officeDocument/2006/relationships/notesSlide" Target="../notesSlides/notesSlide1.xml"/><Relationship Id="rId10" Type="http://schemas.openxmlformats.org/officeDocument/2006/relationships/image" Target="../media/image8.png"/><Relationship Id="rId4" Type="http://schemas.openxmlformats.org/officeDocument/2006/relationships/slideLayout" Target="../slideLayouts/slideLayout13.xml"/><Relationship Id="rId9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tags" Target="../tags/tag11.xml"/><Relationship Id="rId7" Type="http://schemas.openxmlformats.org/officeDocument/2006/relationships/chart" Target="../charts/chart1.xml"/><Relationship Id="rId2" Type="http://schemas.openxmlformats.org/officeDocument/2006/relationships/tags" Target="../tags/tag10.xml"/><Relationship Id="rId1" Type="http://schemas.openxmlformats.org/officeDocument/2006/relationships/vmlDrawing" Target="../drawings/vmlDrawing8.vml"/><Relationship Id="rId6" Type="http://schemas.openxmlformats.org/officeDocument/2006/relationships/oleObject" Target="../embeddings/oleObject8.bin"/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tags" Target="../tags/tag13.xml"/><Relationship Id="rId7" Type="http://schemas.openxmlformats.org/officeDocument/2006/relationships/image" Target="../media/image7.png"/><Relationship Id="rId2" Type="http://schemas.openxmlformats.org/officeDocument/2006/relationships/tags" Target="../tags/tag12.xml"/><Relationship Id="rId1" Type="http://schemas.openxmlformats.org/officeDocument/2006/relationships/vmlDrawing" Target="../drawings/vmlDrawing9.vml"/><Relationship Id="rId6" Type="http://schemas.openxmlformats.org/officeDocument/2006/relationships/oleObject" Target="../embeddings/oleObject9.bin"/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tags" Target="../tags/tag15.xml"/><Relationship Id="rId7" Type="http://schemas.openxmlformats.org/officeDocument/2006/relationships/image" Target="../media/image9.png"/><Relationship Id="rId2" Type="http://schemas.openxmlformats.org/officeDocument/2006/relationships/tags" Target="../tags/tag14.xml"/><Relationship Id="rId1" Type="http://schemas.openxmlformats.org/officeDocument/2006/relationships/vmlDrawing" Target="../drawings/vmlDrawing10.vml"/><Relationship Id="rId6" Type="http://schemas.openxmlformats.org/officeDocument/2006/relationships/oleObject" Target="../embeddings/oleObject10.bin"/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tags" Target="../tags/tag17.xml"/><Relationship Id="rId7" Type="http://schemas.openxmlformats.org/officeDocument/2006/relationships/image" Target="../media/image6.png"/><Relationship Id="rId2" Type="http://schemas.openxmlformats.org/officeDocument/2006/relationships/tags" Target="../tags/tag16.xml"/><Relationship Id="rId1" Type="http://schemas.openxmlformats.org/officeDocument/2006/relationships/vmlDrawing" Target="../drawings/vmlDrawing11.vml"/><Relationship Id="rId6" Type="http://schemas.openxmlformats.org/officeDocument/2006/relationships/oleObject" Target="../embeddings/oleObject11.bin"/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7" Type="http://schemas.openxmlformats.org/officeDocument/2006/relationships/image" Target="../media/image8.png"/><Relationship Id="rId2" Type="http://schemas.openxmlformats.org/officeDocument/2006/relationships/tags" Target="../tags/tag18.xml"/><Relationship Id="rId1" Type="http://schemas.openxmlformats.org/officeDocument/2006/relationships/vmlDrawing" Target="../drawings/vmlDrawing12.vml"/><Relationship Id="rId6" Type="http://schemas.openxmlformats.org/officeDocument/2006/relationships/oleObject" Target="../embeddings/oleObject12.bin"/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tags" Target="../tags/tag21.xml"/><Relationship Id="rId7" Type="http://schemas.openxmlformats.org/officeDocument/2006/relationships/image" Target="../media/image7.png"/><Relationship Id="rId2" Type="http://schemas.openxmlformats.org/officeDocument/2006/relationships/tags" Target="../tags/tag20.xml"/><Relationship Id="rId1" Type="http://schemas.openxmlformats.org/officeDocument/2006/relationships/vmlDrawing" Target="../drawings/vmlDrawing13.vml"/><Relationship Id="rId6" Type="http://schemas.openxmlformats.org/officeDocument/2006/relationships/oleObject" Target="../embeddings/oleObject13.bin"/><Relationship Id="rId5" Type="http://schemas.openxmlformats.org/officeDocument/2006/relationships/notesSlide" Target="../notesSlides/notesSlide7.xml"/><Relationship Id="rId4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2754" name="Rectangle 2" hidden="1"/>
          <p:cNvGraphicFramePr>
            <a:graphicFrameLocks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1490385616"/>
              </p:ext>
            </p:extLst>
          </p:nvPr>
        </p:nvGraphicFramePr>
        <p:xfrm>
          <a:off x="6350" y="0"/>
          <a:ext cx="158750" cy="158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76022" name="Слайд think-cell" r:id="rId6" imgW="0" imgH="0" progId="TCLayout.ActiveDocument.1">
                  <p:embed/>
                </p:oleObj>
              </mc:Choice>
              <mc:Fallback>
                <p:oleObj name="Слайд think-cell" r:id="rId6" imgW="0" imgH="0" progId="TCLayout.ActiveDocument.1">
                  <p:embed/>
                  <p:pic>
                    <p:nvPicPr>
                      <p:cNvPr id="202754" name="Rectangle 2" hidden="1"/>
                      <p:cNvPicPr>
                        <a:picLocks noChangeArrowheads="1"/>
                      </p:cNvPicPr>
                      <p:nvPr/>
                    </p:nvPicPr>
                    <p:blipFill>
                      <a:blip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50" y="0"/>
                        <a:ext cx="158750" cy="1587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2757" name="Rectangle 3" hidden="1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0" y="0"/>
            <a:ext cx="171451" cy="158750"/>
          </a:xfrm>
          <a:prstGeom prst="rect">
            <a:avLst/>
          </a:prstGeom>
          <a:solidFill>
            <a:schemeClr val="accent1"/>
          </a:solidFill>
          <a:ln w="9525" algn="ctr">
            <a:noFill/>
            <a:miter lim="800000"/>
            <a:headEnd/>
            <a:tailEnd/>
          </a:ln>
        </p:spPr>
        <p:txBody>
          <a:bodyPr vert="horz" wrap="none" lIns="0" tIns="0" rIns="0" bIns="0" numCol="1" spcCol="0" anchor="ctr" anchorCtr="0">
            <a:noAutofit/>
          </a:bodyPr>
          <a:lstStyle/>
          <a:p>
            <a:pPr algn="ctr"/>
            <a:endParaRPr lang="ru-RU" sz="1200" dirty="0">
              <a:latin typeface="Arial"/>
              <a:sym typeface="Arial"/>
            </a:endParaRPr>
          </a:p>
        </p:txBody>
      </p:sp>
      <p:sp>
        <p:nvSpPr>
          <p:cNvPr id="7" name="Rectangle 439"/>
          <p:cNvSpPr>
            <a:spLocks noChangeArrowheads="1"/>
          </p:cNvSpPr>
          <p:nvPr/>
        </p:nvSpPr>
        <p:spPr bwMode="auto">
          <a:xfrm>
            <a:off x="0" y="0"/>
            <a:ext cx="9906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/>
          </a:p>
        </p:txBody>
      </p:sp>
      <p:sp>
        <p:nvSpPr>
          <p:cNvPr id="10" name="Rectangle 457"/>
          <p:cNvSpPr>
            <a:spLocks noChangeArrowheads="1"/>
          </p:cNvSpPr>
          <p:nvPr/>
        </p:nvSpPr>
        <p:spPr bwMode="auto">
          <a:xfrm>
            <a:off x="0" y="0"/>
            <a:ext cx="9906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/>
          </a:p>
        </p:txBody>
      </p:sp>
      <p:sp>
        <p:nvSpPr>
          <p:cNvPr id="12" name="Номер слайда 39"/>
          <p:cNvSpPr>
            <a:spLocks noGrp="1"/>
          </p:cNvSpPr>
          <p:nvPr>
            <p:ph type="sldNum" sz="quarter" idx="10"/>
          </p:nvPr>
        </p:nvSpPr>
        <p:spPr>
          <a:xfrm>
            <a:off x="9504364" y="6677025"/>
            <a:ext cx="371475" cy="152400"/>
          </a:xfrm>
          <a:noFill/>
        </p:spPr>
        <p:txBody>
          <a:bodyPr/>
          <a:lstStyle/>
          <a:p>
            <a:fld id="{A4C6D941-2F94-4F39-A349-43A0A83C17E9}" type="slidenum">
              <a:rPr lang="ru-RU" smtClean="0">
                <a:latin typeface="Arial" charset="0"/>
              </a:rPr>
              <a:pPr/>
              <a:t>1</a:t>
            </a:fld>
            <a:endParaRPr lang="ru-RU" dirty="0" smtClean="0">
              <a:latin typeface="Arial" charset="0"/>
            </a:endParaRPr>
          </a:p>
        </p:txBody>
      </p:sp>
      <p:cxnSp>
        <p:nvCxnSpPr>
          <p:cNvPr id="11" name="Прямая соединительная линия 10"/>
          <p:cNvCxnSpPr/>
          <p:nvPr/>
        </p:nvCxnSpPr>
        <p:spPr bwMode="auto">
          <a:xfrm>
            <a:off x="361456" y="6823985"/>
            <a:ext cx="9323387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4" name="Прямоугольник 3"/>
          <p:cNvSpPr/>
          <p:nvPr/>
        </p:nvSpPr>
        <p:spPr>
          <a:xfrm>
            <a:off x="274321" y="211723"/>
            <a:ext cx="875174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>
                <a:solidFill>
                  <a:schemeClr val="accent2">
                    <a:lumMod val="50000"/>
                  </a:schemeClr>
                </a:solidFill>
              </a:rPr>
              <a:t>Единый перечень ключевых правил </a:t>
            </a:r>
            <a:r>
              <a:rPr lang="ru-RU" sz="1600" dirty="0" smtClean="0">
                <a:solidFill>
                  <a:schemeClr val="accent2">
                    <a:lumMod val="50000"/>
                  </a:schemeClr>
                </a:solidFill>
              </a:rPr>
              <a:t>безопасности ООО «Южно-Приобский ГПЗ»</a:t>
            </a:r>
            <a:r>
              <a:rPr lang="ru-RU" altLang="ru-RU" sz="1600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endParaRPr lang="ru-RU" sz="160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612795" y="817210"/>
            <a:ext cx="207479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solidFill>
                  <a:srgbClr val="FF0000"/>
                </a:solidFill>
              </a:rPr>
              <a:t>ЗАПРЕЩАЕТСЯ!</a:t>
            </a:r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07352038"/>
              </p:ext>
            </p:extLst>
          </p:nvPr>
        </p:nvGraphicFramePr>
        <p:xfrm>
          <a:off x="201060" y="1330037"/>
          <a:ext cx="9483783" cy="5336175"/>
        </p:xfrm>
        <a:graphic>
          <a:graphicData uri="http://schemas.openxmlformats.org/drawingml/2006/table">
            <a:tbl>
              <a:tblPr/>
              <a:tblGrid>
                <a:gridCol w="937784">
                  <a:extLst>
                    <a:ext uri="{9D8B030D-6E8A-4147-A177-3AD203B41FA5}">
                      <a16:colId xmlns:a16="http://schemas.microsoft.com/office/drawing/2014/main" val="3895191811"/>
                    </a:ext>
                  </a:extLst>
                </a:gridCol>
                <a:gridCol w="8545999">
                  <a:extLst>
                    <a:ext uri="{9D8B030D-6E8A-4147-A177-3AD203B41FA5}">
                      <a16:colId xmlns:a16="http://schemas.microsoft.com/office/drawing/2014/main" val="4003342809"/>
                    </a:ext>
                  </a:extLst>
                </a:gridCol>
              </a:tblGrid>
              <a:tr h="889462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F2F2"/>
                    </a:solidFill>
                  </a:tcPr>
                </a:tc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1000"/>
                        </a:spcAft>
                        <a:buFont typeface="+mj-lt"/>
                        <a:buAutoNum type="arabicPeriod"/>
                      </a:pPr>
                      <a:r>
                        <a:rPr lang="ru-RU" sz="14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Сокрытие информации о крупных, значительных и потенциально-опасных происшествиях.</a:t>
                      </a:r>
                      <a:endParaRPr lang="ru-RU" sz="1400" b="1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13375115"/>
                  </a:ext>
                </a:extLst>
              </a:tr>
              <a:tr h="937665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F2F2"/>
                    </a:solidFill>
                  </a:tcPr>
                </a:tc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1000"/>
                        </a:spcAft>
                        <a:buFont typeface="+mj-lt"/>
                        <a:buAutoNum type="arabicPeriod" startAt="2"/>
                      </a:pPr>
                      <a:r>
                        <a:rPr lang="ru-RU" sz="14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Проведение работ повышенной опасности без наряда-допуска либо иного разрешительного документа, а также нарушение требований к их оформлению и проведению.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33728336"/>
                  </a:ext>
                </a:extLst>
              </a:tr>
              <a:tr h="901703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F2F2"/>
                    </a:solidFill>
                  </a:tcPr>
                </a:tc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1000"/>
                        </a:spcAft>
                        <a:buFont typeface="+mj-lt"/>
                        <a:buAutoNum type="arabicPeriod" startAt="3"/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Отключение или нарушение целостности блокировок, противоаварийной автоматической защиты и устройств обеспечения безопасности на действующем оборудовании без соответствующего письменного разрешения.</a:t>
                      </a:r>
                      <a:endParaRPr lang="en-US" sz="1400" b="1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69680806"/>
                  </a:ext>
                </a:extLst>
              </a:tr>
              <a:tr h="878324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F2F2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239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 typeface="+mj-lt"/>
                        <a:buAutoNum type="arabicPeriod" startAt="4"/>
                        <a:tabLst/>
                        <a:defRPr/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Появление на территории Общества в состоянии алкогольного, наркотического или иного токсического опьянения.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94930626"/>
                  </a:ext>
                </a:extLst>
              </a:tr>
              <a:tr h="883579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F2F2"/>
                    </a:solidFill>
                  </a:tcPr>
                </a:tc>
                <a:tc>
                  <a:txBody>
                    <a:bodyPr/>
                    <a:lstStyle/>
                    <a:p>
                      <a:pPr marL="342900" lvl="0" indent="-342900">
                        <a:spcAft>
                          <a:spcPts val="0"/>
                        </a:spcAft>
                        <a:buFont typeface="+mj-lt"/>
                        <a:buAutoNum type="arabicPeriod" startAt="5"/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Курение на территории Общества вне специально отведенных для этой цели мест или использование открытого огня без специального разрешения.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1195156"/>
                  </a:ext>
                </a:extLst>
              </a:tr>
              <a:tr h="845442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F2F2"/>
                    </a:solidFill>
                  </a:tcPr>
                </a:tc>
                <a:tc>
                  <a:txBody>
                    <a:bodyPr/>
                    <a:lstStyle/>
                    <a:p>
                      <a:pPr marL="342900" lvl="0" indent="-342900">
                        <a:spcAft>
                          <a:spcPts val="0"/>
                        </a:spcAft>
                        <a:buFont typeface="+mj-lt"/>
                        <a:buAutoNum type="arabicPeriod" startAt="6"/>
                      </a:pPr>
                      <a:r>
                        <a:rPr lang="ru-RU" sz="14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Работа на высоте без применения средств коллективной и средств индивидуальной  защиты от падения, принятых Обществом.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9867571"/>
                  </a:ext>
                </a:extLst>
              </a:tr>
            </a:tbl>
          </a:graphicData>
        </a:graphic>
      </p:graphicFrame>
      <p:grpSp>
        <p:nvGrpSpPr>
          <p:cNvPr id="41" name="Группа 40"/>
          <p:cNvGrpSpPr/>
          <p:nvPr/>
        </p:nvGrpSpPr>
        <p:grpSpPr>
          <a:xfrm>
            <a:off x="249383" y="1382466"/>
            <a:ext cx="797342" cy="5239018"/>
            <a:chOff x="405855" y="628575"/>
            <a:chExt cx="797342" cy="5239018"/>
          </a:xfrm>
        </p:grpSpPr>
        <p:pic>
          <p:nvPicPr>
            <p:cNvPr id="42" name="Picture 14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5855" y="628575"/>
              <a:ext cx="789029" cy="790680"/>
            </a:xfrm>
            <a:prstGeom prst="ellipse">
              <a:avLst/>
            </a:prstGeom>
            <a:ln w="63500" cap="rnd">
              <a:solidFill>
                <a:schemeClr val="accent2">
                  <a:lumMod val="75000"/>
                </a:schemeClr>
              </a:solidFill>
            </a:ln>
            <a:effectLst>
              <a:outerShdw blurRad="381000" dist="292100" dir="5400000" sx="-80000" sy="-18000" rotWithShape="0">
                <a:srgbClr val="000000">
                  <a:alpha val="22000"/>
                </a:srgbClr>
              </a:outerShdw>
            </a:effectLst>
            <a:scene3d>
              <a:camera prst="orthographicFront"/>
              <a:lightRig rig="contrasting" dir="t">
                <a:rot lat="0" lon="0" rev="3000000"/>
              </a:lightRig>
            </a:scene3d>
            <a:sp3d contourW="7620">
              <a:bevelT w="95250" h="31750"/>
              <a:contourClr>
                <a:srgbClr val="333333"/>
              </a:contourClr>
            </a:sp3d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</p:pic>
        <p:pic>
          <p:nvPicPr>
            <p:cNvPr id="43" name="Picture 2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4168" y="3341222"/>
              <a:ext cx="789029" cy="789029"/>
            </a:xfrm>
            <a:prstGeom prst="ellipse">
              <a:avLst/>
            </a:prstGeom>
            <a:ln w="63500" cap="rnd">
              <a:solidFill>
                <a:schemeClr val="accent2">
                  <a:lumMod val="75000"/>
                </a:schemeClr>
              </a:solidFill>
            </a:ln>
            <a:effectLst>
              <a:outerShdw blurRad="381000" dist="292100" dir="5400000" sx="-80000" sy="-18000" rotWithShape="0">
                <a:srgbClr val="000000">
                  <a:alpha val="22000"/>
                </a:srgbClr>
              </a:outerShdw>
            </a:effectLst>
            <a:scene3d>
              <a:camera prst="orthographicFront"/>
              <a:lightRig rig="contrasting" dir="t">
                <a:rot lat="0" lon="0" rev="3000000"/>
              </a:lightRig>
            </a:scene3d>
            <a:sp3d contourW="7620">
              <a:bevelT w="95250" h="31750"/>
              <a:contourClr>
                <a:srgbClr val="333333"/>
              </a:contourClr>
            </a:sp3d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</p:pic>
        <p:pic>
          <p:nvPicPr>
            <p:cNvPr id="44" name="Picture 3"/>
            <p:cNvPicPr>
              <a:picLocks noChangeAspect="1" noChangeArrowheads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4168" y="1529913"/>
              <a:ext cx="789029" cy="790711"/>
            </a:xfrm>
            <a:prstGeom prst="ellipse">
              <a:avLst/>
            </a:prstGeom>
            <a:ln w="63500" cap="rnd">
              <a:solidFill>
                <a:schemeClr val="accent2">
                  <a:lumMod val="75000"/>
                </a:schemeClr>
              </a:solidFill>
            </a:ln>
            <a:effectLst>
              <a:outerShdw blurRad="381000" dist="292100" dir="5400000" sx="-80000" sy="-18000" rotWithShape="0">
                <a:srgbClr val="000000">
                  <a:alpha val="22000"/>
                </a:srgbClr>
              </a:outerShdw>
            </a:effectLst>
            <a:scene3d>
              <a:camera prst="orthographicFront"/>
              <a:lightRig rig="contrasting" dir="t">
                <a:rot lat="0" lon="0" rev="3000000"/>
              </a:lightRig>
            </a:scene3d>
            <a:sp3d contourW="7620">
              <a:bevelT w="95250" h="31750"/>
              <a:contourClr>
                <a:srgbClr val="333333"/>
              </a:contourClr>
            </a:sp3d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</p:pic>
        <p:pic>
          <p:nvPicPr>
            <p:cNvPr id="45" name="Picture 4"/>
            <p:cNvPicPr>
              <a:picLocks noChangeAspect="1" noChangeArrowheads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4167" y="4228351"/>
              <a:ext cx="789029" cy="784035"/>
            </a:xfrm>
            <a:prstGeom prst="ellipse">
              <a:avLst/>
            </a:prstGeom>
            <a:ln w="63500" cap="rnd">
              <a:solidFill>
                <a:schemeClr val="accent2">
                  <a:lumMod val="75000"/>
                </a:schemeClr>
              </a:solidFill>
            </a:ln>
            <a:effectLst>
              <a:outerShdw blurRad="381000" dist="292100" dir="5400000" sx="-80000" sy="-18000" rotWithShape="0">
                <a:srgbClr val="000000">
                  <a:alpha val="22000"/>
                </a:srgbClr>
              </a:outerShdw>
            </a:effectLst>
            <a:scene3d>
              <a:camera prst="orthographicFront"/>
              <a:lightRig rig="contrasting" dir="t">
                <a:rot lat="0" lon="0" rev="3000000"/>
              </a:lightRig>
            </a:scene3d>
            <a:sp3d contourW="7620">
              <a:bevelT w="95250" h="31750"/>
              <a:contourClr>
                <a:srgbClr val="333333"/>
              </a:contourClr>
            </a:sp3d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</p:pic>
        <p:pic>
          <p:nvPicPr>
            <p:cNvPr id="46" name="Picture 5"/>
            <p:cNvPicPr>
              <a:picLocks noChangeAspect="1" noChangeArrowheads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4168" y="2463615"/>
              <a:ext cx="789029" cy="790704"/>
            </a:xfrm>
            <a:prstGeom prst="ellipse">
              <a:avLst/>
            </a:prstGeom>
            <a:ln w="63500" cap="rnd">
              <a:solidFill>
                <a:schemeClr val="accent2">
                  <a:lumMod val="75000"/>
                </a:schemeClr>
              </a:solidFill>
            </a:ln>
            <a:effectLst>
              <a:outerShdw blurRad="381000" dist="292100" dir="5400000" sx="-80000" sy="-18000" rotWithShape="0">
                <a:srgbClr val="000000">
                  <a:alpha val="22000"/>
                </a:srgbClr>
              </a:outerShdw>
            </a:effectLst>
            <a:scene3d>
              <a:camera prst="orthographicFront"/>
              <a:lightRig rig="contrasting" dir="t">
                <a:rot lat="0" lon="0" rev="3000000"/>
              </a:lightRig>
            </a:scene3d>
            <a:sp3d contourW="7620">
              <a:bevelT w="95250" h="31750"/>
              <a:contourClr>
                <a:srgbClr val="333333"/>
              </a:contourClr>
            </a:sp3d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</p:pic>
        <p:pic>
          <p:nvPicPr>
            <p:cNvPr id="49" name="Рисунок 48"/>
            <p:cNvPicPr>
              <a:picLocks noChangeAspect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14168" y="5119948"/>
              <a:ext cx="789029" cy="747645"/>
            </a:xfrm>
            <a:prstGeom prst="ellipse">
              <a:avLst/>
            </a:prstGeom>
            <a:ln w="63500" cap="rnd">
              <a:solidFill>
                <a:schemeClr val="accent2">
                  <a:lumMod val="75000"/>
                </a:schemeClr>
              </a:solidFill>
            </a:ln>
            <a:effectLst>
              <a:outerShdw blurRad="381000" dist="292100" dir="5400000" sx="-80000" sy="-18000" rotWithShape="0">
                <a:srgbClr val="000000">
                  <a:alpha val="22000"/>
                </a:srgbClr>
              </a:outerShdw>
            </a:effectLst>
            <a:scene3d>
              <a:camera prst="orthographicFront"/>
              <a:lightRig rig="contrasting" dir="t">
                <a:rot lat="0" lon="0" rev="3000000"/>
              </a:lightRig>
            </a:scene3d>
            <a:sp3d contourW="7620">
              <a:bevelT w="95250" h="31750"/>
              <a:contourClr>
                <a:srgbClr val="333333"/>
              </a:contourClr>
            </a:sp3d>
          </p:spPr>
        </p:pic>
      </p:grpSp>
    </p:spTree>
    <p:extLst>
      <p:ext uri="{BB962C8B-B14F-4D97-AF65-F5344CB8AC3E}">
        <p14:creationId xmlns:p14="http://schemas.microsoft.com/office/powerpoint/2010/main" val="32017332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2754" name="Rectangle 2" hidden="1"/>
          <p:cNvGraphicFramePr>
            <a:graphicFrameLocks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1490385616"/>
              </p:ext>
            </p:extLst>
          </p:nvPr>
        </p:nvGraphicFramePr>
        <p:xfrm>
          <a:off x="6350" y="0"/>
          <a:ext cx="158750" cy="158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67992" name="Слайд think-cell" r:id="rId6" imgW="0" imgH="0" progId="TCLayout.ActiveDocument.1">
                  <p:embed/>
                </p:oleObj>
              </mc:Choice>
              <mc:Fallback>
                <p:oleObj name="Слайд think-cell" r:id="rId6" imgW="0" imgH="0" progId="TCLayout.ActiveDocument.1">
                  <p:embed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50" y="0"/>
                        <a:ext cx="158750" cy="1587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2757" name="Rectangle 3" hidden="1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0" y="0"/>
            <a:ext cx="171451" cy="158750"/>
          </a:xfrm>
          <a:prstGeom prst="rect">
            <a:avLst/>
          </a:prstGeom>
          <a:solidFill>
            <a:schemeClr val="accent1"/>
          </a:solidFill>
          <a:ln w="9525" algn="ctr">
            <a:noFill/>
            <a:miter lim="800000"/>
            <a:headEnd/>
            <a:tailEnd/>
          </a:ln>
        </p:spPr>
        <p:txBody>
          <a:bodyPr vert="horz" wrap="none" lIns="0" tIns="0" rIns="0" bIns="0" numCol="1" spcCol="0" anchor="ctr" anchorCtr="0">
            <a:noAutofit/>
          </a:bodyPr>
          <a:lstStyle/>
          <a:p>
            <a:pPr algn="ctr"/>
            <a:endParaRPr lang="ru-RU" sz="1200" dirty="0">
              <a:latin typeface="Arial"/>
              <a:sym typeface="Arial"/>
            </a:endParaRPr>
          </a:p>
        </p:txBody>
      </p:sp>
      <p:sp>
        <p:nvSpPr>
          <p:cNvPr id="81" name="Rectangle 4"/>
          <p:cNvSpPr>
            <a:spLocks noChangeArrowheads="1"/>
          </p:cNvSpPr>
          <p:nvPr/>
        </p:nvSpPr>
        <p:spPr bwMode="auto">
          <a:xfrm>
            <a:off x="361455" y="315186"/>
            <a:ext cx="9323387" cy="46166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r>
              <a:rPr lang="ru-RU" sz="1600" dirty="0">
                <a:solidFill>
                  <a:schemeClr val="accent2">
                    <a:lumMod val="50000"/>
                  </a:schemeClr>
                </a:solidFill>
              </a:rPr>
              <a:t>Единый перечень ключевых правил </a:t>
            </a:r>
            <a:r>
              <a:rPr lang="ru-RU" sz="1600" dirty="0" smtClean="0">
                <a:solidFill>
                  <a:schemeClr val="accent2">
                    <a:lumMod val="50000"/>
                  </a:schemeClr>
                </a:solidFill>
              </a:rPr>
              <a:t>безопасности</a:t>
            </a:r>
            <a:r>
              <a:rPr lang="en-US" sz="1600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ru-RU" sz="1600" dirty="0" smtClean="0">
                <a:solidFill>
                  <a:schemeClr val="accent2">
                    <a:lumMod val="50000"/>
                  </a:schemeClr>
                </a:solidFill>
              </a:rPr>
              <a:t>ООО </a:t>
            </a:r>
            <a:r>
              <a:rPr lang="ru-RU" sz="1600" dirty="0">
                <a:solidFill>
                  <a:schemeClr val="accent2">
                    <a:lumMod val="50000"/>
                  </a:schemeClr>
                </a:solidFill>
              </a:rPr>
              <a:t>«Южно-Приобский ГПЗ»</a:t>
            </a:r>
            <a:r>
              <a:rPr lang="ru-RU" altLang="ru-RU" sz="1600" dirty="0">
                <a:solidFill>
                  <a:schemeClr val="accent2">
                    <a:lumMod val="50000"/>
                  </a:schemeClr>
                </a:solidFill>
              </a:rPr>
              <a:t> </a:t>
            </a:r>
            <a:endParaRPr lang="ru-RU" sz="160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50000"/>
                </a:schemeClr>
              </a:solidFill>
            </a:endParaRPr>
          </a:p>
          <a:p>
            <a:endParaRPr lang="ru-RU" sz="1400" b="0" i="1" dirty="0">
              <a:solidFill>
                <a:srgbClr val="0070C0"/>
              </a:solidFill>
            </a:endParaRPr>
          </a:p>
        </p:txBody>
      </p:sp>
      <p:sp>
        <p:nvSpPr>
          <p:cNvPr id="7" name="Rectangle 439"/>
          <p:cNvSpPr>
            <a:spLocks noChangeArrowheads="1"/>
          </p:cNvSpPr>
          <p:nvPr/>
        </p:nvSpPr>
        <p:spPr bwMode="auto">
          <a:xfrm>
            <a:off x="0" y="0"/>
            <a:ext cx="9906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/>
          </a:p>
        </p:txBody>
      </p:sp>
      <p:sp>
        <p:nvSpPr>
          <p:cNvPr id="10" name="Rectangle 457"/>
          <p:cNvSpPr>
            <a:spLocks noChangeArrowheads="1"/>
          </p:cNvSpPr>
          <p:nvPr/>
        </p:nvSpPr>
        <p:spPr bwMode="auto">
          <a:xfrm>
            <a:off x="0" y="0"/>
            <a:ext cx="9906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/>
          </a:p>
        </p:txBody>
      </p:sp>
      <p:sp>
        <p:nvSpPr>
          <p:cNvPr id="12" name="Номер слайда 39"/>
          <p:cNvSpPr>
            <a:spLocks noGrp="1"/>
          </p:cNvSpPr>
          <p:nvPr>
            <p:ph type="sldNum" sz="quarter" idx="10"/>
          </p:nvPr>
        </p:nvSpPr>
        <p:spPr>
          <a:xfrm>
            <a:off x="9504364" y="6677025"/>
            <a:ext cx="371475" cy="152400"/>
          </a:xfrm>
          <a:noFill/>
        </p:spPr>
        <p:txBody>
          <a:bodyPr/>
          <a:lstStyle/>
          <a:p>
            <a:fld id="{A4C6D941-2F94-4F39-A349-43A0A83C17E9}" type="slidenum">
              <a:rPr lang="ru-RU" smtClean="0">
                <a:latin typeface="Arial" charset="0"/>
              </a:rPr>
              <a:pPr/>
              <a:t>2</a:t>
            </a:fld>
            <a:endParaRPr lang="ru-RU" dirty="0" smtClean="0">
              <a:latin typeface="Arial" charset="0"/>
            </a:endParaRPr>
          </a:p>
        </p:txBody>
      </p:sp>
      <p:cxnSp>
        <p:nvCxnSpPr>
          <p:cNvPr id="11" name="Прямая соединительная линия 10"/>
          <p:cNvCxnSpPr/>
          <p:nvPr/>
        </p:nvCxnSpPr>
        <p:spPr bwMode="auto">
          <a:xfrm>
            <a:off x="361456" y="6823985"/>
            <a:ext cx="9323387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graphicFrame>
        <p:nvGraphicFramePr>
          <p:cNvPr id="254" name="Диаграмма 253"/>
          <p:cNvGraphicFramePr/>
          <p:nvPr>
            <p:extLst>
              <p:ext uri="{D42A27DB-BD31-4B8C-83A1-F6EECF244321}">
                <p14:modId xmlns:p14="http://schemas.microsoft.com/office/powerpoint/2010/main" val="1604307071"/>
              </p:ext>
            </p:extLst>
          </p:nvPr>
        </p:nvGraphicFramePr>
        <p:xfrm>
          <a:off x="-200950" y="1125877"/>
          <a:ext cx="2600487" cy="143473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graphicFrame>
        <p:nvGraphicFramePr>
          <p:cNvPr id="28" name="Таблица 2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85510974"/>
              </p:ext>
            </p:extLst>
          </p:nvPr>
        </p:nvGraphicFramePr>
        <p:xfrm>
          <a:off x="249382" y="781396"/>
          <a:ext cx="9435460" cy="5772986"/>
        </p:xfrm>
        <a:graphic>
          <a:graphicData uri="http://schemas.openxmlformats.org/drawingml/2006/table">
            <a:tbl>
              <a:tblPr/>
              <a:tblGrid>
                <a:gridCol w="2069038">
                  <a:extLst>
                    <a:ext uri="{9D8B030D-6E8A-4147-A177-3AD203B41FA5}">
                      <a16:colId xmlns:a16="http://schemas.microsoft.com/office/drawing/2014/main" val="4276599522"/>
                    </a:ext>
                  </a:extLst>
                </a:gridCol>
                <a:gridCol w="1846256">
                  <a:extLst>
                    <a:ext uri="{9D8B030D-6E8A-4147-A177-3AD203B41FA5}">
                      <a16:colId xmlns:a16="http://schemas.microsoft.com/office/drawing/2014/main" val="917671575"/>
                    </a:ext>
                  </a:extLst>
                </a:gridCol>
                <a:gridCol w="5520166">
                  <a:extLst>
                    <a:ext uri="{9D8B030D-6E8A-4147-A177-3AD203B41FA5}">
                      <a16:colId xmlns:a16="http://schemas.microsoft.com/office/drawing/2014/main" val="2503929370"/>
                    </a:ext>
                  </a:extLst>
                </a:gridCol>
              </a:tblGrid>
              <a:tr h="41607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solidFill>
                            <a:schemeClr val="bg1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КЛЮЧЕВОЕ ПРАВИЛО БЕЗОПАСНОСТИ</a:t>
                      </a:r>
                      <a:endParaRPr lang="ru-RU" sz="1100" dirty="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solidFill>
                            <a:schemeClr val="bg1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ПОСЛЕДСТВИЯ ЗА НАРУШЕНИЕ ПРАВИЛА</a:t>
                      </a:r>
                      <a:endParaRPr lang="ru-RU" sz="1100" dirty="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solidFill>
                            <a:schemeClr val="bg1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ТЕЗИСЫ</a:t>
                      </a:r>
                      <a:endParaRPr lang="ru-RU" sz="1100" dirty="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45673563"/>
                  </a:ext>
                </a:extLst>
              </a:tr>
              <a:tr h="183783">
                <a:tc gridSpan="3">
                  <a:txBody>
                    <a:bodyPr/>
                    <a:lstStyle/>
                    <a:p>
                      <a:pPr marL="180975" indent="0" algn="l" defTabSz="873614" rtl="0" eaLnBrk="1" fontAlgn="ctr" latinLnBrk="0" hangingPunct="1"/>
                      <a:r>
                        <a:rPr lang="ru-RU" sz="11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ЗАПРЕЩАЕТСЯ:</a:t>
                      </a:r>
                      <a:endParaRPr lang="en-US" sz="1100" b="1" i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4" marR="9524" marT="952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40030656"/>
                  </a:ext>
                </a:extLst>
              </a:tr>
              <a:tr h="5173124">
                <a:tc>
                  <a:txBody>
                    <a:bodyPr/>
                    <a:lstStyle/>
                    <a:p>
                      <a:pPr marL="180000" lvl="0" indent="-180000">
                        <a:lnSpc>
                          <a:spcPct val="115000"/>
                        </a:lnSpc>
                        <a:spcAft>
                          <a:spcPts val="1000"/>
                        </a:spcAft>
                        <a:buFont typeface="+mj-lt"/>
                        <a:buAutoNum type="arabicPeriod"/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Сокрытие информации о крупных, значительных и потенциально-опасных происшествиях. </a:t>
                      </a:r>
                      <a:r>
                        <a:rPr lang="ru-RU" sz="1200" b="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 </a:t>
                      </a:r>
                      <a:endParaRPr lang="ru-RU" sz="1100" b="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270510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b="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 </a:t>
                      </a:r>
                      <a:endParaRPr lang="ru-RU" sz="1100" b="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 b="1" kern="1200" dirty="0" smtClean="0">
                          <a:solidFill>
                            <a:schemeClr val="accent4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В случае нарушения правила работником ООО «Южно-Приобский ГПЗ» - </a:t>
                      </a:r>
                      <a:r>
                        <a:rPr lang="ru-RU" sz="1100" b="1" kern="1200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выговор или увольнение.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100" b="1" kern="1200" dirty="0" smtClean="0">
                        <a:solidFill>
                          <a:schemeClr val="accent4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 b="1" kern="1200" dirty="0" smtClean="0">
                          <a:solidFill>
                            <a:schemeClr val="accent4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В случае нарушения правила работником Контрагента или привлекаемого Контрагентом третьего лица - </a:t>
                      </a:r>
                      <a:r>
                        <a:rPr lang="ru-RU" sz="1100" b="1" kern="1200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санкции, предусмотренные договором с Контрагентом.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100" b="1" kern="1200" dirty="0" smtClean="0">
                        <a:solidFill>
                          <a:schemeClr val="accent4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 b="1" kern="1200" dirty="0" smtClean="0">
                          <a:solidFill>
                            <a:schemeClr val="accent4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В случае нарушения правила посетителем - </a:t>
                      </a:r>
                      <a:r>
                        <a:rPr lang="ru-RU" sz="1100" b="1" kern="1200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удаление с территории Общества без права последующего пропуска на территорию Общества.</a:t>
                      </a: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 </a:t>
                      </a:r>
                      <a:endParaRPr lang="ru-RU" sz="11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F2F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Symbol"/>
                        <a:buNone/>
                      </a:pPr>
                      <a:r>
                        <a:rPr lang="ru-RU" sz="900" b="0" i="1" dirty="0" smtClean="0">
                          <a:solidFill>
                            <a:schemeClr val="accent4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Отсутствие своевременной медицинской помощи может привести к ухудшению здоровья пострадавшего и </a:t>
                      </a:r>
                      <a:r>
                        <a:rPr lang="ru-RU" sz="950" b="0" i="1" dirty="0" smtClean="0">
                          <a:solidFill>
                            <a:schemeClr val="accent4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даже его смерти. Отсутствие действий по устранению последствий аварийной ситуации может привести к травмированию и гибели людей или к другому крупному происшествию. Может произойти подобное происшествие, которое приведет к гибели людей, аварии или экологическому происшествию.</a:t>
                      </a:r>
                    </a:p>
                    <a:p>
                      <a:pPr marL="0" lvl="0" indent="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Symbol"/>
                        <a:buNone/>
                      </a:pPr>
                      <a:r>
                        <a:rPr lang="ru-RU" sz="950" b="0" dirty="0" smtClean="0">
                          <a:solidFill>
                            <a:schemeClr val="accent4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1. Крупное происшествие - несчастный случай со смертельным исходом, групповой несчастный случай, авария на опасном производственном объекте химической, нефтехимической и газоперерабатывающей промышленности, авария при эксплуатации грузоподъемных кранов и подъемных сооружений, авария при эксплуатации котлов, сосудов, работающих под давлением, трубопроводов пара и горячей воды, технологических трубопроводов, авария в газовом хозяйстве, авария в энергохозяйстве, авария на объекте магистрального трубопроводного транспорта газов, авария на объекте магистрального трубопроводного транспорта опасных жидкостей, пожар I-ой категории, железнодорожное крушение, железнодорожное столкновение, сход с путей, дорожно-транспортное происшествие, происшествие при транспортировании опасного груза, загрязнение атмосферного воздуха, загрязнение водных ресурсов, загрязнение почв и земель.</a:t>
                      </a:r>
                    </a:p>
                    <a:p>
                      <a:pPr marL="0" lvl="0" indent="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Symbol"/>
                        <a:buNone/>
                      </a:pPr>
                      <a:r>
                        <a:rPr lang="ru-RU" sz="950" b="0" dirty="0" smtClean="0">
                          <a:solidFill>
                            <a:schemeClr val="accent4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2. Значительное происшествие - несчастный случай на производстве (легкий, тяжелый), профессиональное заболевание, инцидент на опасном производственном объекте химической, нефтехимической и газоперерабатывающей промышленности, инцидент при эксплуатации грузоподъемных кранов и подъемных сооружений, инцидент при эксплуатации котлов, сосудов, работающих под давлением, трубопроводов пара и горячей воды, технологических трубопроводов, инцидент в газовом хозяйстве, инцидент в энергохозяйстве, отказ газопроводов и продуктопроводов, инцидент на железнодорожных путях не общего пользования, дорожно-транспортное происшествие, пожар II-ой категории.</a:t>
                      </a:r>
                    </a:p>
                    <a:p>
                      <a:pPr marL="0" lvl="0" indent="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Symbol"/>
                        <a:buNone/>
                      </a:pPr>
                      <a:r>
                        <a:rPr lang="ru-RU" sz="950" b="0" dirty="0" smtClean="0">
                          <a:solidFill>
                            <a:schemeClr val="accent4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3. Потенциально-опасное происшествие - микротравма, случай алкогольного, наркотического, токсического опьянение на рабочем месте, любое произошедшее событие, которое с большой вероятностью могло привести, но не привело к крупному или значительному происшествию, возгорание, происшествие (в определённом случае) на железнодорожных путях не общего пользования, дорожно-транспортное происшествие (в определённом случае), происшествие при транспортировании опасного груза.</a:t>
                      </a:r>
                    </a:p>
                    <a:p>
                      <a:pPr marL="0" lvl="0" indent="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Symbol"/>
                        <a:buNone/>
                      </a:pPr>
                      <a:r>
                        <a:rPr lang="ru-RU" sz="950" b="0" dirty="0" smtClean="0">
                          <a:solidFill>
                            <a:schemeClr val="accent4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4. Классификация крупных, значительных и потенциально опасных происшествий приведено в приложении №4 «Классификатор происшествий» Порядка оповещения и внутреннего расследования происшествий.</a:t>
                      </a:r>
                    </a:p>
                    <a:p>
                      <a:pPr marL="0" lvl="0" indent="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Symbol"/>
                        <a:buNone/>
                      </a:pPr>
                      <a:r>
                        <a:rPr lang="ru-RU" sz="950" b="0" dirty="0" smtClean="0">
                          <a:solidFill>
                            <a:schemeClr val="accent4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5.</a:t>
                      </a:r>
                      <a:r>
                        <a:rPr lang="en-US" sz="950" b="0" baseline="0" dirty="0" smtClean="0">
                          <a:solidFill>
                            <a:schemeClr val="accent4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50" b="0" dirty="0" smtClean="0">
                          <a:solidFill>
                            <a:schemeClr val="accent4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Умышленное искажение информации, передача неполной информации о происшествии, умышленное нарушение сроков оповещения согласно Схемы оперативного информирования о происшествии (приложение №2 Порядка оповещения и внутреннего расследования происшествий), также является нарушением КПБ.</a:t>
                      </a:r>
                      <a:endParaRPr lang="ru-RU" sz="950" b="0" dirty="0">
                        <a:solidFill>
                          <a:schemeClr val="accent4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1582941"/>
                  </a:ext>
                </a:extLst>
              </a:tr>
            </a:tbl>
          </a:graphicData>
        </a:graphic>
      </p:graphicFrame>
      <p:pic>
        <p:nvPicPr>
          <p:cNvPr id="29" name="Picture 14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1722" y="1902727"/>
            <a:ext cx="883340" cy="885188"/>
          </a:xfrm>
          <a:prstGeom prst="ellipse">
            <a:avLst/>
          </a:prstGeom>
          <a:ln w="63500" cap="rnd">
            <a:solidFill>
              <a:schemeClr val="accent2">
                <a:lumMod val="75000"/>
              </a:schemeClr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34505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2754" name="Rectangle 2" hidden="1"/>
          <p:cNvGraphicFramePr>
            <a:graphicFrameLocks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1490385616"/>
              </p:ext>
            </p:extLst>
          </p:nvPr>
        </p:nvGraphicFramePr>
        <p:xfrm>
          <a:off x="6350" y="0"/>
          <a:ext cx="158750" cy="158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78068" name="Слайд think-cell" r:id="rId6" imgW="0" imgH="0" progId="TCLayout.ActiveDocument.1">
                  <p:embed/>
                </p:oleObj>
              </mc:Choice>
              <mc:Fallback>
                <p:oleObj name="Слайд think-cell" r:id="rId6" imgW="0" imgH="0" progId="TCLayout.ActiveDocument.1">
                  <p:embed/>
                  <p:pic>
                    <p:nvPicPr>
                      <p:cNvPr id="202754" name="Rectangle 2" hidden="1"/>
                      <p:cNvPicPr>
                        <a:picLocks noChangeArrowheads="1"/>
                      </p:cNvPicPr>
                      <p:nvPr/>
                    </p:nvPicPr>
                    <p:blipFill>
                      <a:blip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50" y="0"/>
                        <a:ext cx="158750" cy="1587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2757" name="Rectangle 3" hidden="1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0" y="0"/>
            <a:ext cx="171451" cy="158750"/>
          </a:xfrm>
          <a:prstGeom prst="rect">
            <a:avLst/>
          </a:prstGeom>
          <a:solidFill>
            <a:schemeClr val="accent1"/>
          </a:solidFill>
          <a:ln w="9525" algn="ctr">
            <a:noFill/>
            <a:miter lim="800000"/>
            <a:headEnd/>
            <a:tailEnd/>
          </a:ln>
        </p:spPr>
        <p:txBody>
          <a:bodyPr vert="horz" wrap="none" lIns="0" tIns="0" rIns="0" bIns="0" numCol="1" spcCol="0" anchor="ctr" anchorCtr="0">
            <a:noAutofit/>
          </a:bodyPr>
          <a:lstStyle/>
          <a:p>
            <a:pPr algn="ctr"/>
            <a:endParaRPr lang="ru-RU" sz="1200" dirty="0">
              <a:latin typeface="Arial"/>
              <a:sym typeface="Arial"/>
            </a:endParaRPr>
          </a:p>
        </p:txBody>
      </p:sp>
      <p:sp>
        <p:nvSpPr>
          <p:cNvPr id="81" name="Rectangle 4"/>
          <p:cNvSpPr>
            <a:spLocks noChangeArrowheads="1"/>
          </p:cNvSpPr>
          <p:nvPr/>
        </p:nvSpPr>
        <p:spPr bwMode="auto">
          <a:xfrm>
            <a:off x="361456" y="276846"/>
            <a:ext cx="9323387" cy="24622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 lIns="0" tIns="0" rIns="0" bIns="0" anchor="ctr">
            <a:spAutoFit/>
          </a:bodyPr>
          <a:lstStyle/>
          <a:p>
            <a:r>
              <a:rPr lang="ru-RU" sz="1600" dirty="0">
                <a:solidFill>
                  <a:schemeClr val="accent2">
                    <a:lumMod val="50000"/>
                  </a:schemeClr>
                </a:solidFill>
              </a:rPr>
              <a:t>Единый перечень ключевых правил </a:t>
            </a:r>
            <a:r>
              <a:rPr lang="ru-RU" sz="1600" dirty="0" smtClean="0">
                <a:solidFill>
                  <a:schemeClr val="accent2">
                    <a:lumMod val="50000"/>
                  </a:schemeClr>
                </a:solidFill>
              </a:rPr>
              <a:t>безопасност</a:t>
            </a:r>
            <a:r>
              <a:rPr lang="ru-RU" sz="1600" dirty="0">
                <a:solidFill>
                  <a:schemeClr val="accent2">
                    <a:lumMod val="50000"/>
                  </a:schemeClr>
                </a:solidFill>
              </a:rPr>
              <a:t>и</a:t>
            </a:r>
            <a:r>
              <a:rPr lang="ru-RU" sz="1600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ru-RU" sz="1600" dirty="0">
                <a:solidFill>
                  <a:schemeClr val="accent2">
                    <a:lumMod val="50000"/>
                  </a:schemeClr>
                </a:solidFill>
              </a:rPr>
              <a:t>ООО «Южно-Приобский ГПЗ»</a:t>
            </a:r>
            <a:r>
              <a:rPr lang="ru-RU" altLang="ru-RU" sz="1600" dirty="0">
                <a:solidFill>
                  <a:schemeClr val="accent2">
                    <a:lumMod val="50000"/>
                  </a:schemeClr>
                </a:solidFill>
              </a:rPr>
              <a:t> </a:t>
            </a:r>
            <a:endParaRPr lang="ru-RU" sz="160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7" name="Rectangle 439"/>
          <p:cNvSpPr>
            <a:spLocks noChangeArrowheads="1"/>
          </p:cNvSpPr>
          <p:nvPr/>
        </p:nvSpPr>
        <p:spPr bwMode="auto">
          <a:xfrm>
            <a:off x="0" y="0"/>
            <a:ext cx="9906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/>
          </a:p>
        </p:txBody>
      </p:sp>
      <p:sp>
        <p:nvSpPr>
          <p:cNvPr id="10" name="Rectangle 457"/>
          <p:cNvSpPr>
            <a:spLocks noChangeArrowheads="1"/>
          </p:cNvSpPr>
          <p:nvPr/>
        </p:nvSpPr>
        <p:spPr bwMode="auto">
          <a:xfrm>
            <a:off x="0" y="0"/>
            <a:ext cx="9906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/>
          </a:p>
        </p:txBody>
      </p:sp>
      <p:sp>
        <p:nvSpPr>
          <p:cNvPr id="12" name="Номер слайда 39"/>
          <p:cNvSpPr>
            <a:spLocks noGrp="1"/>
          </p:cNvSpPr>
          <p:nvPr>
            <p:ph type="sldNum" sz="quarter" idx="10"/>
          </p:nvPr>
        </p:nvSpPr>
        <p:spPr>
          <a:xfrm>
            <a:off x="9504364" y="6677025"/>
            <a:ext cx="371475" cy="152400"/>
          </a:xfrm>
          <a:noFill/>
        </p:spPr>
        <p:txBody>
          <a:bodyPr/>
          <a:lstStyle/>
          <a:p>
            <a:fld id="{A4C6D941-2F94-4F39-A349-43A0A83C17E9}" type="slidenum">
              <a:rPr lang="ru-RU" smtClean="0">
                <a:latin typeface="Arial" charset="0"/>
              </a:rPr>
              <a:pPr/>
              <a:t>3</a:t>
            </a:fld>
            <a:endParaRPr lang="ru-RU" dirty="0" smtClean="0">
              <a:latin typeface="Arial" charset="0"/>
            </a:endParaRPr>
          </a:p>
        </p:txBody>
      </p:sp>
      <p:cxnSp>
        <p:nvCxnSpPr>
          <p:cNvPr id="11" name="Прямая соединительная линия 10"/>
          <p:cNvCxnSpPr/>
          <p:nvPr/>
        </p:nvCxnSpPr>
        <p:spPr bwMode="auto">
          <a:xfrm>
            <a:off x="361456" y="6823985"/>
            <a:ext cx="9323387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51" name="Прямая соединительная линия 50"/>
          <p:cNvCxnSpPr/>
          <p:nvPr/>
        </p:nvCxnSpPr>
        <p:spPr bwMode="auto">
          <a:xfrm>
            <a:off x="11449380" y="2843376"/>
            <a:ext cx="0" cy="2506473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rgbClr val="008080"/>
            </a:solidFill>
            <a:prstDash val="sysDash"/>
            <a:round/>
            <a:headEnd type="none" w="med" len="med"/>
            <a:tailEnd type="none" w="med" len="med"/>
          </a:ln>
          <a:effectLst/>
        </p:spPr>
      </p:cxn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27237906"/>
              </p:ext>
            </p:extLst>
          </p:nvPr>
        </p:nvGraphicFramePr>
        <p:xfrm>
          <a:off x="241539" y="799912"/>
          <a:ext cx="9479112" cy="5849842"/>
        </p:xfrm>
        <a:graphic>
          <a:graphicData uri="http://schemas.openxmlformats.org/drawingml/2006/table">
            <a:tbl>
              <a:tblPr/>
              <a:tblGrid>
                <a:gridCol w="1720265">
                  <a:extLst>
                    <a:ext uri="{9D8B030D-6E8A-4147-A177-3AD203B41FA5}">
                      <a16:colId xmlns:a16="http://schemas.microsoft.com/office/drawing/2014/main" val="3668245662"/>
                    </a:ext>
                  </a:extLst>
                </a:gridCol>
                <a:gridCol w="1837112">
                  <a:extLst>
                    <a:ext uri="{9D8B030D-6E8A-4147-A177-3AD203B41FA5}">
                      <a16:colId xmlns:a16="http://schemas.microsoft.com/office/drawing/2014/main" val="3463765558"/>
                    </a:ext>
                  </a:extLst>
                </a:gridCol>
                <a:gridCol w="5921735">
                  <a:extLst>
                    <a:ext uri="{9D8B030D-6E8A-4147-A177-3AD203B41FA5}">
                      <a16:colId xmlns:a16="http://schemas.microsoft.com/office/drawing/2014/main" val="3150831852"/>
                    </a:ext>
                  </a:extLst>
                </a:gridCol>
              </a:tblGrid>
              <a:tr h="40634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solidFill>
                            <a:schemeClr val="bg1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КЛЮЧЕВОЕ ПРАВИЛО БЕЗОПАСНОСТИ</a:t>
                      </a:r>
                      <a:endParaRPr lang="ru-RU" sz="1100" dirty="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solidFill>
                            <a:schemeClr val="bg1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ПОСЛЕДСТВИЯ ЗА НАРУШЕНИЕ ПРАВИЛА</a:t>
                      </a:r>
                      <a:endParaRPr lang="ru-RU" sz="1100" dirty="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solidFill>
                            <a:schemeClr val="bg1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ТЕЗИСЫ</a:t>
                      </a:r>
                      <a:endParaRPr lang="ru-RU" sz="1100" dirty="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98645779"/>
                  </a:ext>
                </a:extLst>
              </a:tr>
              <a:tr h="200940">
                <a:tc gridSpan="3">
                  <a:txBody>
                    <a:bodyPr/>
                    <a:lstStyle/>
                    <a:p>
                      <a:pPr marL="180975" indent="0" algn="l" defTabSz="873614" rtl="0" eaLnBrk="1" fontAlgn="ctr" latinLnBrk="0" hangingPunct="1"/>
                      <a:r>
                        <a:rPr lang="ru-RU" sz="11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ЗАПРЕЩАЕТСЯ:</a:t>
                      </a:r>
                      <a:endParaRPr lang="en-US" sz="1100" b="1" i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4" marR="9524" marT="952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24253462"/>
                  </a:ext>
                </a:extLst>
              </a:tr>
              <a:tr h="5213393">
                <a:tc>
                  <a:txBody>
                    <a:bodyPr/>
                    <a:lstStyle/>
                    <a:p>
                      <a:pPr marL="228600" lvl="0" indent="-228600">
                        <a:lnSpc>
                          <a:spcPct val="115000"/>
                        </a:lnSpc>
                        <a:spcAft>
                          <a:spcPts val="1000"/>
                        </a:spcAft>
                        <a:buFont typeface="+mj-lt"/>
                        <a:buAutoNum type="arabicPeriod" startAt="2"/>
                      </a:pPr>
                      <a:r>
                        <a:rPr lang="ru-RU" sz="12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Проведение работ повышенной опасности без наряда-допуска либо иного разрешительного документа, а также нарушение требований к их оформлению и проведению.</a:t>
                      </a:r>
                    </a:p>
                    <a:p>
                      <a:pPr marL="270510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239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В случае нарушения правила работником ООО «Южно-Приобский ГПЗ» - </a:t>
                      </a:r>
                      <a:r>
                        <a:rPr lang="ru-RU" sz="1200" b="1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выговор или увольнение.</a:t>
                      </a:r>
                    </a:p>
                    <a:p>
                      <a:pPr marL="0" marR="0" lvl="0" indent="0" algn="ctr" defTabSz="914239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В случае нарушения правила работником Контрагента или привлекаемого Контрагентом третьего лица - </a:t>
                      </a:r>
                      <a:r>
                        <a:rPr lang="ru-RU" sz="1200" b="1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санкции, предусмотренные договором с Контрагентом.</a:t>
                      </a:r>
                    </a:p>
                    <a:p>
                      <a:pPr marL="0" marR="0" lvl="0" indent="0" algn="ctr" defTabSz="914239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В случае нарушения правила посетителем - </a:t>
                      </a:r>
                      <a:r>
                        <a:rPr lang="ru-RU" sz="1200" b="1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удаление с территории Общества без права последующего пропуска на территорию Общества.</a:t>
                      </a:r>
                      <a:endParaRPr lang="ru-RU" sz="1100" b="1" u="sng" kern="1200" baseline="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F2F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just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Symbol"/>
                        <a:buNone/>
                        <a:tabLst>
                          <a:tab pos="126365" algn="l"/>
                        </a:tabLst>
                      </a:pPr>
                      <a:r>
                        <a:rPr lang="ru-RU" sz="800" b="0" kern="1200" dirty="0" smtClean="0">
                          <a:solidFill>
                            <a:schemeClr val="accent4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1. В Обществе утверждается перечень работ, выполняемых по наряду-допуску и иному разрешительному документу.</a:t>
                      </a:r>
                    </a:p>
                    <a:p>
                      <a:pPr marL="0" lvl="0" indent="0" algn="just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Symbol"/>
                        <a:buNone/>
                        <a:tabLst>
                          <a:tab pos="126365" algn="l"/>
                        </a:tabLst>
                      </a:pPr>
                      <a:r>
                        <a:rPr lang="ru-RU" sz="800" b="0" kern="1200" dirty="0" smtClean="0">
                          <a:solidFill>
                            <a:schemeClr val="accent4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2. Для ряда работ повышенной опасности, в случаях, предусмотренных законодательством РФ, а также локальными-нормативными актами Общества, оформляются иные разрешительные документы, при наличии которых допускается проведение работ. Иные разрешительные документы включают:</a:t>
                      </a:r>
                    </a:p>
                    <a:p>
                      <a:pPr marL="0" lvl="0" indent="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Symbol"/>
                        <a:buNone/>
                        <a:tabLst>
                          <a:tab pos="126365" algn="l"/>
                        </a:tabLst>
                      </a:pPr>
                      <a:r>
                        <a:rPr lang="ru-RU" sz="800" b="0" dirty="0" smtClean="0">
                          <a:solidFill>
                            <a:schemeClr val="accent4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A. Журнал учета газоопасных работ, проводимых без наряда-допуска;</a:t>
                      </a:r>
                    </a:p>
                    <a:p>
                      <a:pPr marL="0" lvl="0" indent="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Symbol"/>
                        <a:buNone/>
                        <a:tabLst>
                          <a:tab pos="126365" algn="l"/>
                        </a:tabLst>
                      </a:pPr>
                      <a:r>
                        <a:rPr lang="ru-RU" sz="800" b="0" dirty="0" smtClean="0">
                          <a:solidFill>
                            <a:schemeClr val="accent4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B. План производства работ на высоте (</a:t>
                      </a:r>
                      <a:r>
                        <a:rPr lang="ru-RU" sz="800" b="0" dirty="0" err="1" smtClean="0">
                          <a:solidFill>
                            <a:schemeClr val="accent4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ППРв</a:t>
                      </a:r>
                      <a:r>
                        <a:rPr lang="ru-RU" sz="800" b="0" dirty="0" smtClean="0">
                          <a:solidFill>
                            <a:schemeClr val="accent4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); технологическая карта производства работ на высоте (</a:t>
                      </a:r>
                      <a:r>
                        <a:rPr lang="ru-RU" sz="800" b="0" dirty="0" err="1" smtClean="0">
                          <a:solidFill>
                            <a:schemeClr val="accent4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ТКв</a:t>
                      </a:r>
                      <a:r>
                        <a:rPr lang="ru-RU" sz="800" b="0" dirty="0" smtClean="0">
                          <a:solidFill>
                            <a:schemeClr val="accent4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);</a:t>
                      </a:r>
                    </a:p>
                    <a:p>
                      <a:pPr marL="0" lvl="0" indent="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Symbol"/>
                        <a:buNone/>
                        <a:tabLst>
                          <a:tab pos="126365" algn="l"/>
                        </a:tabLst>
                      </a:pPr>
                      <a:r>
                        <a:rPr lang="ru-RU" sz="800" b="0" dirty="0" smtClean="0">
                          <a:solidFill>
                            <a:schemeClr val="accent4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C. Акт сдачи-приемки объекта в ремонт/в эксплуатацию;</a:t>
                      </a:r>
                    </a:p>
                    <a:p>
                      <a:pPr marL="0" lvl="0" indent="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Symbol"/>
                        <a:buNone/>
                        <a:tabLst>
                          <a:tab pos="126365" algn="l"/>
                        </a:tabLst>
                      </a:pPr>
                      <a:r>
                        <a:rPr lang="ru-RU" sz="800" b="0" dirty="0" smtClean="0">
                          <a:solidFill>
                            <a:schemeClr val="accent4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D. План мероприятий по эвакуации и спасению работников при возникновении аварийной ситуации и при проведении спасательных работ при работах на высоте; </a:t>
                      </a:r>
                    </a:p>
                    <a:p>
                      <a:pPr marL="0" lvl="0" indent="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Symbol"/>
                        <a:buNone/>
                        <a:tabLst>
                          <a:tab pos="126365" algn="l"/>
                        </a:tabLst>
                      </a:pPr>
                      <a:r>
                        <a:rPr lang="ru-RU" sz="800" b="0" dirty="0" smtClean="0">
                          <a:solidFill>
                            <a:schemeClr val="accent4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I. Проект производства работ (ППР) на выполнение строительно-монтажных и специальных строительных работ;</a:t>
                      </a:r>
                    </a:p>
                    <a:p>
                      <a:pPr marL="0" lvl="0" indent="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Symbol"/>
                        <a:buNone/>
                        <a:tabLst>
                          <a:tab pos="126365" algn="l"/>
                        </a:tabLst>
                      </a:pPr>
                      <a:r>
                        <a:rPr lang="ru-RU" sz="800" b="0" dirty="0" smtClean="0">
                          <a:solidFill>
                            <a:schemeClr val="accent4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F. Проект производства работ подъемными сооружениями (</a:t>
                      </a:r>
                      <a:r>
                        <a:rPr lang="ru-RU" sz="800" b="0" dirty="0" err="1" smtClean="0">
                          <a:solidFill>
                            <a:schemeClr val="accent4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ППРпс</a:t>
                      </a:r>
                      <a:r>
                        <a:rPr lang="ru-RU" sz="800" b="0" dirty="0" smtClean="0">
                          <a:solidFill>
                            <a:schemeClr val="accent4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), технологическая карта на производство работ подъемными сооружениями (</a:t>
                      </a:r>
                      <a:r>
                        <a:rPr lang="ru-RU" sz="800" b="0" dirty="0" err="1" smtClean="0">
                          <a:solidFill>
                            <a:schemeClr val="accent4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ТКпс</a:t>
                      </a:r>
                      <a:r>
                        <a:rPr lang="ru-RU" sz="800" b="0" dirty="0" smtClean="0">
                          <a:solidFill>
                            <a:schemeClr val="accent4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);</a:t>
                      </a:r>
                    </a:p>
                    <a:p>
                      <a:pPr marL="0" lvl="0" indent="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Symbol"/>
                        <a:buNone/>
                        <a:tabLst>
                          <a:tab pos="126365" algn="l"/>
                        </a:tabLst>
                      </a:pPr>
                      <a:r>
                        <a:rPr lang="ru-RU" sz="800" b="0" dirty="0" smtClean="0">
                          <a:solidFill>
                            <a:schemeClr val="accent4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G. Схема </a:t>
                      </a:r>
                      <a:r>
                        <a:rPr lang="ru-RU" sz="800" b="0" dirty="0" err="1" smtClean="0">
                          <a:solidFill>
                            <a:schemeClr val="accent4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строповки</a:t>
                      </a:r>
                      <a:r>
                        <a:rPr lang="ru-RU" sz="800" b="0" dirty="0" smtClean="0">
                          <a:solidFill>
                            <a:schemeClr val="accent4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;</a:t>
                      </a:r>
                    </a:p>
                    <a:p>
                      <a:pPr marL="0" lvl="0" indent="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Symbol"/>
                        <a:buNone/>
                        <a:tabLst>
                          <a:tab pos="126365" algn="l"/>
                        </a:tabLst>
                      </a:pPr>
                      <a:r>
                        <a:rPr lang="ru-RU" sz="800" b="0" dirty="0" smtClean="0">
                          <a:solidFill>
                            <a:schemeClr val="accent4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H. Разрешение на производство земляных работ, схема границ земляных работ, подземных сооружений и коммуникаций;</a:t>
                      </a:r>
                    </a:p>
                    <a:p>
                      <a:pPr marL="0" lvl="0" indent="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Symbol"/>
                        <a:buNone/>
                        <a:tabLst>
                          <a:tab pos="126365" algn="l"/>
                        </a:tabLst>
                      </a:pPr>
                      <a:r>
                        <a:rPr lang="ru-RU" sz="800" b="0" dirty="0" smtClean="0">
                          <a:solidFill>
                            <a:schemeClr val="accent4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I. Распоряжение для работ в электроустановках;</a:t>
                      </a:r>
                    </a:p>
                    <a:p>
                      <a:pPr marL="0" lvl="0" indent="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Symbol"/>
                        <a:buNone/>
                        <a:tabLst>
                          <a:tab pos="126365" algn="l"/>
                        </a:tabLst>
                      </a:pPr>
                      <a:r>
                        <a:rPr lang="ru-RU" sz="800" b="0" dirty="0" smtClean="0">
                          <a:solidFill>
                            <a:schemeClr val="accent4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J. Перечень работ, выполняемых в порядке текущей эксплуатации (в действующих электроустановках);</a:t>
                      </a:r>
                    </a:p>
                    <a:p>
                      <a:pPr marL="0" lvl="0" indent="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Symbol"/>
                        <a:buNone/>
                        <a:tabLst>
                          <a:tab pos="126365" algn="l"/>
                        </a:tabLst>
                      </a:pPr>
                      <a:r>
                        <a:rPr lang="ru-RU" sz="800" b="0" dirty="0" smtClean="0">
                          <a:solidFill>
                            <a:schemeClr val="accent4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K. Перечень постоянных мест проведения огневых работ;</a:t>
                      </a:r>
                    </a:p>
                    <a:p>
                      <a:pPr marL="0" lvl="0" indent="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Symbol"/>
                        <a:buNone/>
                        <a:tabLst>
                          <a:tab pos="126365" algn="l"/>
                        </a:tabLst>
                      </a:pPr>
                      <a:r>
                        <a:rPr lang="ru-RU" sz="800" b="0" dirty="0" smtClean="0">
                          <a:solidFill>
                            <a:schemeClr val="accent4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L. Акт приемки и осмотра лесов и подмостей;</a:t>
                      </a:r>
                    </a:p>
                    <a:p>
                      <a:pPr marL="0" lvl="0" indent="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Symbol"/>
                        <a:buNone/>
                        <a:tabLst>
                          <a:tab pos="126365" algn="l"/>
                        </a:tabLst>
                      </a:pPr>
                      <a:r>
                        <a:rPr lang="ru-RU" sz="800" b="0" dirty="0" smtClean="0">
                          <a:solidFill>
                            <a:schemeClr val="accent4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M. Журнал приема (приемки) и осмотра лесов и подмостей.</a:t>
                      </a:r>
                    </a:p>
                    <a:p>
                      <a:pPr marL="0" lvl="0" indent="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Symbol"/>
                        <a:buNone/>
                        <a:tabLst>
                          <a:tab pos="126365" algn="l"/>
                        </a:tabLst>
                      </a:pPr>
                      <a:r>
                        <a:rPr lang="ru-RU" sz="800" b="0" dirty="0" smtClean="0">
                          <a:solidFill>
                            <a:schemeClr val="accent4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3. Отсутствие записи в разрешительном документе (включая наряд-допуск и документы в </a:t>
                      </a:r>
                      <a:r>
                        <a:rPr lang="ru-RU" sz="800" b="0" dirty="0" err="1" smtClean="0">
                          <a:solidFill>
                            <a:schemeClr val="accent4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п.п</a:t>
                      </a:r>
                      <a:r>
                        <a:rPr lang="ru-RU" sz="800" b="0" dirty="0" smtClean="0">
                          <a:solidFill>
                            <a:schemeClr val="accent4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. 2А-2M), требуемых подписей; неверное указание позиции оборудования либо места работ; фактических способов выполнения работ; а также отсутствие требований, указанных в п. 4А-4I,  относится к нарушению требований к оформлению наряда-допуска либо иного разрешительного документа.</a:t>
                      </a:r>
                    </a:p>
                    <a:p>
                      <a:pPr marL="0" lvl="0" indent="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Symbol"/>
                        <a:buNone/>
                        <a:tabLst>
                          <a:tab pos="126365" algn="l"/>
                        </a:tabLst>
                      </a:pPr>
                      <a:r>
                        <a:rPr lang="ru-RU" sz="800" b="0" dirty="0" smtClean="0">
                          <a:solidFill>
                            <a:schemeClr val="accent4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4. Нарушением настоящего КПБ является нарушение следующих требований к проведению работ повышенной опасности:</a:t>
                      </a:r>
                    </a:p>
                    <a:p>
                      <a:pPr marL="0" lvl="0" indent="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Symbol"/>
                        <a:buNone/>
                        <a:tabLst>
                          <a:tab pos="126365" algn="l"/>
                        </a:tabLst>
                      </a:pPr>
                      <a:r>
                        <a:rPr lang="ru-RU" sz="800" b="0" dirty="0" smtClean="0">
                          <a:solidFill>
                            <a:schemeClr val="accent4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A. О необходимости своевременно проводить и документировать результаты анализа </a:t>
                      </a:r>
                      <a:r>
                        <a:rPr lang="ru-RU" sz="800" b="0" dirty="0" err="1" smtClean="0">
                          <a:solidFill>
                            <a:schemeClr val="accent4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газовоздушной</a:t>
                      </a:r>
                      <a:r>
                        <a:rPr lang="ru-RU" sz="800" b="0" dirty="0" smtClean="0">
                          <a:solidFill>
                            <a:schemeClr val="accent4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 среды при проведении газоопасных работ, работ в ограниченных и замкнутых пространствах, огневых/пожароопасных работ, иных работ (если это установлено нарядом-допуском либо иным разрешительным документом);</a:t>
                      </a:r>
                    </a:p>
                    <a:p>
                      <a:pPr marL="0" lvl="0" indent="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Symbol"/>
                        <a:buNone/>
                        <a:tabLst>
                          <a:tab pos="126365" algn="l"/>
                        </a:tabLst>
                      </a:pPr>
                      <a:r>
                        <a:rPr lang="ru-RU" sz="800" b="0" dirty="0" smtClean="0">
                          <a:solidFill>
                            <a:schemeClr val="accent4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B. О необходимости правильно применять соответствующие средства индивидуальной защиты органов дыхания при проведении газоопасных работ, работ в ограниченных и замкнутых пространствах;</a:t>
                      </a:r>
                    </a:p>
                    <a:p>
                      <a:pPr marL="0" lvl="0" indent="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Symbol"/>
                        <a:buNone/>
                        <a:tabLst>
                          <a:tab pos="126365" algn="l"/>
                        </a:tabLst>
                      </a:pPr>
                      <a:r>
                        <a:rPr lang="ru-RU" sz="800" b="0" dirty="0" smtClean="0">
                          <a:solidFill>
                            <a:schemeClr val="accent4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C. О необходимости наличия требуемого количества наблюдающих с правильным применением всех спасательных средств;</a:t>
                      </a:r>
                    </a:p>
                    <a:p>
                      <a:pPr marL="0" lvl="0" indent="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Symbol"/>
                        <a:buNone/>
                        <a:tabLst>
                          <a:tab pos="126365" algn="l"/>
                        </a:tabLst>
                      </a:pPr>
                      <a:r>
                        <a:rPr lang="ru-RU" sz="800" b="0" dirty="0" smtClean="0">
                          <a:solidFill>
                            <a:schemeClr val="accent4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D. О необходимости изолировать источники энергии, а именно технологические среды/вещества, вспомогательные среды (пар, вода, технологический воздух, азот), электричество. Под изоляцией источников энергии понимается установка заглушек, видимые разрывы, обесточивание и обездвиживание движущихся и вращающихся частей оборудования;</a:t>
                      </a:r>
                    </a:p>
                    <a:p>
                      <a:pPr marL="0" lvl="0" indent="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Symbol"/>
                        <a:buNone/>
                        <a:tabLst>
                          <a:tab pos="126365" algn="l"/>
                        </a:tabLst>
                      </a:pPr>
                      <a:r>
                        <a:rPr lang="ru-RU" sz="800" b="0" dirty="0" smtClean="0">
                          <a:solidFill>
                            <a:schemeClr val="accent4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E. О запрете нахождения под грузом (в зоне возможного падения груза);</a:t>
                      </a:r>
                    </a:p>
                    <a:p>
                      <a:pPr marL="0" lvl="0" indent="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Symbol"/>
                        <a:buNone/>
                        <a:tabLst>
                          <a:tab pos="126365" algn="l"/>
                        </a:tabLst>
                      </a:pPr>
                      <a:r>
                        <a:rPr lang="ru-RU" sz="800" b="0" dirty="0" smtClean="0">
                          <a:solidFill>
                            <a:schemeClr val="accent4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F. О необходимости правильно применять защитный щиток при проведении работ </a:t>
                      </a:r>
                      <a:r>
                        <a:rPr lang="ru-RU" sz="800" b="0" dirty="0" err="1" smtClean="0">
                          <a:solidFill>
                            <a:schemeClr val="accent4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угло</a:t>
                      </a:r>
                      <a:r>
                        <a:rPr lang="ru-RU" sz="800" b="0" dirty="0" smtClean="0">
                          <a:solidFill>
                            <a:schemeClr val="accent4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-шлифовальной машиной; О необходимости  правильно применять электрозащитные средства при проведении работ в электроустановках;</a:t>
                      </a:r>
                    </a:p>
                    <a:p>
                      <a:pPr marL="0" lvl="0" indent="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Symbol"/>
                        <a:buNone/>
                        <a:tabLst>
                          <a:tab pos="126365" algn="l"/>
                        </a:tabLst>
                      </a:pPr>
                      <a:r>
                        <a:rPr lang="ru-RU" sz="800" b="0" dirty="0" smtClean="0">
                          <a:solidFill>
                            <a:schemeClr val="accent4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G. О запрете производства земляных работ, связанных с нахождением работников в котлованах, траншеях и выемках с нарушением требований к крутизне откосов без креплений, а также с нарушением требований к установке и надежности креплений;</a:t>
                      </a:r>
                    </a:p>
                    <a:p>
                      <a:pPr marL="0" lvl="0" indent="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Symbol"/>
                        <a:buNone/>
                        <a:tabLst>
                          <a:tab pos="126365" algn="l"/>
                        </a:tabLst>
                      </a:pPr>
                      <a:r>
                        <a:rPr lang="ru-RU" sz="800" b="0" dirty="0" smtClean="0">
                          <a:solidFill>
                            <a:schemeClr val="accent4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H. О необходимости допуска к эксплуатации лесов, подмостей, тур высотой более 4 м от уровня земли, пола или площадки, на которой установлены стойки после комиссионной приемки с составлением акта;</a:t>
                      </a:r>
                    </a:p>
                    <a:p>
                      <a:pPr marL="0" lvl="0" indent="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Symbol"/>
                        <a:buNone/>
                        <a:tabLst>
                          <a:tab pos="126365" algn="l"/>
                        </a:tabLst>
                      </a:pPr>
                      <a:r>
                        <a:rPr lang="ru-RU" sz="800" b="0" dirty="0" smtClean="0">
                          <a:solidFill>
                            <a:schemeClr val="accent4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I. О необходимости допуска к эксплуатации лесов, подмостей, тур высотой менее 4 м от уровня земли, пола или площадки, на которой установлены стойки после приемки ответственным руководителем работ на высоте с отметкой в журнале приема и осмотра лесов и подмостей.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1483082"/>
                  </a:ext>
                </a:extLst>
              </a:tr>
            </a:tbl>
          </a:graphicData>
        </a:graphic>
      </p:graphicFrame>
      <p:pic>
        <p:nvPicPr>
          <p:cNvPr id="35" name="Picture 3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9259" y="1584081"/>
            <a:ext cx="883340" cy="885223"/>
          </a:xfrm>
          <a:prstGeom prst="ellipse">
            <a:avLst/>
          </a:prstGeom>
          <a:ln w="63500" cap="rnd">
            <a:solidFill>
              <a:schemeClr val="accent2">
                <a:lumMod val="75000"/>
              </a:schemeClr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393630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2754" name="Rectangle 2" hidden="1"/>
          <p:cNvGraphicFramePr>
            <a:graphicFrameLocks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1490385616"/>
              </p:ext>
            </p:extLst>
          </p:nvPr>
        </p:nvGraphicFramePr>
        <p:xfrm>
          <a:off x="6350" y="0"/>
          <a:ext cx="158750" cy="158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79098" name="Слайд think-cell" r:id="rId6" imgW="0" imgH="0" progId="TCLayout.ActiveDocument.1">
                  <p:embed/>
                </p:oleObj>
              </mc:Choice>
              <mc:Fallback>
                <p:oleObj name="Слайд think-cell" r:id="rId6" imgW="0" imgH="0" progId="TCLayout.ActiveDocument.1">
                  <p:embed/>
                  <p:pic>
                    <p:nvPicPr>
                      <p:cNvPr id="202754" name="Rectangle 2" hidden="1"/>
                      <p:cNvPicPr>
                        <a:picLocks noChangeArrowheads="1"/>
                      </p:cNvPicPr>
                      <p:nvPr/>
                    </p:nvPicPr>
                    <p:blipFill>
                      <a:blip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50" y="0"/>
                        <a:ext cx="158750" cy="1587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2757" name="Rectangle 3" hidden="1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0" y="0"/>
            <a:ext cx="171451" cy="158750"/>
          </a:xfrm>
          <a:prstGeom prst="rect">
            <a:avLst/>
          </a:prstGeom>
          <a:solidFill>
            <a:schemeClr val="accent1"/>
          </a:solidFill>
          <a:ln w="9525" algn="ctr">
            <a:noFill/>
            <a:miter lim="800000"/>
            <a:headEnd/>
            <a:tailEnd/>
          </a:ln>
        </p:spPr>
        <p:txBody>
          <a:bodyPr vert="horz" wrap="none" lIns="0" tIns="0" rIns="0" bIns="0" numCol="1" spcCol="0" anchor="ctr" anchorCtr="0">
            <a:noAutofit/>
          </a:bodyPr>
          <a:lstStyle/>
          <a:p>
            <a:pPr algn="ctr"/>
            <a:endParaRPr lang="ru-RU" sz="1200" dirty="0">
              <a:latin typeface="Arial"/>
              <a:sym typeface="Arial"/>
            </a:endParaRPr>
          </a:p>
        </p:txBody>
      </p:sp>
      <p:sp>
        <p:nvSpPr>
          <p:cNvPr id="81" name="Rectangle 4"/>
          <p:cNvSpPr>
            <a:spLocks noChangeArrowheads="1"/>
          </p:cNvSpPr>
          <p:nvPr/>
        </p:nvSpPr>
        <p:spPr bwMode="auto">
          <a:xfrm>
            <a:off x="361456" y="267540"/>
            <a:ext cx="9323387" cy="46166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r>
              <a:rPr lang="ru-RU" sz="1600" dirty="0">
                <a:solidFill>
                  <a:schemeClr val="accent2">
                    <a:lumMod val="50000"/>
                  </a:schemeClr>
                </a:solidFill>
              </a:rPr>
              <a:t>Единый перечень ключевых правил </a:t>
            </a:r>
            <a:r>
              <a:rPr lang="ru-RU" sz="1600" dirty="0" smtClean="0">
                <a:solidFill>
                  <a:schemeClr val="accent2">
                    <a:lumMod val="50000"/>
                  </a:schemeClr>
                </a:solidFill>
              </a:rPr>
              <a:t>безопасности ООО </a:t>
            </a:r>
            <a:r>
              <a:rPr lang="ru-RU" sz="1600" dirty="0">
                <a:solidFill>
                  <a:schemeClr val="accent2">
                    <a:lumMod val="50000"/>
                  </a:schemeClr>
                </a:solidFill>
              </a:rPr>
              <a:t>«Южно-Приобский ГПЗ»</a:t>
            </a:r>
            <a:r>
              <a:rPr lang="ru-RU" altLang="ru-RU" sz="1600" dirty="0">
                <a:solidFill>
                  <a:schemeClr val="accent2">
                    <a:lumMod val="50000"/>
                  </a:schemeClr>
                </a:solidFill>
              </a:rPr>
              <a:t> </a:t>
            </a:r>
            <a:endParaRPr lang="ru-RU" sz="160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50000"/>
                </a:schemeClr>
              </a:solidFill>
            </a:endParaRPr>
          </a:p>
          <a:p>
            <a:endParaRPr lang="ru-RU" sz="1400" b="0" i="1" dirty="0">
              <a:solidFill>
                <a:srgbClr val="0070C0"/>
              </a:solidFill>
            </a:endParaRPr>
          </a:p>
        </p:txBody>
      </p:sp>
      <p:sp>
        <p:nvSpPr>
          <p:cNvPr id="7" name="Rectangle 439"/>
          <p:cNvSpPr>
            <a:spLocks noChangeArrowheads="1"/>
          </p:cNvSpPr>
          <p:nvPr/>
        </p:nvSpPr>
        <p:spPr bwMode="auto">
          <a:xfrm>
            <a:off x="0" y="0"/>
            <a:ext cx="9906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/>
          </a:p>
        </p:txBody>
      </p:sp>
      <p:sp>
        <p:nvSpPr>
          <p:cNvPr id="10" name="Rectangle 457"/>
          <p:cNvSpPr>
            <a:spLocks noChangeArrowheads="1"/>
          </p:cNvSpPr>
          <p:nvPr/>
        </p:nvSpPr>
        <p:spPr bwMode="auto">
          <a:xfrm>
            <a:off x="0" y="0"/>
            <a:ext cx="9906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/>
          </a:p>
        </p:txBody>
      </p:sp>
      <p:sp>
        <p:nvSpPr>
          <p:cNvPr id="12" name="Номер слайда 39"/>
          <p:cNvSpPr>
            <a:spLocks noGrp="1"/>
          </p:cNvSpPr>
          <p:nvPr>
            <p:ph type="sldNum" sz="quarter" idx="10"/>
          </p:nvPr>
        </p:nvSpPr>
        <p:spPr>
          <a:xfrm>
            <a:off x="9504364" y="6677025"/>
            <a:ext cx="371475" cy="152400"/>
          </a:xfrm>
          <a:noFill/>
        </p:spPr>
        <p:txBody>
          <a:bodyPr/>
          <a:lstStyle/>
          <a:p>
            <a:fld id="{A4C6D941-2F94-4F39-A349-43A0A83C17E9}" type="slidenum">
              <a:rPr lang="ru-RU" smtClean="0">
                <a:latin typeface="Arial" charset="0"/>
              </a:rPr>
              <a:pPr/>
              <a:t>4</a:t>
            </a:fld>
            <a:endParaRPr lang="ru-RU" dirty="0" smtClean="0">
              <a:latin typeface="Arial" charset="0"/>
            </a:endParaRPr>
          </a:p>
        </p:txBody>
      </p:sp>
      <p:cxnSp>
        <p:nvCxnSpPr>
          <p:cNvPr id="11" name="Прямая соединительная линия 10"/>
          <p:cNvCxnSpPr/>
          <p:nvPr/>
        </p:nvCxnSpPr>
        <p:spPr bwMode="auto">
          <a:xfrm>
            <a:off x="361456" y="6823985"/>
            <a:ext cx="9323387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85" name="Rectangle 85"/>
          <p:cNvSpPr>
            <a:spLocks noChangeArrowheads="1"/>
          </p:cNvSpPr>
          <p:nvPr/>
        </p:nvSpPr>
        <p:spPr bwMode="auto">
          <a:xfrm>
            <a:off x="1714587" y="1521306"/>
            <a:ext cx="1722218" cy="2113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lIns="91420" tIns="45711" rIns="91420" bIns="45711">
            <a:spAutoFit/>
          </a:bodyPr>
          <a:lstStyle/>
          <a:p>
            <a:pPr defTabSz="1060425">
              <a:lnSpc>
                <a:spcPct val="70000"/>
              </a:lnSpc>
              <a:spcBef>
                <a:spcPct val="5000"/>
              </a:spcBef>
              <a:buClr>
                <a:srgbClr val="777777"/>
              </a:buClr>
              <a:buSzPct val="55000"/>
              <a:defRPr/>
            </a:pPr>
            <a:r>
              <a:rPr lang="ru-RU" sz="1100" dirty="0">
                <a:solidFill>
                  <a:srgbClr val="FFFFFF"/>
                </a:solidFill>
                <a:latin typeface="Arial Narrow" panose="020B0606020202030204" pitchFamily="34" charset="0"/>
                <a:cs typeface="Arial" pitchFamily="34" charset="0"/>
              </a:rPr>
              <a:t>Политика, лидерство (1)</a:t>
            </a:r>
            <a:endParaRPr lang="en-US" sz="1100" dirty="0">
              <a:solidFill>
                <a:srgbClr val="FFFFFF"/>
              </a:solidFill>
              <a:latin typeface="Arial Narrow" panose="020B0606020202030204" pitchFamily="34" charset="0"/>
              <a:cs typeface="Arial" pitchFamily="34" charset="0"/>
            </a:endParaRPr>
          </a:p>
        </p:txBody>
      </p:sp>
      <p:sp>
        <p:nvSpPr>
          <p:cNvPr id="86" name="Rectangle 85"/>
          <p:cNvSpPr>
            <a:spLocks noChangeArrowheads="1"/>
          </p:cNvSpPr>
          <p:nvPr/>
        </p:nvSpPr>
        <p:spPr bwMode="auto">
          <a:xfrm>
            <a:off x="1329818" y="1749155"/>
            <a:ext cx="2167427" cy="2113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lIns="91420" tIns="45711" rIns="91420" bIns="45711">
            <a:spAutoFit/>
          </a:bodyPr>
          <a:lstStyle/>
          <a:p>
            <a:pPr defTabSz="1060425">
              <a:lnSpc>
                <a:spcPct val="70000"/>
              </a:lnSpc>
              <a:spcBef>
                <a:spcPct val="5000"/>
              </a:spcBef>
              <a:buClr>
                <a:srgbClr val="777777"/>
              </a:buClr>
              <a:buSzPct val="55000"/>
              <a:defRPr/>
            </a:pPr>
            <a:r>
              <a:rPr lang="ru-RU" sz="1100" dirty="0">
                <a:solidFill>
                  <a:srgbClr val="FFFFFF"/>
                </a:solidFill>
                <a:latin typeface="Arial Narrow" panose="020B0606020202030204" pitchFamily="34" charset="0"/>
                <a:cs typeface="Arial" pitchFamily="34" charset="0"/>
              </a:rPr>
              <a:t>Организация СУ ОТ, ПБ и ООС (2)</a:t>
            </a:r>
            <a:endParaRPr lang="en-US" sz="1100" dirty="0">
              <a:solidFill>
                <a:srgbClr val="FFFFFF"/>
              </a:solidFill>
              <a:latin typeface="Arial Narrow" panose="020B0606020202030204" pitchFamily="34" charset="0"/>
              <a:cs typeface="Arial" pitchFamily="34" charset="0"/>
            </a:endParaRPr>
          </a:p>
        </p:txBody>
      </p:sp>
      <p:sp>
        <p:nvSpPr>
          <p:cNvPr id="87" name="Rectangle 85"/>
          <p:cNvSpPr>
            <a:spLocks noChangeArrowheads="1"/>
          </p:cNvSpPr>
          <p:nvPr/>
        </p:nvSpPr>
        <p:spPr bwMode="auto">
          <a:xfrm>
            <a:off x="794591" y="2439225"/>
            <a:ext cx="2607051" cy="2113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lIns="91420" tIns="45711" rIns="91420" bIns="45711">
            <a:spAutoFit/>
          </a:bodyPr>
          <a:lstStyle/>
          <a:p>
            <a:pPr defTabSz="1060425">
              <a:lnSpc>
                <a:spcPct val="70000"/>
              </a:lnSpc>
              <a:spcBef>
                <a:spcPct val="5000"/>
              </a:spcBef>
              <a:buClr>
                <a:srgbClr val="777777"/>
              </a:buClr>
              <a:buSzPct val="55000"/>
              <a:defRPr/>
            </a:pPr>
            <a:r>
              <a:rPr lang="ru-RU" sz="1100" dirty="0">
                <a:solidFill>
                  <a:srgbClr val="FFFFFF"/>
                </a:solidFill>
                <a:latin typeface="Arial Narrow" panose="020B0606020202030204" pitchFamily="34" charset="0"/>
                <a:cs typeface="Arial" pitchFamily="34" charset="0"/>
              </a:rPr>
              <a:t>Правила, стандарты, инструкции (5)</a:t>
            </a:r>
            <a:endParaRPr lang="en-US" sz="1100" dirty="0">
              <a:solidFill>
                <a:srgbClr val="FFFFFF"/>
              </a:solidFill>
              <a:latin typeface="Arial Narrow" panose="020B0606020202030204" pitchFamily="34" charset="0"/>
              <a:cs typeface="Arial" pitchFamily="34" charset="0"/>
            </a:endParaRPr>
          </a:p>
        </p:txBody>
      </p:sp>
      <p:sp>
        <p:nvSpPr>
          <p:cNvPr id="88" name="Rectangle 85"/>
          <p:cNvSpPr>
            <a:spLocks noChangeArrowheads="1"/>
          </p:cNvSpPr>
          <p:nvPr/>
        </p:nvSpPr>
        <p:spPr bwMode="auto">
          <a:xfrm>
            <a:off x="1165832" y="5250493"/>
            <a:ext cx="2495402" cy="3387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lIns="91420" tIns="45711" rIns="91420" bIns="45711">
            <a:spAutoFit/>
          </a:bodyPr>
          <a:lstStyle/>
          <a:p>
            <a:pPr defTabSz="1060425">
              <a:lnSpc>
                <a:spcPct val="70000"/>
              </a:lnSpc>
              <a:spcBef>
                <a:spcPct val="5000"/>
              </a:spcBef>
              <a:buClr>
                <a:srgbClr val="777777"/>
              </a:buClr>
              <a:buSzPct val="55000"/>
              <a:defRPr/>
            </a:pPr>
            <a:r>
              <a:rPr lang="ru-RU" sz="1100" dirty="0">
                <a:solidFill>
                  <a:srgbClr val="FFFFFF"/>
                </a:solidFill>
                <a:latin typeface="Arial Narrow" panose="020B0606020202030204" pitchFamily="34" charset="0"/>
                <a:cs typeface="Arial" pitchFamily="34" charset="0"/>
              </a:rPr>
              <a:t>Эффективный обмен</a:t>
            </a:r>
          </a:p>
          <a:p>
            <a:pPr defTabSz="1060425">
              <a:lnSpc>
                <a:spcPct val="70000"/>
              </a:lnSpc>
              <a:spcBef>
                <a:spcPct val="5000"/>
              </a:spcBef>
              <a:buClr>
                <a:srgbClr val="777777"/>
              </a:buClr>
              <a:buSzPct val="55000"/>
              <a:defRPr/>
            </a:pPr>
            <a:r>
              <a:rPr lang="en-US" sz="1100" dirty="0">
                <a:solidFill>
                  <a:srgbClr val="FFFFFF"/>
                </a:solidFill>
                <a:latin typeface="Arial Narrow" panose="020B0606020202030204" pitchFamily="34" charset="0"/>
                <a:cs typeface="Arial" pitchFamily="34" charset="0"/>
              </a:rPr>
              <a:t> </a:t>
            </a:r>
            <a:r>
              <a:rPr lang="ru-RU" sz="1100" dirty="0">
                <a:solidFill>
                  <a:srgbClr val="FFFFFF"/>
                </a:solidFill>
                <a:latin typeface="Arial Narrow" panose="020B0606020202030204" pitchFamily="34" charset="0"/>
                <a:cs typeface="Arial" pitchFamily="34" charset="0"/>
              </a:rPr>
              <a:t>информацией  (16)</a:t>
            </a:r>
            <a:endParaRPr lang="en-US" sz="1100" dirty="0">
              <a:solidFill>
                <a:srgbClr val="FFFFFF"/>
              </a:solidFill>
              <a:latin typeface="Arial Narrow" panose="020B0606020202030204" pitchFamily="34" charset="0"/>
              <a:cs typeface="Arial" pitchFamily="34" charset="0"/>
            </a:endParaRPr>
          </a:p>
        </p:txBody>
      </p:sp>
      <p:sp>
        <p:nvSpPr>
          <p:cNvPr id="90" name="Rectangle 85"/>
          <p:cNvSpPr>
            <a:spLocks noChangeArrowheads="1"/>
          </p:cNvSpPr>
          <p:nvPr/>
        </p:nvSpPr>
        <p:spPr bwMode="auto">
          <a:xfrm>
            <a:off x="416375" y="3646572"/>
            <a:ext cx="1736174" cy="330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lIns="91420" tIns="45711" rIns="91420" bIns="45711">
            <a:spAutoFit/>
          </a:bodyPr>
          <a:lstStyle/>
          <a:p>
            <a:pPr defTabSz="1060425">
              <a:lnSpc>
                <a:spcPct val="70000"/>
              </a:lnSpc>
              <a:spcBef>
                <a:spcPct val="5000"/>
              </a:spcBef>
              <a:buClr>
                <a:srgbClr val="777777"/>
              </a:buClr>
              <a:buSzPct val="55000"/>
              <a:defRPr/>
            </a:pPr>
            <a:r>
              <a:rPr lang="ru-RU" sz="1100" dirty="0">
                <a:solidFill>
                  <a:srgbClr val="FFFFFF"/>
                </a:solidFill>
                <a:latin typeface="Arial Narrow" panose="020B0606020202030204" pitchFamily="34" charset="0"/>
                <a:cs typeface="Arial" pitchFamily="34" charset="0"/>
              </a:rPr>
              <a:t>Обучение и развитие компетенций (13)</a:t>
            </a:r>
            <a:endParaRPr lang="en-US" sz="1100" dirty="0">
              <a:solidFill>
                <a:srgbClr val="FFFFFF"/>
              </a:solidFill>
              <a:latin typeface="Arial Narrow" panose="020B0606020202030204" pitchFamily="34" charset="0"/>
              <a:cs typeface="Arial" pitchFamily="34" charset="0"/>
            </a:endParaRPr>
          </a:p>
        </p:txBody>
      </p:sp>
      <p:sp>
        <p:nvSpPr>
          <p:cNvPr id="91" name="Rectangle 85"/>
          <p:cNvSpPr>
            <a:spLocks noChangeArrowheads="1"/>
          </p:cNvSpPr>
          <p:nvPr/>
        </p:nvSpPr>
        <p:spPr bwMode="auto">
          <a:xfrm>
            <a:off x="416375" y="3248529"/>
            <a:ext cx="2097645" cy="3387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lIns="91420" tIns="45711" rIns="91420" bIns="45711">
            <a:spAutoFit/>
          </a:bodyPr>
          <a:lstStyle/>
          <a:p>
            <a:pPr defTabSz="1060425">
              <a:lnSpc>
                <a:spcPct val="70000"/>
              </a:lnSpc>
              <a:spcBef>
                <a:spcPct val="5000"/>
              </a:spcBef>
              <a:buClr>
                <a:srgbClr val="777777"/>
              </a:buClr>
              <a:buSzPct val="55000"/>
              <a:defRPr/>
            </a:pPr>
            <a:r>
              <a:rPr lang="ru-RU" sz="1100" dirty="0">
                <a:solidFill>
                  <a:srgbClr val="FFFFFF"/>
                </a:solidFill>
                <a:latin typeface="Arial Narrow" panose="020B0606020202030204" pitchFamily="34" charset="0"/>
                <a:cs typeface="Arial" pitchFamily="34" charset="0"/>
              </a:rPr>
              <a:t>Вовлечение и </a:t>
            </a:r>
          </a:p>
          <a:p>
            <a:pPr defTabSz="1060425">
              <a:lnSpc>
                <a:spcPct val="70000"/>
              </a:lnSpc>
              <a:spcBef>
                <a:spcPct val="5000"/>
              </a:spcBef>
              <a:buClr>
                <a:srgbClr val="777777"/>
              </a:buClr>
              <a:buSzPct val="55000"/>
              <a:defRPr/>
            </a:pPr>
            <a:r>
              <a:rPr lang="ru-RU" sz="1100" dirty="0">
                <a:solidFill>
                  <a:srgbClr val="FFFFFF"/>
                </a:solidFill>
                <a:latin typeface="Arial Narrow" panose="020B0606020202030204" pitchFamily="34" charset="0"/>
                <a:cs typeface="Arial" pitchFamily="34" charset="0"/>
              </a:rPr>
              <a:t>мотивация работников (12)</a:t>
            </a:r>
            <a:endParaRPr lang="en-US" sz="1100" dirty="0">
              <a:solidFill>
                <a:srgbClr val="FFFFFF"/>
              </a:solidFill>
              <a:latin typeface="Arial Narrow" panose="020B0606020202030204" pitchFamily="34" charset="0"/>
              <a:cs typeface="Arial" pitchFamily="34" charset="0"/>
            </a:endParaRPr>
          </a:p>
        </p:txBody>
      </p:sp>
      <p:sp>
        <p:nvSpPr>
          <p:cNvPr id="94" name="Rectangle 85"/>
          <p:cNvSpPr>
            <a:spLocks noChangeArrowheads="1"/>
          </p:cNvSpPr>
          <p:nvPr/>
        </p:nvSpPr>
        <p:spPr bwMode="auto">
          <a:xfrm>
            <a:off x="1615924" y="5623564"/>
            <a:ext cx="1893882" cy="3387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lIns="91420" tIns="45711" rIns="91420" bIns="45711">
            <a:spAutoFit/>
          </a:bodyPr>
          <a:lstStyle/>
          <a:p>
            <a:pPr defTabSz="1060425">
              <a:lnSpc>
                <a:spcPct val="70000"/>
              </a:lnSpc>
              <a:spcBef>
                <a:spcPct val="5000"/>
              </a:spcBef>
              <a:buClr>
                <a:srgbClr val="777777"/>
              </a:buClr>
              <a:buSzPct val="55000"/>
              <a:defRPr/>
            </a:pPr>
            <a:r>
              <a:rPr lang="ru-RU" sz="1100" dirty="0">
                <a:solidFill>
                  <a:srgbClr val="FFFFFF"/>
                </a:solidFill>
                <a:latin typeface="Arial Narrow" panose="020B0606020202030204" pitchFamily="34" charset="0"/>
                <a:cs typeface="Arial" pitchFamily="34" charset="0"/>
              </a:rPr>
              <a:t>Аудит СУ ОТ, ПБ и ООС.  </a:t>
            </a:r>
          </a:p>
          <a:p>
            <a:pPr defTabSz="1060425">
              <a:lnSpc>
                <a:spcPct val="70000"/>
              </a:lnSpc>
              <a:spcBef>
                <a:spcPct val="5000"/>
              </a:spcBef>
              <a:buClr>
                <a:srgbClr val="777777"/>
              </a:buClr>
              <a:buSzPct val="55000"/>
              <a:defRPr/>
            </a:pPr>
            <a:r>
              <a:rPr lang="ru-RU" sz="1100" dirty="0">
                <a:solidFill>
                  <a:srgbClr val="FFFFFF"/>
                </a:solidFill>
                <a:latin typeface="Arial Narrow" panose="020B0606020202030204" pitchFamily="34" charset="0"/>
                <a:cs typeface="Arial" pitchFamily="34" charset="0"/>
              </a:rPr>
              <a:t>Анализ СУ ОТ,ПБ и ООС (20)</a:t>
            </a:r>
          </a:p>
        </p:txBody>
      </p:sp>
      <p:sp>
        <p:nvSpPr>
          <p:cNvPr id="95" name="Rectangle 85"/>
          <p:cNvSpPr>
            <a:spLocks noChangeArrowheads="1"/>
          </p:cNvSpPr>
          <p:nvPr/>
        </p:nvSpPr>
        <p:spPr bwMode="auto">
          <a:xfrm>
            <a:off x="662005" y="2702139"/>
            <a:ext cx="1900860" cy="2113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lIns="91420" tIns="45711" rIns="91420" bIns="45711">
            <a:spAutoFit/>
          </a:bodyPr>
          <a:lstStyle/>
          <a:p>
            <a:pPr defTabSz="1060425">
              <a:lnSpc>
                <a:spcPct val="70000"/>
              </a:lnSpc>
              <a:spcBef>
                <a:spcPct val="5000"/>
              </a:spcBef>
              <a:buClr>
                <a:srgbClr val="777777"/>
              </a:buClr>
              <a:buSzPct val="55000"/>
              <a:defRPr/>
            </a:pPr>
            <a:r>
              <a:rPr lang="ru-RU" sz="1100" dirty="0">
                <a:solidFill>
                  <a:srgbClr val="FFFFFF"/>
                </a:solidFill>
                <a:latin typeface="Arial Narrow" panose="020B0606020202030204" pitchFamily="34" charset="0"/>
                <a:cs typeface="Arial" pitchFamily="34" charset="0"/>
              </a:rPr>
              <a:t>Охрана здоровья (8)</a:t>
            </a:r>
            <a:endParaRPr lang="en-US" sz="1100" dirty="0">
              <a:solidFill>
                <a:srgbClr val="FFFFFF"/>
              </a:solidFill>
              <a:latin typeface="Arial Narrow" panose="020B0606020202030204" pitchFamily="34" charset="0"/>
              <a:cs typeface="Arial" pitchFamily="34" charset="0"/>
            </a:endParaRPr>
          </a:p>
        </p:txBody>
      </p:sp>
      <p:sp>
        <p:nvSpPr>
          <p:cNvPr id="98" name="Прямоугольник 67"/>
          <p:cNvSpPr>
            <a:spLocks noChangeArrowheads="1"/>
          </p:cNvSpPr>
          <p:nvPr/>
        </p:nvSpPr>
        <p:spPr bwMode="auto">
          <a:xfrm>
            <a:off x="741560" y="4811325"/>
            <a:ext cx="2101831" cy="3387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  <a:extLst/>
        </p:spPr>
        <p:txBody>
          <a:bodyPr lIns="91420" tIns="45711" rIns="91420" bIns="45711">
            <a:spAutoFit/>
          </a:bodyPr>
          <a:lstStyle/>
          <a:p>
            <a:pPr defTabSz="1060425">
              <a:lnSpc>
                <a:spcPct val="70000"/>
              </a:lnSpc>
              <a:spcBef>
                <a:spcPct val="5000"/>
              </a:spcBef>
              <a:buClr>
                <a:srgbClr val="777777"/>
              </a:buClr>
              <a:buSzPct val="55000"/>
              <a:defRPr/>
            </a:pPr>
            <a:r>
              <a:rPr lang="ru-RU" altLang="ru-RU" sz="1100" dirty="0">
                <a:solidFill>
                  <a:srgbClr val="FFFFFF"/>
                </a:solidFill>
                <a:latin typeface="Arial Narrow" panose="020B0606020202030204" pitchFamily="34" charset="0"/>
                <a:cs typeface="Arial" pitchFamily="34" charset="0"/>
              </a:rPr>
              <a:t>Мониторинг эффективности </a:t>
            </a:r>
          </a:p>
          <a:p>
            <a:pPr defTabSz="1060425">
              <a:lnSpc>
                <a:spcPct val="70000"/>
              </a:lnSpc>
              <a:spcBef>
                <a:spcPct val="5000"/>
              </a:spcBef>
              <a:buClr>
                <a:srgbClr val="777777"/>
              </a:buClr>
              <a:buSzPct val="55000"/>
              <a:defRPr/>
            </a:pPr>
            <a:r>
              <a:rPr lang="ru-RU" altLang="ru-RU" sz="1100" dirty="0">
                <a:solidFill>
                  <a:srgbClr val="FFFFFF"/>
                </a:solidFill>
                <a:latin typeface="Arial Narrow" panose="020B0606020202030204" pitchFamily="34" charset="0"/>
                <a:cs typeface="Arial" pitchFamily="34" charset="0"/>
              </a:rPr>
              <a:t> СУ ОТ,ПБ и ООС (19)</a:t>
            </a:r>
            <a:endParaRPr lang="en-US" altLang="ru-RU" sz="1100" dirty="0">
              <a:solidFill>
                <a:srgbClr val="FFFFFF"/>
              </a:solidFill>
              <a:latin typeface="Arial Narrow" panose="020B0606020202030204" pitchFamily="34" charset="0"/>
              <a:cs typeface="Arial" pitchFamily="34" charset="0"/>
            </a:endParaRPr>
          </a:p>
        </p:txBody>
      </p:sp>
      <p:sp>
        <p:nvSpPr>
          <p:cNvPr id="103" name="Rectangle 85"/>
          <p:cNvSpPr>
            <a:spLocks noChangeArrowheads="1"/>
          </p:cNvSpPr>
          <p:nvPr/>
        </p:nvSpPr>
        <p:spPr bwMode="auto">
          <a:xfrm>
            <a:off x="1073720" y="2026494"/>
            <a:ext cx="2417245" cy="3293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lIns="91420" tIns="45711" rIns="91420" bIns="45711">
            <a:spAutoFit/>
          </a:bodyPr>
          <a:lstStyle/>
          <a:p>
            <a:pPr defTabSz="1060425">
              <a:lnSpc>
                <a:spcPct val="70000"/>
              </a:lnSpc>
              <a:spcBef>
                <a:spcPct val="5000"/>
              </a:spcBef>
              <a:buClr>
                <a:srgbClr val="777777"/>
              </a:buClr>
              <a:buSzPct val="55000"/>
              <a:defRPr/>
            </a:pPr>
            <a:r>
              <a:rPr lang="ru-RU" sz="1100" dirty="0">
                <a:solidFill>
                  <a:srgbClr val="FFFFFF"/>
                </a:solidFill>
                <a:latin typeface="Arial Narrow" panose="020B0606020202030204" pitchFamily="34" charset="0"/>
                <a:cs typeface="Arial" pitchFamily="34" charset="0"/>
              </a:rPr>
              <a:t>Соблюдение законодательных требований (4)</a:t>
            </a:r>
            <a:endParaRPr lang="en-US" sz="1100" dirty="0">
              <a:solidFill>
                <a:srgbClr val="FFFFFF"/>
              </a:solidFill>
              <a:latin typeface="Arial Narrow" panose="020B0606020202030204" pitchFamily="34" charset="0"/>
              <a:cs typeface="Arial" pitchFamily="34" charset="0"/>
            </a:endParaRPr>
          </a:p>
        </p:txBody>
      </p:sp>
      <p:sp>
        <p:nvSpPr>
          <p:cNvPr id="104" name="Rectangle 85"/>
          <p:cNvSpPr>
            <a:spLocks noChangeArrowheads="1"/>
          </p:cNvSpPr>
          <p:nvPr/>
        </p:nvSpPr>
        <p:spPr bwMode="auto">
          <a:xfrm>
            <a:off x="424748" y="2987082"/>
            <a:ext cx="1998554" cy="2113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lIns="91420" tIns="45711" rIns="91420" bIns="45711">
            <a:spAutoFit/>
          </a:bodyPr>
          <a:lstStyle/>
          <a:p>
            <a:pPr defTabSz="1060425">
              <a:lnSpc>
                <a:spcPct val="70000"/>
              </a:lnSpc>
              <a:spcBef>
                <a:spcPct val="5000"/>
              </a:spcBef>
              <a:buClr>
                <a:srgbClr val="777777"/>
              </a:buClr>
              <a:buSzPct val="55000"/>
              <a:defRPr/>
            </a:pPr>
            <a:r>
              <a:rPr lang="ru-RU" sz="1100" dirty="0">
                <a:solidFill>
                  <a:srgbClr val="FFFFFF"/>
                </a:solidFill>
                <a:latin typeface="Arial Narrow" panose="020B0606020202030204" pitchFamily="34" charset="0"/>
                <a:cs typeface="Arial" pitchFamily="34" charset="0"/>
              </a:rPr>
              <a:t>Охрана окружающей среды (10)</a:t>
            </a:r>
            <a:endParaRPr lang="en-US" sz="1100" dirty="0">
              <a:solidFill>
                <a:srgbClr val="FFFFFF"/>
              </a:solidFill>
              <a:latin typeface="Arial Narrow" panose="020B0606020202030204" pitchFamily="34" charset="0"/>
              <a:cs typeface="Arial" pitchFamily="34" charset="0"/>
            </a:endParaRPr>
          </a:p>
        </p:txBody>
      </p:sp>
      <p:sp>
        <p:nvSpPr>
          <p:cNvPr id="105" name="Rectangle 85"/>
          <p:cNvSpPr>
            <a:spLocks noChangeArrowheads="1"/>
          </p:cNvSpPr>
          <p:nvPr/>
        </p:nvSpPr>
        <p:spPr bwMode="auto">
          <a:xfrm>
            <a:off x="662005" y="4460284"/>
            <a:ext cx="1900861" cy="330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lIns="91420" tIns="45711" rIns="91420" bIns="45711">
            <a:spAutoFit/>
          </a:bodyPr>
          <a:lstStyle/>
          <a:p>
            <a:pPr defTabSz="1060425">
              <a:lnSpc>
                <a:spcPct val="70000"/>
              </a:lnSpc>
              <a:spcBef>
                <a:spcPct val="5000"/>
              </a:spcBef>
              <a:buClr>
                <a:srgbClr val="777777"/>
              </a:buClr>
              <a:buSzPct val="55000"/>
              <a:defRPr/>
            </a:pPr>
            <a:r>
              <a:rPr lang="ru-RU" sz="1100" dirty="0">
                <a:solidFill>
                  <a:srgbClr val="FFFFFF"/>
                </a:solidFill>
                <a:latin typeface="Arial Narrow" panose="020B0606020202030204" pitchFamily="34" charset="0"/>
                <a:cs typeface="Arial" pitchFamily="34" charset="0"/>
              </a:rPr>
              <a:t>Управление документацией ОТ,ПБ</a:t>
            </a:r>
            <a:r>
              <a:rPr lang="en-US" sz="1100" dirty="0">
                <a:solidFill>
                  <a:srgbClr val="FFFFFF"/>
                </a:solidFill>
                <a:latin typeface="Arial Narrow" panose="020B0606020202030204" pitchFamily="34" charset="0"/>
                <a:cs typeface="Arial" pitchFamily="34" charset="0"/>
              </a:rPr>
              <a:t> </a:t>
            </a:r>
            <a:r>
              <a:rPr lang="ru-RU" sz="1100" dirty="0">
                <a:solidFill>
                  <a:srgbClr val="FFFFFF"/>
                </a:solidFill>
                <a:latin typeface="Arial Narrow" panose="020B0606020202030204" pitchFamily="34" charset="0"/>
                <a:cs typeface="Arial" pitchFamily="34" charset="0"/>
              </a:rPr>
              <a:t>и ООС (18)</a:t>
            </a:r>
            <a:endParaRPr lang="en-US" sz="1100" dirty="0">
              <a:solidFill>
                <a:srgbClr val="FFFFFF"/>
              </a:solidFill>
              <a:latin typeface="Arial Narrow" panose="020B0606020202030204" pitchFamily="34" charset="0"/>
              <a:cs typeface="Arial" pitchFamily="34" charset="0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32291024"/>
              </p:ext>
            </p:extLst>
          </p:nvPr>
        </p:nvGraphicFramePr>
        <p:xfrm>
          <a:off x="250167" y="806829"/>
          <a:ext cx="9497683" cy="5938392"/>
        </p:xfrm>
        <a:graphic>
          <a:graphicData uri="http://schemas.openxmlformats.org/drawingml/2006/table">
            <a:tbl>
              <a:tblPr/>
              <a:tblGrid>
                <a:gridCol w="1894517">
                  <a:extLst>
                    <a:ext uri="{9D8B030D-6E8A-4147-A177-3AD203B41FA5}">
                      <a16:colId xmlns:a16="http://schemas.microsoft.com/office/drawing/2014/main" val="969652942"/>
                    </a:ext>
                  </a:extLst>
                </a:gridCol>
                <a:gridCol w="2003367">
                  <a:extLst>
                    <a:ext uri="{9D8B030D-6E8A-4147-A177-3AD203B41FA5}">
                      <a16:colId xmlns:a16="http://schemas.microsoft.com/office/drawing/2014/main" val="2113942346"/>
                    </a:ext>
                  </a:extLst>
                </a:gridCol>
                <a:gridCol w="5599799">
                  <a:extLst>
                    <a:ext uri="{9D8B030D-6E8A-4147-A177-3AD203B41FA5}">
                      <a16:colId xmlns:a16="http://schemas.microsoft.com/office/drawing/2014/main" val="1900534817"/>
                    </a:ext>
                  </a:extLst>
                </a:gridCol>
              </a:tblGrid>
              <a:tr h="39791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solidFill>
                            <a:schemeClr val="bg1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КЛЮЧЕВОЕ ПРАВИЛО БЕЗОПАСНОСТИ</a:t>
                      </a:r>
                      <a:endParaRPr lang="ru-RU" sz="1100" dirty="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kern="1200" dirty="0" smtClean="0">
                          <a:solidFill>
                            <a:schemeClr val="bg1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ПОСЛЕДСТВИЯ ЗА НАРУШЕНИЕ ПРАВИЛА</a:t>
                      </a:r>
                      <a:endParaRPr lang="ru-RU" sz="1100" b="1" kern="1200" dirty="0">
                        <a:solidFill>
                          <a:schemeClr val="bg1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solidFill>
                            <a:schemeClr val="bg1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ТЕЗИСЫ</a:t>
                      </a:r>
                      <a:endParaRPr lang="ru-RU" sz="1100" dirty="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53682717"/>
                  </a:ext>
                </a:extLst>
              </a:tr>
              <a:tr h="210854">
                <a:tc gridSpan="3">
                  <a:txBody>
                    <a:bodyPr/>
                    <a:lstStyle/>
                    <a:p>
                      <a:pPr marL="180975" indent="0" algn="l" defTabSz="873614" rtl="0" eaLnBrk="1" fontAlgn="ctr" latinLnBrk="0" hangingPunct="1"/>
                      <a:r>
                        <a:rPr lang="ru-RU" sz="11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ЗАПРЕЩАЕТСЯ:</a:t>
                      </a:r>
                      <a:endParaRPr lang="en-US" sz="1100" b="1" i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4" marR="9524" marT="952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68698493"/>
                  </a:ext>
                </a:extLst>
              </a:tr>
              <a:tr h="5329621">
                <a:tc>
                  <a:txBody>
                    <a:bodyPr/>
                    <a:lstStyle/>
                    <a:p>
                      <a:pPr marL="228600" lvl="0" indent="-228600">
                        <a:lnSpc>
                          <a:spcPct val="115000"/>
                        </a:lnSpc>
                        <a:spcAft>
                          <a:spcPts val="1000"/>
                        </a:spcAft>
                        <a:buFont typeface="+mj-lt"/>
                        <a:buAutoNum type="arabicPeriod" startAt="3"/>
                      </a:pPr>
                      <a:endParaRPr lang="ru-RU" sz="1200" b="1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  <a:p>
                      <a:pPr marL="228600" lvl="0" indent="-228600">
                        <a:lnSpc>
                          <a:spcPct val="115000"/>
                        </a:lnSpc>
                        <a:spcAft>
                          <a:spcPts val="1000"/>
                        </a:spcAft>
                        <a:buFont typeface="+mj-lt"/>
                        <a:buAutoNum type="arabicPeriod" startAt="3"/>
                      </a:pPr>
                      <a:endParaRPr lang="ru-RU" sz="1200" b="1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  <a:p>
                      <a:pPr marL="228600" lvl="0" indent="-228600">
                        <a:lnSpc>
                          <a:spcPct val="115000"/>
                        </a:lnSpc>
                        <a:spcAft>
                          <a:spcPts val="1000"/>
                        </a:spcAft>
                        <a:buFont typeface="+mj-lt"/>
                        <a:buAutoNum type="arabicPeriod" startAt="3"/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 Отключение или нарушение целостности блокировок, противоаварийной автоматической защиты и устройств обеспечения безопасности на действующем оборудовании без соответствующего письменного разрешения.</a:t>
                      </a:r>
                    </a:p>
                    <a:p>
                      <a:pPr marL="270510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  <a:p>
                      <a:pPr marL="270510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239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В случае нарушения правила работником ООО «Южно-Приобский ГПЗ» - </a:t>
                      </a:r>
                      <a:r>
                        <a:rPr lang="ru-RU" sz="1000" b="1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выговор или увольнение.</a:t>
                      </a:r>
                    </a:p>
                    <a:p>
                      <a:pPr marL="0" marR="0" lvl="0" indent="0" algn="ctr" defTabSz="914239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000" b="1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239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В случае нарушения правила работником Контрагента или привлекаемого Контрагентом третьего лица - </a:t>
                      </a:r>
                      <a:r>
                        <a:rPr lang="ru-RU" sz="1000" b="1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санкции, предусмотренные договором с Контрагентом.</a:t>
                      </a:r>
                    </a:p>
                    <a:p>
                      <a:pPr marL="0" marR="0" lvl="0" indent="0" algn="ctr" defTabSz="914239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000" b="1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239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В случае нарушения правила посетителем - </a:t>
                      </a:r>
                      <a:r>
                        <a:rPr lang="ru-RU" sz="1000" b="1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удаление с территории Общества без права последующего пропуска на территорию Общества.</a:t>
                      </a:r>
                      <a:endParaRPr lang="ru-RU" sz="900" b="1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239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>
                          <a:tab pos="93980" algn="l"/>
                        </a:tabLst>
                        <a:defRPr/>
                      </a:pPr>
                      <a:r>
                        <a:rPr lang="ru-RU" sz="900" b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1. В Обществе должны быть определены перечни :</a:t>
                      </a:r>
                    </a:p>
                    <a:p>
                      <a:pPr marL="0" marR="0" lvl="0" indent="0" algn="just" defTabSz="914239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>
                          <a:tab pos="93980" algn="l"/>
                        </a:tabLst>
                        <a:defRPr/>
                      </a:pPr>
                      <a:r>
                        <a:rPr lang="ru-RU" sz="900" b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- систем сигнализации, блокировок, автоматического контроля и регулирования, дистанционного управления технологическим процессом или отдельными агрегатами; </a:t>
                      </a:r>
                    </a:p>
                    <a:p>
                      <a:pPr marL="0" marR="0" lvl="0" indent="0" algn="just" defTabSz="914239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>
                          <a:tab pos="93980" algn="l"/>
                        </a:tabLst>
                        <a:defRPr/>
                      </a:pPr>
                      <a:r>
                        <a:rPr lang="ru-RU" sz="900" b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- систем противоаварийной автоматической защиты, предупреждающих возникновение аварийной ситуации при отклонении от предусмотренных регламентом предельно допустимых значений параметров процесса во всех режимах работы и обеспечивающие безопасную остановку или перевод процесса в безопасное состояние по заданной программе;</a:t>
                      </a:r>
                    </a:p>
                    <a:p>
                      <a:pPr marL="0" marR="0" lvl="0" indent="0" algn="just" defTabSz="914239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>
                          <a:tab pos="93980" algn="l"/>
                        </a:tabLst>
                        <a:defRPr/>
                      </a:pPr>
                      <a:r>
                        <a:rPr lang="ru-RU" sz="900" b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- средств автоматики, используемых по плану мероприятий по локализации и ликвидации последствий аварий на опасных производственных объектах;</a:t>
                      </a:r>
                    </a:p>
                    <a:p>
                      <a:pPr marL="0" marR="0" lvl="0" indent="0" algn="just" defTabSz="914239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>
                          <a:tab pos="93980" algn="l"/>
                        </a:tabLst>
                        <a:defRPr/>
                      </a:pPr>
                      <a:r>
                        <a:rPr lang="ru-RU" sz="900" b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- систем автоматической противопожарной защиты;</a:t>
                      </a:r>
                    </a:p>
                    <a:p>
                      <a:pPr marL="0" marR="0" lvl="0" indent="0" algn="just" defTabSz="914239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>
                          <a:tab pos="93980" algn="l"/>
                        </a:tabLst>
                        <a:defRPr/>
                      </a:pPr>
                      <a:r>
                        <a:rPr lang="ru-RU" sz="900" b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- элементов и средств локальных систем оповещения, громко говорящей связи, структурированных систем мониторинга и управления инженерными системами зданий и сооружений;</a:t>
                      </a:r>
                    </a:p>
                    <a:p>
                      <a:pPr marL="0" marR="0" lvl="0" indent="0" algn="just" defTabSz="914239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>
                          <a:tab pos="93980" algn="l"/>
                        </a:tabLst>
                        <a:defRPr/>
                      </a:pPr>
                      <a:r>
                        <a:rPr lang="ru-RU" sz="900" b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- систем комплексного диагностического мониторинга и контроля.</a:t>
                      </a:r>
                    </a:p>
                    <a:p>
                      <a:pPr marL="0" marR="0" lvl="0" indent="0" algn="just" defTabSz="914239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>
                          <a:tab pos="93980" algn="l"/>
                        </a:tabLst>
                        <a:defRPr/>
                      </a:pPr>
                      <a:r>
                        <a:rPr lang="ru-RU" sz="900" b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2. Руководители подразделений несут ответственность за полноту перечней систем, эксплуатируемых подразделением.  </a:t>
                      </a:r>
                    </a:p>
                    <a:p>
                      <a:pPr marL="0" marR="0" lvl="0" indent="0" algn="just" defTabSz="914239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>
                          <a:tab pos="93980" algn="l"/>
                        </a:tabLst>
                        <a:defRPr/>
                      </a:pPr>
                      <a:r>
                        <a:rPr lang="ru-RU" sz="900" b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3. В Обществе приказом должны быть определены ответственные за содержание в исправном состоянии и функционирование в автоматическом режиме (там, где таковой применим) перечисленных систем. </a:t>
                      </a:r>
                    </a:p>
                    <a:p>
                      <a:pPr marL="0" marR="0" lvl="0" indent="0" algn="just" defTabSz="914239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>
                          <a:tab pos="93980" algn="l"/>
                        </a:tabLst>
                        <a:defRPr/>
                      </a:pPr>
                      <a:r>
                        <a:rPr lang="ru-RU" sz="900" b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4. Соответствующие письменные разрешения на отключение обозначенных систем могут выдаваться главным инженером - первым заместителем генерального директора или лицом, его замещающим.</a:t>
                      </a:r>
                    </a:p>
                    <a:p>
                      <a:pPr marL="0" marR="0" lvl="0" indent="0" algn="just" defTabSz="914239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>
                          <a:tab pos="93980" algn="l"/>
                        </a:tabLst>
                        <a:defRPr/>
                      </a:pPr>
                      <a:r>
                        <a:rPr lang="ru-RU" sz="900" b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5. Руководители подразделений несут ответственность за выявление случаев несанкционированного отключения или нарушения целостности указанных систем. Руководители подразделений самостоятельно формируют систему внутреннего самоконтроля и выявления указанных случаев. </a:t>
                      </a:r>
                    </a:p>
                    <a:p>
                      <a:pPr marL="0" marR="0" lvl="0" indent="0" algn="just" defTabSz="914239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>
                          <a:tab pos="93980" algn="l"/>
                        </a:tabLst>
                        <a:defRPr/>
                      </a:pPr>
                      <a:r>
                        <a:rPr lang="ru-RU" sz="900" b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6. Дополнительными примерами, подпадающими под данное правило могут являться:</a:t>
                      </a:r>
                      <a:r>
                        <a:rPr lang="ru-RU" sz="900" b="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b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ограждающие конструкции вращающихся частей оборудования, кожухи на станочном оборудовании и ручном электроинструменте, концевые выключатели / датчики / устройства, предназначенные для остановки оборудования при открывании дверей, проникновении работников в зону действия опасных и вредных факторов работающего оборудования, а также иных устройств обеспечения безопасности, предусмотренных заводом-изготовителем и/или проектной документацией. </a:t>
                      </a:r>
                    </a:p>
                    <a:p>
                      <a:pPr marL="0" marR="0" lvl="0" indent="0" algn="just" defTabSz="914239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>
                          <a:tab pos="93980" algn="l"/>
                        </a:tabLst>
                        <a:defRPr/>
                      </a:pPr>
                      <a:r>
                        <a:rPr lang="ru-RU" sz="900" b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7. Запрещается отключение автоматического пуска систем пожарного тушения при открывании дверей на время более 3 минут, ворот на время более 10 минут без письменного разрешения.</a:t>
                      </a:r>
                    </a:p>
                    <a:p>
                      <a:pPr marL="0" marR="0" lvl="0" indent="0" algn="just" defTabSz="914239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>
                          <a:tab pos="93980" algn="l"/>
                        </a:tabLst>
                        <a:defRPr/>
                      </a:pPr>
                      <a:r>
                        <a:rPr lang="ru-RU" sz="900" b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8. Запрещается внесение конструктивных изменений (дезактивация, выведение из строя, изменение) в системы блокировок, противоаварийной автоматической защиты, технологических защит, системы автоматического пожаротушения без соответствующих проектных решений или решений Правления/Технического комитета Общества.</a:t>
                      </a:r>
                    </a:p>
                    <a:p>
                      <a:pPr marL="0" marR="0" lvl="0" indent="0" algn="just" defTabSz="914239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>
                          <a:tab pos="93980" algn="l"/>
                        </a:tabLst>
                        <a:defRPr/>
                      </a:pPr>
                      <a:r>
                        <a:rPr lang="ru-RU" sz="900" b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9. Под отключением или нарушением целостности блокировок и устройств обеспечения безопасности также понимается открытие запертых дверей, защитных шторок, замков ручных органов управления и иных средств защиты, а также оставление их незапертыми, в случае, если их запирание предусмотрено нормативными актами либо разрешительными документами.</a:t>
                      </a:r>
                      <a:endParaRPr lang="ru-RU" sz="9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48658960"/>
                  </a:ext>
                </a:extLst>
              </a:tr>
            </a:tbl>
          </a:graphicData>
        </a:graphic>
      </p:graphicFrame>
      <p:pic>
        <p:nvPicPr>
          <p:cNvPr id="48" name="Picture 5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3953" y="1661623"/>
            <a:ext cx="883340" cy="885215"/>
          </a:xfrm>
          <a:prstGeom prst="ellipse">
            <a:avLst/>
          </a:prstGeom>
          <a:ln w="63500" cap="rnd">
            <a:solidFill>
              <a:schemeClr val="accent2">
                <a:lumMod val="75000"/>
              </a:schemeClr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309837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2754" name="Rectangle 2" hidden="1"/>
          <p:cNvGraphicFramePr>
            <a:graphicFrameLocks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1490385616"/>
              </p:ext>
            </p:extLst>
          </p:nvPr>
        </p:nvGraphicFramePr>
        <p:xfrm>
          <a:off x="6350" y="0"/>
          <a:ext cx="158750" cy="158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80103" name="Слайд think-cell" r:id="rId6" imgW="0" imgH="0" progId="TCLayout.ActiveDocument.1">
                  <p:embed/>
                </p:oleObj>
              </mc:Choice>
              <mc:Fallback>
                <p:oleObj name="Слайд think-cell" r:id="rId6" imgW="0" imgH="0" progId="TCLayout.ActiveDocument.1">
                  <p:embed/>
                  <p:pic>
                    <p:nvPicPr>
                      <p:cNvPr id="202754" name="Rectangle 2" hidden="1"/>
                      <p:cNvPicPr>
                        <a:picLocks noChangeArrowheads="1"/>
                      </p:cNvPicPr>
                      <p:nvPr/>
                    </p:nvPicPr>
                    <p:blipFill>
                      <a:blip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50" y="0"/>
                        <a:ext cx="158750" cy="1587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2757" name="Rectangle 3" hidden="1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0" y="0"/>
            <a:ext cx="171451" cy="158750"/>
          </a:xfrm>
          <a:prstGeom prst="rect">
            <a:avLst/>
          </a:prstGeom>
          <a:solidFill>
            <a:schemeClr val="accent1"/>
          </a:solidFill>
          <a:ln w="9525" algn="ctr">
            <a:noFill/>
            <a:miter lim="800000"/>
            <a:headEnd/>
            <a:tailEnd/>
          </a:ln>
        </p:spPr>
        <p:txBody>
          <a:bodyPr vert="horz" wrap="none" lIns="0" tIns="0" rIns="0" bIns="0" numCol="1" spcCol="0" anchor="ctr" anchorCtr="0">
            <a:noAutofit/>
          </a:bodyPr>
          <a:lstStyle/>
          <a:p>
            <a:pPr algn="ctr"/>
            <a:endParaRPr lang="ru-RU" sz="1200" dirty="0">
              <a:latin typeface="Arial"/>
              <a:sym typeface="Arial"/>
            </a:endParaRPr>
          </a:p>
        </p:txBody>
      </p:sp>
      <p:sp>
        <p:nvSpPr>
          <p:cNvPr id="81" name="Rectangle 4"/>
          <p:cNvSpPr>
            <a:spLocks noChangeArrowheads="1"/>
          </p:cNvSpPr>
          <p:nvPr/>
        </p:nvSpPr>
        <p:spPr bwMode="auto">
          <a:xfrm>
            <a:off x="361456" y="267540"/>
            <a:ext cx="9323387" cy="46166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r>
              <a:rPr lang="ru-RU" sz="1600" dirty="0">
                <a:solidFill>
                  <a:schemeClr val="accent2">
                    <a:lumMod val="50000"/>
                  </a:schemeClr>
                </a:solidFill>
              </a:rPr>
              <a:t>Единый перечень ключевых правил </a:t>
            </a:r>
            <a:r>
              <a:rPr lang="ru-RU" sz="1600" dirty="0" smtClean="0">
                <a:solidFill>
                  <a:schemeClr val="accent2">
                    <a:lumMod val="50000"/>
                  </a:schemeClr>
                </a:solidFill>
              </a:rPr>
              <a:t>безопасности ООО </a:t>
            </a:r>
            <a:r>
              <a:rPr lang="ru-RU" sz="1600" dirty="0">
                <a:solidFill>
                  <a:schemeClr val="accent2">
                    <a:lumMod val="50000"/>
                  </a:schemeClr>
                </a:solidFill>
              </a:rPr>
              <a:t>«Южно-Приобский ГПЗ»</a:t>
            </a:r>
            <a:r>
              <a:rPr lang="ru-RU" altLang="ru-RU" sz="1600" dirty="0">
                <a:solidFill>
                  <a:schemeClr val="accent2">
                    <a:lumMod val="50000"/>
                  </a:schemeClr>
                </a:solidFill>
              </a:rPr>
              <a:t> </a:t>
            </a:r>
            <a:endParaRPr lang="ru-RU" sz="160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50000"/>
                </a:schemeClr>
              </a:solidFill>
            </a:endParaRPr>
          </a:p>
          <a:p>
            <a:endParaRPr lang="ru-RU" sz="1400" b="0" i="1" dirty="0">
              <a:solidFill>
                <a:srgbClr val="0070C0"/>
              </a:solidFill>
            </a:endParaRPr>
          </a:p>
        </p:txBody>
      </p:sp>
      <p:sp>
        <p:nvSpPr>
          <p:cNvPr id="7" name="Rectangle 439"/>
          <p:cNvSpPr>
            <a:spLocks noChangeArrowheads="1"/>
          </p:cNvSpPr>
          <p:nvPr/>
        </p:nvSpPr>
        <p:spPr bwMode="auto">
          <a:xfrm>
            <a:off x="0" y="0"/>
            <a:ext cx="9906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/>
          </a:p>
        </p:txBody>
      </p:sp>
      <p:sp>
        <p:nvSpPr>
          <p:cNvPr id="10" name="Rectangle 457"/>
          <p:cNvSpPr>
            <a:spLocks noChangeArrowheads="1"/>
          </p:cNvSpPr>
          <p:nvPr/>
        </p:nvSpPr>
        <p:spPr bwMode="auto">
          <a:xfrm>
            <a:off x="0" y="0"/>
            <a:ext cx="9906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/>
          </a:p>
        </p:txBody>
      </p:sp>
      <p:sp>
        <p:nvSpPr>
          <p:cNvPr id="12" name="Номер слайда 39"/>
          <p:cNvSpPr>
            <a:spLocks noGrp="1"/>
          </p:cNvSpPr>
          <p:nvPr>
            <p:ph type="sldNum" sz="quarter" idx="10"/>
          </p:nvPr>
        </p:nvSpPr>
        <p:spPr>
          <a:xfrm>
            <a:off x="9504364" y="6677025"/>
            <a:ext cx="371475" cy="152400"/>
          </a:xfrm>
          <a:noFill/>
        </p:spPr>
        <p:txBody>
          <a:bodyPr/>
          <a:lstStyle/>
          <a:p>
            <a:fld id="{A4C6D941-2F94-4F39-A349-43A0A83C17E9}" type="slidenum">
              <a:rPr lang="ru-RU" smtClean="0">
                <a:latin typeface="Arial" charset="0"/>
              </a:rPr>
              <a:pPr/>
              <a:t>5</a:t>
            </a:fld>
            <a:endParaRPr lang="ru-RU" dirty="0" smtClean="0">
              <a:latin typeface="Arial" charset="0"/>
            </a:endParaRPr>
          </a:p>
        </p:txBody>
      </p:sp>
      <p:cxnSp>
        <p:nvCxnSpPr>
          <p:cNvPr id="11" name="Прямая соединительная линия 10"/>
          <p:cNvCxnSpPr/>
          <p:nvPr/>
        </p:nvCxnSpPr>
        <p:spPr bwMode="auto">
          <a:xfrm>
            <a:off x="361456" y="6823985"/>
            <a:ext cx="9323387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85" name="Rectangle 85"/>
          <p:cNvSpPr>
            <a:spLocks noChangeArrowheads="1"/>
          </p:cNvSpPr>
          <p:nvPr/>
        </p:nvSpPr>
        <p:spPr bwMode="auto">
          <a:xfrm>
            <a:off x="1714587" y="1521306"/>
            <a:ext cx="1722218" cy="2113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lIns="91420" tIns="45711" rIns="91420" bIns="45711">
            <a:spAutoFit/>
          </a:bodyPr>
          <a:lstStyle/>
          <a:p>
            <a:pPr defTabSz="1060425">
              <a:lnSpc>
                <a:spcPct val="70000"/>
              </a:lnSpc>
              <a:spcBef>
                <a:spcPct val="5000"/>
              </a:spcBef>
              <a:buClr>
                <a:srgbClr val="777777"/>
              </a:buClr>
              <a:buSzPct val="55000"/>
              <a:defRPr/>
            </a:pPr>
            <a:r>
              <a:rPr lang="ru-RU" sz="1100" dirty="0">
                <a:solidFill>
                  <a:srgbClr val="FFFFFF"/>
                </a:solidFill>
                <a:latin typeface="Arial Narrow" panose="020B0606020202030204" pitchFamily="34" charset="0"/>
                <a:cs typeface="Arial" pitchFamily="34" charset="0"/>
              </a:rPr>
              <a:t>Политика, лидерство (1)</a:t>
            </a:r>
            <a:endParaRPr lang="en-US" sz="1100" dirty="0">
              <a:solidFill>
                <a:srgbClr val="FFFFFF"/>
              </a:solidFill>
              <a:latin typeface="Arial Narrow" panose="020B0606020202030204" pitchFamily="34" charset="0"/>
              <a:cs typeface="Arial" pitchFamily="34" charset="0"/>
            </a:endParaRPr>
          </a:p>
        </p:txBody>
      </p:sp>
      <p:sp>
        <p:nvSpPr>
          <p:cNvPr id="86" name="Rectangle 85"/>
          <p:cNvSpPr>
            <a:spLocks noChangeArrowheads="1"/>
          </p:cNvSpPr>
          <p:nvPr/>
        </p:nvSpPr>
        <p:spPr bwMode="auto">
          <a:xfrm>
            <a:off x="1329818" y="1749155"/>
            <a:ext cx="2167427" cy="2113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lIns="91420" tIns="45711" rIns="91420" bIns="45711">
            <a:spAutoFit/>
          </a:bodyPr>
          <a:lstStyle/>
          <a:p>
            <a:pPr defTabSz="1060425">
              <a:lnSpc>
                <a:spcPct val="70000"/>
              </a:lnSpc>
              <a:spcBef>
                <a:spcPct val="5000"/>
              </a:spcBef>
              <a:buClr>
                <a:srgbClr val="777777"/>
              </a:buClr>
              <a:buSzPct val="55000"/>
              <a:defRPr/>
            </a:pPr>
            <a:r>
              <a:rPr lang="ru-RU" sz="1100" dirty="0">
                <a:solidFill>
                  <a:srgbClr val="FFFFFF"/>
                </a:solidFill>
                <a:latin typeface="Arial Narrow" panose="020B0606020202030204" pitchFamily="34" charset="0"/>
                <a:cs typeface="Arial" pitchFamily="34" charset="0"/>
              </a:rPr>
              <a:t>Организация СУ ОТ, ПБ и ООС (2)</a:t>
            </a:r>
            <a:endParaRPr lang="en-US" sz="1100" dirty="0">
              <a:solidFill>
                <a:srgbClr val="FFFFFF"/>
              </a:solidFill>
              <a:latin typeface="Arial Narrow" panose="020B0606020202030204" pitchFamily="34" charset="0"/>
              <a:cs typeface="Arial" pitchFamily="34" charset="0"/>
            </a:endParaRPr>
          </a:p>
        </p:txBody>
      </p:sp>
      <p:sp>
        <p:nvSpPr>
          <p:cNvPr id="87" name="Rectangle 85"/>
          <p:cNvSpPr>
            <a:spLocks noChangeArrowheads="1"/>
          </p:cNvSpPr>
          <p:nvPr/>
        </p:nvSpPr>
        <p:spPr bwMode="auto">
          <a:xfrm>
            <a:off x="794591" y="2439225"/>
            <a:ext cx="2607051" cy="2113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lIns="91420" tIns="45711" rIns="91420" bIns="45711">
            <a:spAutoFit/>
          </a:bodyPr>
          <a:lstStyle/>
          <a:p>
            <a:pPr defTabSz="1060425">
              <a:lnSpc>
                <a:spcPct val="70000"/>
              </a:lnSpc>
              <a:spcBef>
                <a:spcPct val="5000"/>
              </a:spcBef>
              <a:buClr>
                <a:srgbClr val="777777"/>
              </a:buClr>
              <a:buSzPct val="55000"/>
              <a:defRPr/>
            </a:pPr>
            <a:r>
              <a:rPr lang="ru-RU" sz="1100" dirty="0">
                <a:solidFill>
                  <a:srgbClr val="FFFFFF"/>
                </a:solidFill>
                <a:latin typeface="Arial Narrow" panose="020B0606020202030204" pitchFamily="34" charset="0"/>
                <a:cs typeface="Arial" pitchFamily="34" charset="0"/>
              </a:rPr>
              <a:t>Правила, стандарты, инструкции (5)</a:t>
            </a:r>
            <a:endParaRPr lang="en-US" sz="1100" dirty="0">
              <a:solidFill>
                <a:srgbClr val="FFFFFF"/>
              </a:solidFill>
              <a:latin typeface="Arial Narrow" panose="020B0606020202030204" pitchFamily="34" charset="0"/>
              <a:cs typeface="Arial" pitchFamily="34" charset="0"/>
            </a:endParaRPr>
          </a:p>
        </p:txBody>
      </p:sp>
      <p:sp>
        <p:nvSpPr>
          <p:cNvPr id="88" name="Rectangle 85"/>
          <p:cNvSpPr>
            <a:spLocks noChangeArrowheads="1"/>
          </p:cNvSpPr>
          <p:nvPr/>
        </p:nvSpPr>
        <p:spPr bwMode="auto">
          <a:xfrm>
            <a:off x="1165832" y="5250493"/>
            <a:ext cx="2495402" cy="3387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lIns="91420" tIns="45711" rIns="91420" bIns="45711">
            <a:spAutoFit/>
          </a:bodyPr>
          <a:lstStyle/>
          <a:p>
            <a:pPr defTabSz="1060425">
              <a:lnSpc>
                <a:spcPct val="70000"/>
              </a:lnSpc>
              <a:spcBef>
                <a:spcPct val="5000"/>
              </a:spcBef>
              <a:buClr>
                <a:srgbClr val="777777"/>
              </a:buClr>
              <a:buSzPct val="55000"/>
              <a:defRPr/>
            </a:pPr>
            <a:r>
              <a:rPr lang="ru-RU" sz="1100" dirty="0">
                <a:solidFill>
                  <a:srgbClr val="FFFFFF"/>
                </a:solidFill>
                <a:latin typeface="Arial Narrow" panose="020B0606020202030204" pitchFamily="34" charset="0"/>
                <a:cs typeface="Arial" pitchFamily="34" charset="0"/>
              </a:rPr>
              <a:t>Эффективный обмен</a:t>
            </a:r>
          </a:p>
          <a:p>
            <a:pPr defTabSz="1060425">
              <a:lnSpc>
                <a:spcPct val="70000"/>
              </a:lnSpc>
              <a:spcBef>
                <a:spcPct val="5000"/>
              </a:spcBef>
              <a:buClr>
                <a:srgbClr val="777777"/>
              </a:buClr>
              <a:buSzPct val="55000"/>
              <a:defRPr/>
            </a:pPr>
            <a:r>
              <a:rPr lang="en-US" sz="1100" dirty="0">
                <a:solidFill>
                  <a:srgbClr val="FFFFFF"/>
                </a:solidFill>
                <a:latin typeface="Arial Narrow" panose="020B0606020202030204" pitchFamily="34" charset="0"/>
                <a:cs typeface="Arial" pitchFamily="34" charset="0"/>
              </a:rPr>
              <a:t> </a:t>
            </a:r>
            <a:r>
              <a:rPr lang="ru-RU" sz="1100" dirty="0">
                <a:solidFill>
                  <a:srgbClr val="FFFFFF"/>
                </a:solidFill>
                <a:latin typeface="Arial Narrow" panose="020B0606020202030204" pitchFamily="34" charset="0"/>
                <a:cs typeface="Arial" pitchFamily="34" charset="0"/>
              </a:rPr>
              <a:t>информацией  (16)</a:t>
            </a:r>
            <a:endParaRPr lang="en-US" sz="1100" dirty="0">
              <a:solidFill>
                <a:srgbClr val="FFFFFF"/>
              </a:solidFill>
              <a:latin typeface="Arial Narrow" panose="020B0606020202030204" pitchFamily="34" charset="0"/>
              <a:cs typeface="Arial" pitchFamily="34" charset="0"/>
            </a:endParaRPr>
          </a:p>
        </p:txBody>
      </p:sp>
      <p:sp>
        <p:nvSpPr>
          <p:cNvPr id="90" name="Rectangle 85"/>
          <p:cNvSpPr>
            <a:spLocks noChangeArrowheads="1"/>
          </p:cNvSpPr>
          <p:nvPr/>
        </p:nvSpPr>
        <p:spPr bwMode="auto">
          <a:xfrm>
            <a:off x="416375" y="3646572"/>
            <a:ext cx="1736174" cy="330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lIns="91420" tIns="45711" rIns="91420" bIns="45711">
            <a:spAutoFit/>
          </a:bodyPr>
          <a:lstStyle/>
          <a:p>
            <a:pPr defTabSz="1060425">
              <a:lnSpc>
                <a:spcPct val="70000"/>
              </a:lnSpc>
              <a:spcBef>
                <a:spcPct val="5000"/>
              </a:spcBef>
              <a:buClr>
                <a:srgbClr val="777777"/>
              </a:buClr>
              <a:buSzPct val="55000"/>
              <a:defRPr/>
            </a:pPr>
            <a:r>
              <a:rPr lang="ru-RU" sz="1100" dirty="0">
                <a:solidFill>
                  <a:srgbClr val="FFFFFF"/>
                </a:solidFill>
                <a:latin typeface="Arial Narrow" panose="020B0606020202030204" pitchFamily="34" charset="0"/>
                <a:cs typeface="Arial" pitchFamily="34" charset="0"/>
              </a:rPr>
              <a:t>Обучение и развитие компетенций (13)</a:t>
            </a:r>
            <a:endParaRPr lang="en-US" sz="1100" dirty="0">
              <a:solidFill>
                <a:srgbClr val="FFFFFF"/>
              </a:solidFill>
              <a:latin typeface="Arial Narrow" panose="020B0606020202030204" pitchFamily="34" charset="0"/>
              <a:cs typeface="Arial" pitchFamily="34" charset="0"/>
            </a:endParaRPr>
          </a:p>
        </p:txBody>
      </p:sp>
      <p:sp>
        <p:nvSpPr>
          <p:cNvPr id="91" name="Rectangle 85"/>
          <p:cNvSpPr>
            <a:spLocks noChangeArrowheads="1"/>
          </p:cNvSpPr>
          <p:nvPr/>
        </p:nvSpPr>
        <p:spPr bwMode="auto">
          <a:xfrm>
            <a:off x="416375" y="3248529"/>
            <a:ext cx="2097645" cy="3387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lIns="91420" tIns="45711" rIns="91420" bIns="45711">
            <a:spAutoFit/>
          </a:bodyPr>
          <a:lstStyle/>
          <a:p>
            <a:pPr defTabSz="1060425">
              <a:lnSpc>
                <a:spcPct val="70000"/>
              </a:lnSpc>
              <a:spcBef>
                <a:spcPct val="5000"/>
              </a:spcBef>
              <a:buClr>
                <a:srgbClr val="777777"/>
              </a:buClr>
              <a:buSzPct val="55000"/>
              <a:defRPr/>
            </a:pPr>
            <a:r>
              <a:rPr lang="ru-RU" sz="1100" dirty="0">
                <a:solidFill>
                  <a:srgbClr val="FFFFFF"/>
                </a:solidFill>
                <a:latin typeface="Arial Narrow" panose="020B0606020202030204" pitchFamily="34" charset="0"/>
                <a:cs typeface="Arial" pitchFamily="34" charset="0"/>
              </a:rPr>
              <a:t>Вовлечение и </a:t>
            </a:r>
          </a:p>
          <a:p>
            <a:pPr defTabSz="1060425">
              <a:lnSpc>
                <a:spcPct val="70000"/>
              </a:lnSpc>
              <a:spcBef>
                <a:spcPct val="5000"/>
              </a:spcBef>
              <a:buClr>
                <a:srgbClr val="777777"/>
              </a:buClr>
              <a:buSzPct val="55000"/>
              <a:defRPr/>
            </a:pPr>
            <a:r>
              <a:rPr lang="ru-RU" sz="1100" dirty="0">
                <a:solidFill>
                  <a:srgbClr val="FFFFFF"/>
                </a:solidFill>
                <a:latin typeface="Arial Narrow" panose="020B0606020202030204" pitchFamily="34" charset="0"/>
                <a:cs typeface="Arial" pitchFamily="34" charset="0"/>
              </a:rPr>
              <a:t>мотивация работников (12)</a:t>
            </a:r>
            <a:endParaRPr lang="en-US" sz="1100" dirty="0">
              <a:solidFill>
                <a:srgbClr val="FFFFFF"/>
              </a:solidFill>
              <a:latin typeface="Arial Narrow" panose="020B0606020202030204" pitchFamily="34" charset="0"/>
              <a:cs typeface="Arial" pitchFamily="34" charset="0"/>
            </a:endParaRPr>
          </a:p>
        </p:txBody>
      </p:sp>
      <p:sp>
        <p:nvSpPr>
          <p:cNvPr id="94" name="Rectangle 85"/>
          <p:cNvSpPr>
            <a:spLocks noChangeArrowheads="1"/>
          </p:cNvSpPr>
          <p:nvPr/>
        </p:nvSpPr>
        <p:spPr bwMode="auto">
          <a:xfrm>
            <a:off x="1615924" y="5623564"/>
            <a:ext cx="1893882" cy="3387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lIns="91420" tIns="45711" rIns="91420" bIns="45711">
            <a:spAutoFit/>
          </a:bodyPr>
          <a:lstStyle/>
          <a:p>
            <a:pPr defTabSz="1060425">
              <a:lnSpc>
                <a:spcPct val="70000"/>
              </a:lnSpc>
              <a:spcBef>
                <a:spcPct val="5000"/>
              </a:spcBef>
              <a:buClr>
                <a:srgbClr val="777777"/>
              </a:buClr>
              <a:buSzPct val="55000"/>
              <a:defRPr/>
            </a:pPr>
            <a:r>
              <a:rPr lang="ru-RU" sz="1100" dirty="0">
                <a:solidFill>
                  <a:srgbClr val="FFFFFF"/>
                </a:solidFill>
                <a:latin typeface="Arial Narrow" panose="020B0606020202030204" pitchFamily="34" charset="0"/>
                <a:cs typeface="Arial" pitchFamily="34" charset="0"/>
              </a:rPr>
              <a:t>Аудит СУ ОТ, ПБ и ООС.  </a:t>
            </a:r>
          </a:p>
          <a:p>
            <a:pPr defTabSz="1060425">
              <a:lnSpc>
                <a:spcPct val="70000"/>
              </a:lnSpc>
              <a:spcBef>
                <a:spcPct val="5000"/>
              </a:spcBef>
              <a:buClr>
                <a:srgbClr val="777777"/>
              </a:buClr>
              <a:buSzPct val="55000"/>
              <a:defRPr/>
            </a:pPr>
            <a:r>
              <a:rPr lang="ru-RU" sz="1100" dirty="0">
                <a:solidFill>
                  <a:srgbClr val="FFFFFF"/>
                </a:solidFill>
                <a:latin typeface="Arial Narrow" panose="020B0606020202030204" pitchFamily="34" charset="0"/>
                <a:cs typeface="Arial" pitchFamily="34" charset="0"/>
              </a:rPr>
              <a:t>Анализ СУ ОТ,ПБ и ООС (20)</a:t>
            </a:r>
          </a:p>
        </p:txBody>
      </p:sp>
      <p:sp>
        <p:nvSpPr>
          <p:cNvPr id="95" name="Rectangle 85"/>
          <p:cNvSpPr>
            <a:spLocks noChangeArrowheads="1"/>
          </p:cNvSpPr>
          <p:nvPr/>
        </p:nvSpPr>
        <p:spPr bwMode="auto">
          <a:xfrm>
            <a:off x="662005" y="2702139"/>
            <a:ext cx="1900860" cy="2113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lIns="91420" tIns="45711" rIns="91420" bIns="45711">
            <a:spAutoFit/>
          </a:bodyPr>
          <a:lstStyle/>
          <a:p>
            <a:pPr defTabSz="1060425">
              <a:lnSpc>
                <a:spcPct val="70000"/>
              </a:lnSpc>
              <a:spcBef>
                <a:spcPct val="5000"/>
              </a:spcBef>
              <a:buClr>
                <a:srgbClr val="777777"/>
              </a:buClr>
              <a:buSzPct val="55000"/>
              <a:defRPr/>
            </a:pPr>
            <a:r>
              <a:rPr lang="ru-RU" sz="1100" dirty="0">
                <a:solidFill>
                  <a:srgbClr val="FFFFFF"/>
                </a:solidFill>
                <a:latin typeface="Arial Narrow" panose="020B0606020202030204" pitchFamily="34" charset="0"/>
                <a:cs typeface="Arial" pitchFamily="34" charset="0"/>
              </a:rPr>
              <a:t>Охрана здоровья (8)</a:t>
            </a:r>
            <a:endParaRPr lang="en-US" sz="1100" dirty="0">
              <a:solidFill>
                <a:srgbClr val="FFFFFF"/>
              </a:solidFill>
              <a:latin typeface="Arial Narrow" panose="020B0606020202030204" pitchFamily="34" charset="0"/>
              <a:cs typeface="Arial" pitchFamily="34" charset="0"/>
            </a:endParaRPr>
          </a:p>
        </p:txBody>
      </p:sp>
      <p:sp>
        <p:nvSpPr>
          <p:cNvPr id="98" name="Прямоугольник 67"/>
          <p:cNvSpPr>
            <a:spLocks noChangeArrowheads="1"/>
          </p:cNvSpPr>
          <p:nvPr/>
        </p:nvSpPr>
        <p:spPr bwMode="auto">
          <a:xfrm>
            <a:off x="741560" y="4811325"/>
            <a:ext cx="2101831" cy="3387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  <a:extLst/>
        </p:spPr>
        <p:txBody>
          <a:bodyPr lIns="91420" tIns="45711" rIns="91420" bIns="45711">
            <a:spAutoFit/>
          </a:bodyPr>
          <a:lstStyle/>
          <a:p>
            <a:pPr defTabSz="1060425">
              <a:lnSpc>
                <a:spcPct val="70000"/>
              </a:lnSpc>
              <a:spcBef>
                <a:spcPct val="5000"/>
              </a:spcBef>
              <a:buClr>
                <a:srgbClr val="777777"/>
              </a:buClr>
              <a:buSzPct val="55000"/>
              <a:defRPr/>
            </a:pPr>
            <a:r>
              <a:rPr lang="ru-RU" altLang="ru-RU" sz="1100" dirty="0">
                <a:solidFill>
                  <a:srgbClr val="FFFFFF"/>
                </a:solidFill>
                <a:latin typeface="Arial Narrow" panose="020B0606020202030204" pitchFamily="34" charset="0"/>
                <a:cs typeface="Arial" pitchFamily="34" charset="0"/>
              </a:rPr>
              <a:t>Мониторинг эффективности </a:t>
            </a:r>
          </a:p>
          <a:p>
            <a:pPr defTabSz="1060425">
              <a:lnSpc>
                <a:spcPct val="70000"/>
              </a:lnSpc>
              <a:spcBef>
                <a:spcPct val="5000"/>
              </a:spcBef>
              <a:buClr>
                <a:srgbClr val="777777"/>
              </a:buClr>
              <a:buSzPct val="55000"/>
              <a:defRPr/>
            </a:pPr>
            <a:r>
              <a:rPr lang="ru-RU" altLang="ru-RU" sz="1100" dirty="0">
                <a:solidFill>
                  <a:srgbClr val="FFFFFF"/>
                </a:solidFill>
                <a:latin typeface="Arial Narrow" panose="020B0606020202030204" pitchFamily="34" charset="0"/>
                <a:cs typeface="Arial" pitchFamily="34" charset="0"/>
              </a:rPr>
              <a:t> СУ ОТ,ПБ и ООС (19)</a:t>
            </a:r>
            <a:endParaRPr lang="en-US" altLang="ru-RU" sz="1100" dirty="0">
              <a:solidFill>
                <a:srgbClr val="FFFFFF"/>
              </a:solidFill>
              <a:latin typeface="Arial Narrow" panose="020B0606020202030204" pitchFamily="34" charset="0"/>
              <a:cs typeface="Arial" pitchFamily="34" charset="0"/>
            </a:endParaRPr>
          </a:p>
        </p:txBody>
      </p:sp>
      <p:sp>
        <p:nvSpPr>
          <p:cNvPr id="103" name="Rectangle 85"/>
          <p:cNvSpPr>
            <a:spLocks noChangeArrowheads="1"/>
          </p:cNvSpPr>
          <p:nvPr/>
        </p:nvSpPr>
        <p:spPr bwMode="auto">
          <a:xfrm>
            <a:off x="1073720" y="2026494"/>
            <a:ext cx="2417245" cy="3293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lIns="91420" tIns="45711" rIns="91420" bIns="45711">
            <a:spAutoFit/>
          </a:bodyPr>
          <a:lstStyle/>
          <a:p>
            <a:pPr defTabSz="1060425">
              <a:lnSpc>
                <a:spcPct val="70000"/>
              </a:lnSpc>
              <a:spcBef>
                <a:spcPct val="5000"/>
              </a:spcBef>
              <a:buClr>
                <a:srgbClr val="777777"/>
              </a:buClr>
              <a:buSzPct val="55000"/>
              <a:defRPr/>
            </a:pPr>
            <a:r>
              <a:rPr lang="ru-RU" sz="1100" dirty="0">
                <a:solidFill>
                  <a:srgbClr val="FFFFFF"/>
                </a:solidFill>
                <a:latin typeface="Arial Narrow" panose="020B0606020202030204" pitchFamily="34" charset="0"/>
                <a:cs typeface="Arial" pitchFamily="34" charset="0"/>
              </a:rPr>
              <a:t>Соблюдение законодательных требований (4)</a:t>
            </a:r>
            <a:endParaRPr lang="en-US" sz="1100" dirty="0">
              <a:solidFill>
                <a:srgbClr val="FFFFFF"/>
              </a:solidFill>
              <a:latin typeface="Arial Narrow" panose="020B0606020202030204" pitchFamily="34" charset="0"/>
              <a:cs typeface="Arial" pitchFamily="34" charset="0"/>
            </a:endParaRPr>
          </a:p>
        </p:txBody>
      </p:sp>
      <p:sp>
        <p:nvSpPr>
          <p:cNvPr id="104" name="Rectangle 85"/>
          <p:cNvSpPr>
            <a:spLocks noChangeArrowheads="1"/>
          </p:cNvSpPr>
          <p:nvPr/>
        </p:nvSpPr>
        <p:spPr bwMode="auto">
          <a:xfrm>
            <a:off x="424748" y="2987082"/>
            <a:ext cx="1998554" cy="2113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lIns="91420" tIns="45711" rIns="91420" bIns="45711">
            <a:spAutoFit/>
          </a:bodyPr>
          <a:lstStyle/>
          <a:p>
            <a:pPr defTabSz="1060425">
              <a:lnSpc>
                <a:spcPct val="70000"/>
              </a:lnSpc>
              <a:spcBef>
                <a:spcPct val="5000"/>
              </a:spcBef>
              <a:buClr>
                <a:srgbClr val="777777"/>
              </a:buClr>
              <a:buSzPct val="55000"/>
              <a:defRPr/>
            </a:pPr>
            <a:r>
              <a:rPr lang="ru-RU" sz="1100" dirty="0">
                <a:solidFill>
                  <a:srgbClr val="FFFFFF"/>
                </a:solidFill>
                <a:latin typeface="Arial Narrow" panose="020B0606020202030204" pitchFamily="34" charset="0"/>
                <a:cs typeface="Arial" pitchFamily="34" charset="0"/>
              </a:rPr>
              <a:t>Охрана окружающей среды (10)</a:t>
            </a:r>
            <a:endParaRPr lang="en-US" sz="1100" dirty="0">
              <a:solidFill>
                <a:srgbClr val="FFFFFF"/>
              </a:solidFill>
              <a:latin typeface="Arial Narrow" panose="020B0606020202030204" pitchFamily="34" charset="0"/>
              <a:cs typeface="Arial" pitchFamily="34" charset="0"/>
            </a:endParaRPr>
          </a:p>
        </p:txBody>
      </p:sp>
      <p:sp>
        <p:nvSpPr>
          <p:cNvPr id="105" name="Rectangle 85"/>
          <p:cNvSpPr>
            <a:spLocks noChangeArrowheads="1"/>
          </p:cNvSpPr>
          <p:nvPr/>
        </p:nvSpPr>
        <p:spPr bwMode="auto">
          <a:xfrm>
            <a:off x="662005" y="4460284"/>
            <a:ext cx="1900861" cy="330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lIns="91420" tIns="45711" rIns="91420" bIns="45711">
            <a:spAutoFit/>
          </a:bodyPr>
          <a:lstStyle/>
          <a:p>
            <a:pPr defTabSz="1060425">
              <a:lnSpc>
                <a:spcPct val="70000"/>
              </a:lnSpc>
              <a:spcBef>
                <a:spcPct val="5000"/>
              </a:spcBef>
              <a:buClr>
                <a:srgbClr val="777777"/>
              </a:buClr>
              <a:buSzPct val="55000"/>
              <a:defRPr/>
            </a:pPr>
            <a:r>
              <a:rPr lang="ru-RU" sz="1100" dirty="0">
                <a:solidFill>
                  <a:srgbClr val="FFFFFF"/>
                </a:solidFill>
                <a:latin typeface="Arial Narrow" panose="020B0606020202030204" pitchFamily="34" charset="0"/>
                <a:cs typeface="Arial" pitchFamily="34" charset="0"/>
              </a:rPr>
              <a:t>Управление документацией ОТ,ПБ</a:t>
            </a:r>
            <a:r>
              <a:rPr lang="en-US" sz="1100" dirty="0">
                <a:solidFill>
                  <a:srgbClr val="FFFFFF"/>
                </a:solidFill>
                <a:latin typeface="Arial Narrow" panose="020B0606020202030204" pitchFamily="34" charset="0"/>
                <a:cs typeface="Arial" pitchFamily="34" charset="0"/>
              </a:rPr>
              <a:t> </a:t>
            </a:r>
            <a:r>
              <a:rPr lang="ru-RU" sz="1100" dirty="0">
                <a:solidFill>
                  <a:srgbClr val="FFFFFF"/>
                </a:solidFill>
                <a:latin typeface="Arial Narrow" panose="020B0606020202030204" pitchFamily="34" charset="0"/>
                <a:cs typeface="Arial" pitchFamily="34" charset="0"/>
              </a:rPr>
              <a:t>и ООС (18)</a:t>
            </a:r>
            <a:endParaRPr lang="en-US" sz="1100" dirty="0">
              <a:solidFill>
                <a:srgbClr val="FFFFFF"/>
              </a:solidFill>
              <a:latin typeface="Arial Narrow" panose="020B0606020202030204" pitchFamily="34" charset="0"/>
              <a:cs typeface="Arial" pitchFamily="34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1304751"/>
              </p:ext>
            </p:extLst>
          </p:nvPr>
        </p:nvGraphicFramePr>
        <p:xfrm>
          <a:off x="241540" y="861714"/>
          <a:ext cx="9525915" cy="5227168"/>
        </p:xfrm>
        <a:graphic>
          <a:graphicData uri="http://schemas.openxmlformats.org/drawingml/2006/table">
            <a:tbl>
              <a:tblPr/>
              <a:tblGrid>
                <a:gridCol w="2367094">
                  <a:extLst>
                    <a:ext uri="{9D8B030D-6E8A-4147-A177-3AD203B41FA5}">
                      <a16:colId xmlns:a16="http://schemas.microsoft.com/office/drawing/2014/main" val="1602493601"/>
                    </a:ext>
                  </a:extLst>
                </a:gridCol>
                <a:gridCol w="2014264">
                  <a:extLst>
                    <a:ext uri="{9D8B030D-6E8A-4147-A177-3AD203B41FA5}">
                      <a16:colId xmlns:a16="http://schemas.microsoft.com/office/drawing/2014/main" val="859822633"/>
                    </a:ext>
                  </a:extLst>
                </a:gridCol>
                <a:gridCol w="5144557">
                  <a:extLst>
                    <a:ext uri="{9D8B030D-6E8A-4147-A177-3AD203B41FA5}">
                      <a16:colId xmlns:a16="http://schemas.microsoft.com/office/drawing/2014/main" val="4174702017"/>
                    </a:ext>
                  </a:extLst>
                </a:gridCol>
              </a:tblGrid>
              <a:tr h="36025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solidFill>
                            <a:schemeClr val="bg1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КЛЮЧЕВОЕ ПРАВИЛО БЕЗОПАСНОСТИ</a:t>
                      </a:r>
                      <a:endParaRPr lang="ru-RU" sz="1100" dirty="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solidFill>
                            <a:schemeClr val="bg1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ПОСЛЕДСТВИЯ ЗА НАРУШЕНИЕ ПРАВИЛА</a:t>
                      </a:r>
                      <a:endParaRPr lang="ru-RU" sz="1100" dirty="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solidFill>
                            <a:schemeClr val="bg1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ТЕЗИСЫ</a:t>
                      </a:r>
                      <a:endParaRPr lang="ru-RU" sz="1100" dirty="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7900625"/>
                  </a:ext>
                </a:extLst>
              </a:tr>
              <a:tr h="186572">
                <a:tc gridSpan="3">
                  <a:txBody>
                    <a:bodyPr/>
                    <a:lstStyle/>
                    <a:p>
                      <a:pPr marL="180975" indent="0" algn="l" defTabSz="873614" rtl="0" eaLnBrk="1" fontAlgn="ctr" latinLnBrk="0" hangingPunct="1"/>
                      <a:r>
                        <a:rPr lang="ru-RU" sz="11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ЗАПРЕЩАЕТСЯ:</a:t>
                      </a:r>
                      <a:endParaRPr lang="en-US" sz="1100" b="1" i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4" marR="9524" marT="952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17130177"/>
                  </a:ext>
                </a:extLst>
              </a:tr>
              <a:tr h="4655024">
                <a:tc>
                  <a:txBody>
                    <a:bodyPr/>
                    <a:lstStyle/>
                    <a:p>
                      <a:pPr marL="342900" lvl="0" indent="-342900">
                        <a:spcAft>
                          <a:spcPts val="0"/>
                        </a:spcAft>
                        <a:buFont typeface="+mj-lt"/>
                        <a:buAutoNum type="arabicPeriod" startAt="4"/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Появление на территории Общества в состоянии алкогольного, наркотического или иного токсического опьянения.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239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В случае нарушения правила работником ООО «Южно-Приобский ГПЗ» - </a:t>
                      </a:r>
                      <a:r>
                        <a:rPr lang="ru-RU" sz="1200" b="1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увольнение.</a:t>
                      </a:r>
                    </a:p>
                    <a:p>
                      <a:pPr marL="0" marR="0" lvl="0" indent="0" algn="ctr" defTabSz="914239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В случае нарушения правила работником Контрагента или привлекаемого Контрагентом третьего лица - </a:t>
                      </a:r>
                      <a:r>
                        <a:rPr lang="ru-RU" sz="1200" b="1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санкции, предусмотренные договором с Контрагентом.</a:t>
                      </a:r>
                    </a:p>
                    <a:p>
                      <a:pPr marL="0" marR="0" lvl="0" indent="0" algn="ctr" defTabSz="914239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В случае нарушения правила посетителем - </a:t>
                      </a:r>
                      <a:r>
                        <a:rPr lang="ru-RU" sz="1200" b="1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удаление с территории Общества без права последующего пропуска на территорию Общества.</a:t>
                      </a:r>
                      <a:endParaRPr lang="ru-RU" sz="1100" b="1" u="sng" kern="1200" baseline="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F2F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Symbol"/>
                        <a:buNone/>
                        <a:tabLst>
                          <a:tab pos="160655" algn="l"/>
                        </a:tabLst>
                      </a:pPr>
                      <a:r>
                        <a:rPr lang="ru-RU" sz="900" b="0" i="1" dirty="0" smtClean="0">
                          <a:solidFill>
                            <a:schemeClr val="accent4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Человек управляющий автотранспортом, техникой или технологических процессом в состоянии опьянения, может стать причиной несчастного случая, аварии влекущих за собой последствия для своего здоровья и окружающих различной степени тяжести, вплоть до летальных исходов. Работник, находящийся в состоянии опьянения, несет потенциальную опасность для себя, других работников, а также для Общества в целом.</a:t>
                      </a:r>
                    </a:p>
                    <a:p>
                      <a:pPr marL="180000" lvl="0" indent="-18000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  <a:tabLst>
                          <a:tab pos="160655" algn="l"/>
                        </a:tabLst>
                      </a:pPr>
                      <a:endParaRPr lang="ru-RU" sz="900" b="0" dirty="0" smtClean="0">
                        <a:solidFill>
                          <a:schemeClr val="accent4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  <a:p>
                      <a:pPr marL="0" lvl="0" indent="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Symbol"/>
                        <a:buNone/>
                        <a:tabLst>
                          <a:tab pos="160655" algn="l"/>
                        </a:tabLst>
                      </a:pPr>
                      <a:r>
                        <a:rPr lang="ru-RU" sz="900" b="0" dirty="0" smtClean="0">
                          <a:solidFill>
                            <a:schemeClr val="accent4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1. Это нарушение закона (ст. 81 Трудового Кодекса РФ: Трудовой договор может быть расторгнут работодателем в случаях:</a:t>
                      </a:r>
                      <a:r>
                        <a:rPr lang="ru-RU" sz="900" b="0" baseline="0" dirty="0" smtClean="0">
                          <a:solidFill>
                            <a:schemeClr val="accent4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 ... </a:t>
                      </a:r>
                      <a:r>
                        <a:rPr lang="ru-RU" sz="900" b="0" dirty="0" smtClean="0">
                          <a:solidFill>
                            <a:schemeClr val="accent4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появления работника на работе (на своем рабочем месте, либо на территории - организации работодателя или объекта, где по поручению работодателя работник должен выполнять трудовую функцию) в состоянии алкогольного, наркотического или иного токсического опьянения). </a:t>
                      </a:r>
                    </a:p>
                    <a:p>
                      <a:pPr marL="0" lvl="0" indent="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Symbol"/>
                        <a:buNone/>
                        <a:tabLst>
                          <a:tab pos="160655" algn="l"/>
                        </a:tabLst>
                      </a:pPr>
                      <a:r>
                        <a:rPr lang="ru-RU" sz="900" b="0" dirty="0" smtClean="0">
                          <a:solidFill>
                            <a:schemeClr val="accent4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2. Для применения КПБ, территория Общества - внутренние помещения, находящиеся в зданиях, сооружениях Общества, сами здания и </a:t>
                      </a:r>
                      <a:r>
                        <a:rPr lang="ru-RU" sz="900" b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сооружения,</a:t>
                      </a:r>
                      <a:r>
                        <a:rPr lang="ru-RU" sz="900" b="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 включая места проживания и междусменного отдыха персонала</a:t>
                      </a:r>
                      <a:r>
                        <a:rPr lang="ru-RU" sz="900" b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, а также земельные участки, дороги, площадки, как используемые, так и не используемые в производственной деятельности, любые площадки, земельные участки, на которых Контрагент или привлеченные им третьи лица присутствуют при исполнении обязательств по договору с Обществом, въезды, проходы к объектам Общества, контрольно-пропускные пункты, служебный транспорт, а также территорию любого предприятия, на которой Контрагент или привлеченные им третьи лица присутствуют при исполнении </a:t>
                      </a:r>
                      <a:r>
                        <a:rPr lang="ru-RU" sz="900" b="0" dirty="0" smtClean="0">
                          <a:solidFill>
                            <a:schemeClr val="accent4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обязательств по договору с Обществом.</a:t>
                      </a:r>
                    </a:p>
                    <a:p>
                      <a:pPr marL="0" lvl="0" indent="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Symbol"/>
                        <a:buNone/>
                        <a:tabLst>
                          <a:tab pos="160655" algn="l"/>
                        </a:tabLst>
                      </a:pPr>
                      <a:r>
                        <a:rPr lang="ru-RU" sz="900" b="0" dirty="0" smtClean="0">
                          <a:solidFill>
                            <a:schemeClr val="accent4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3. Выявление работника в алкогольном, наркотическом или ином токсическом опьянении на контрольно-пропускных пунктах предприятий, на территорию которых Контрагент или привлеченные им третьи лица следуют для исполнения обязательств по договору с Обществом, является основанием для привлечения к ответственности за нарушение КПБ.</a:t>
                      </a:r>
                    </a:p>
                    <a:p>
                      <a:pPr marL="0" lvl="0" indent="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Symbol"/>
                        <a:buNone/>
                        <a:tabLst>
                          <a:tab pos="160655" algn="l"/>
                        </a:tabLst>
                      </a:pPr>
                      <a:r>
                        <a:rPr lang="ru-RU" sz="900" b="0" dirty="0" smtClean="0">
                          <a:solidFill>
                            <a:schemeClr val="accent4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4. Управление транспортным средством водителем, находящимся в состоянии алкогольного, наркотического или иного токсического опьянения (Контрагенты, или привлекаемые Контрагентом третьи лица, осуществляющие пассажирские и грузовые перевозки, перевозки опасных грузов в рамках договоров на оказание услуг по пассажирским и грузовым перевозкам, перевозкам (транспортировке) опасных грузов, оказания услуг специализированным транспортом) - является нарушением КПБ.</a:t>
                      </a:r>
                      <a:endParaRPr lang="ru-RU" sz="900" b="0" dirty="0">
                        <a:solidFill>
                          <a:schemeClr val="accent4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0702951"/>
                  </a:ext>
                </a:extLst>
              </a:tr>
            </a:tbl>
          </a:graphicData>
        </a:graphic>
      </p:graphicFrame>
      <p:pic>
        <p:nvPicPr>
          <p:cNvPr id="24" name="Picture 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2792" y="1600990"/>
            <a:ext cx="883340" cy="883340"/>
          </a:xfrm>
          <a:prstGeom prst="ellipse">
            <a:avLst/>
          </a:prstGeom>
          <a:ln w="63500" cap="rnd">
            <a:solidFill>
              <a:schemeClr val="accent2">
                <a:lumMod val="75000"/>
              </a:schemeClr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643083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2754" name="Rectangle 2" hidden="1"/>
          <p:cNvGraphicFramePr>
            <a:graphicFrameLocks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1490385616"/>
              </p:ext>
            </p:extLst>
          </p:nvPr>
        </p:nvGraphicFramePr>
        <p:xfrm>
          <a:off x="6350" y="0"/>
          <a:ext cx="158750" cy="158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81127" name="Слайд think-cell" r:id="rId6" imgW="0" imgH="0" progId="TCLayout.ActiveDocument.1">
                  <p:embed/>
                </p:oleObj>
              </mc:Choice>
              <mc:Fallback>
                <p:oleObj name="Слайд think-cell" r:id="rId6" imgW="0" imgH="0" progId="TCLayout.ActiveDocument.1">
                  <p:embed/>
                  <p:pic>
                    <p:nvPicPr>
                      <p:cNvPr id="202754" name="Rectangle 2" hidden="1"/>
                      <p:cNvPicPr>
                        <a:picLocks noChangeArrowheads="1"/>
                      </p:cNvPicPr>
                      <p:nvPr/>
                    </p:nvPicPr>
                    <p:blipFill>
                      <a:blip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50" y="0"/>
                        <a:ext cx="158750" cy="1587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2757" name="Rectangle 3" hidden="1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0" y="0"/>
            <a:ext cx="171451" cy="158750"/>
          </a:xfrm>
          <a:prstGeom prst="rect">
            <a:avLst/>
          </a:prstGeom>
          <a:solidFill>
            <a:schemeClr val="accent1"/>
          </a:solidFill>
          <a:ln w="9525" algn="ctr">
            <a:noFill/>
            <a:miter lim="800000"/>
            <a:headEnd/>
            <a:tailEnd/>
          </a:ln>
        </p:spPr>
        <p:txBody>
          <a:bodyPr vert="horz" wrap="none" lIns="0" tIns="0" rIns="0" bIns="0" numCol="1" spcCol="0" anchor="ctr" anchorCtr="0">
            <a:noAutofit/>
          </a:bodyPr>
          <a:lstStyle/>
          <a:p>
            <a:pPr algn="ctr"/>
            <a:endParaRPr lang="ru-RU" sz="1200" dirty="0">
              <a:latin typeface="Arial"/>
              <a:sym typeface="Arial"/>
            </a:endParaRPr>
          </a:p>
        </p:txBody>
      </p:sp>
      <p:sp>
        <p:nvSpPr>
          <p:cNvPr id="81" name="Rectangle 4"/>
          <p:cNvSpPr>
            <a:spLocks noChangeArrowheads="1"/>
          </p:cNvSpPr>
          <p:nvPr/>
        </p:nvSpPr>
        <p:spPr bwMode="auto">
          <a:xfrm>
            <a:off x="361456" y="267540"/>
            <a:ext cx="9323387" cy="46166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r>
              <a:rPr lang="ru-RU" sz="1600" dirty="0">
                <a:solidFill>
                  <a:schemeClr val="accent2">
                    <a:lumMod val="50000"/>
                  </a:schemeClr>
                </a:solidFill>
              </a:rPr>
              <a:t>Единый перечень ключевых правил </a:t>
            </a:r>
            <a:r>
              <a:rPr lang="ru-RU" sz="1600" dirty="0" smtClean="0">
                <a:solidFill>
                  <a:schemeClr val="accent2">
                    <a:lumMod val="50000"/>
                  </a:schemeClr>
                </a:solidFill>
              </a:rPr>
              <a:t>безопасности ООО </a:t>
            </a:r>
            <a:r>
              <a:rPr lang="ru-RU" sz="1600" dirty="0">
                <a:solidFill>
                  <a:schemeClr val="accent2">
                    <a:lumMod val="50000"/>
                  </a:schemeClr>
                </a:solidFill>
              </a:rPr>
              <a:t>«Южно-Приобский ГПЗ»</a:t>
            </a:r>
            <a:r>
              <a:rPr lang="ru-RU" altLang="ru-RU" sz="1600" dirty="0">
                <a:solidFill>
                  <a:schemeClr val="accent2">
                    <a:lumMod val="50000"/>
                  </a:schemeClr>
                </a:solidFill>
              </a:rPr>
              <a:t> </a:t>
            </a:r>
            <a:endParaRPr lang="ru-RU" sz="160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50000"/>
                </a:schemeClr>
              </a:solidFill>
            </a:endParaRPr>
          </a:p>
          <a:p>
            <a:endParaRPr lang="ru-RU" sz="1400" b="0" i="1" dirty="0">
              <a:solidFill>
                <a:srgbClr val="0070C0"/>
              </a:solidFill>
            </a:endParaRPr>
          </a:p>
        </p:txBody>
      </p:sp>
      <p:sp>
        <p:nvSpPr>
          <p:cNvPr id="7" name="Rectangle 439"/>
          <p:cNvSpPr>
            <a:spLocks noChangeArrowheads="1"/>
          </p:cNvSpPr>
          <p:nvPr/>
        </p:nvSpPr>
        <p:spPr bwMode="auto">
          <a:xfrm>
            <a:off x="0" y="0"/>
            <a:ext cx="9906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/>
          </a:p>
        </p:txBody>
      </p:sp>
      <p:sp>
        <p:nvSpPr>
          <p:cNvPr id="10" name="Rectangle 457"/>
          <p:cNvSpPr>
            <a:spLocks noChangeArrowheads="1"/>
          </p:cNvSpPr>
          <p:nvPr/>
        </p:nvSpPr>
        <p:spPr bwMode="auto">
          <a:xfrm>
            <a:off x="0" y="0"/>
            <a:ext cx="9906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/>
          </a:p>
        </p:txBody>
      </p:sp>
      <p:sp>
        <p:nvSpPr>
          <p:cNvPr id="12" name="Номер слайда 39"/>
          <p:cNvSpPr>
            <a:spLocks noGrp="1"/>
          </p:cNvSpPr>
          <p:nvPr>
            <p:ph type="sldNum" sz="quarter" idx="10"/>
          </p:nvPr>
        </p:nvSpPr>
        <p:spPr>
          <a:xfrm>
            <a:off x="9504364" y="6677025"/>
            <a:ext cx="371475" cy="152400"/>
          </a:xfrm>
          <a:noFill/>
        </p:spPr>
        <p:txBody>
          <a:bodyPr/>
          <a:lstStyle/>
          <a:p>
            <a:fld id="{A4C6D941-2F94-4F39-A349-43A0A83C17E9}" type="slidenum">
              <a:rPr lang="ru-RU" smtClean="0">
                <a:latin typeface="Arial" charset="0"/>
              </a:rPr>
              <a:pPr/>
              <a:t>6</a:t>
            </a:fld>
            <a:endParaRPr lang="ru-RU" dirty="0" smtClean="0">
              <a:latin typeface="Arial" charset="0"/>
            </a:endParaRPr>
          </a:p>
        </p:txBody>
      </p:sp>
      <p:cxnSp>
        <p:nvCxnSpPr>
          <p:cNvPr id="11" name="Прямая соединительная линия 10"/>
          <p:cNvCxnSpPr/>
          <p:nvPr/>
        </p:nvCxnSpPr>
        <p:spPr bwMode="auto">
          <a:xfrm>
            <a:off x="361456" y="6823985"/>
            <a:ext cx="9323387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85" name="Rectangle 85"/>
          <p:cNvSpPr>
            <a:spLocks noChangeArrowheads="1"/>
          </p:cNvSpPr>
          <p:nvPr/>
        </p:nvSpPr>
        <p:spPr bwMode="auto">
          <a:xfrm>
            <a:off x="1714587" y="1521306"/>
            <a:ext cx="1722218" cy="2113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lIns="91420" tIns="45711" rIns="91420" bIns="45711">
            <a:spAutoFit/>
          </a:bodyPr>
          <a:lstStyle/>
          <a:p>
            <a:pPr defTabSz="1060425">
              <a:lnSpc>
                <a:spcPct val="70000"/>
              </a:lnSpc>
              <a:spcBef>
                <a:spcPct val="5000"/>
              </a:spcBef>
              <a:buClr>
                <a:srgbClr val="777777"/>
              </a:buClr>
              <a:buSzPct val="55000"/>
              <a:defRPr/>
            </a:pPr>
            <a:r>
              <a:rPr lang="ru-RU" sz="1100" dirty="0">
                <a:solidFill>
                  <a:srgbClr val="FFFFFF"/>
                </a:solidFill>
                <a:latin typeface="Arial Narrow" panose="020B0606020202030204" pitchFamily="34" charset="0"/>
                <a:cs typeface="Arial" pitchFamily="34" charset="0"/>
              </a:rPr>
              <a:t>Политика, лидерство (1)</a:t>
            </a:r>
            <a:endParaRPr lang="en-US" sz="1100" dirty="0">
              <a:solidFill>
                <a:srgbClr val="FFFFFF"/>
              </a:solidFill>
              <a:latin typeface="Arial Narrow" panose="020B0606020202030204" pitchFamily="34" charset="0"/>
              <a:cs typeface="Arial" pitchFamily="34" charset="0"/>
            </a:endParaRPr>
          </a:p>
        </p:txBody>
      </p:sp>
      <p:sp>
        <p:nvSpPr>
          <p:cNvPr id="86" name="Rectangle 85"/>
          <p:cNvSpPr>
            <a:spLocks noChangeArrowheads="1"/>
          </p:cNvSpPr>
          <p:nvPr/>
        </p:nvSpPr>
        <p:spPr bwMode="auto">
          <a:xfrm>
            <a:off x="1329818" y="1749155"/>
            <a:ext cx="2167427" cy="2113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lIns="91420" tIns="45711" rIns="91420" bIns="45711">
            <a:spAutoFit/>
          </a:bodyPr>
          <a:lstStyle/>
          <a:p>
            <a:pPr defTabSz="1060425">
              <a:lnSpc>
                <a:spcPct val="70000"/>
              </a:lnSpc>
              <a:spcBef>
                <a:spcPct val="5000"/>
              </a:spcBef>
              <a:buClr>
                <a:srgbClr val="777777"/>
              </a:buClr>
              <a:buSzPct val="55000"/>
              <a:defRPr/>
            </a:pPr>
            <a:r>
              <a:rPr lang="ru-RU" sz="1100" dirty="0">
                <a:solidFill>
                  <a:srgbClr val="FFFFFF"/>
                </a:solidFill>
                <a:latin typeface="Arial Narrow" panose="020B0606020202030204" pitchFamily="34" charset="0"/>
                <a:cs typeface="Arial" pitchFamily="34" charset="0"/>
              </a:rPr>
              <a:t>Организация СУ ОТ, ПБ и ООС (2)</a:t>
            </a:r>
            <a:endParaRPr lang="en-US" sz="1100" dirty="0">
              <a:solidFill>
                <a:srgbClr val="FFFFFF"/>
              </a:solidFill>
              <a:latin typeface="Arial Narrow" panose="020B0606020202030204" pitchFamily="34" charset="0"/>
              <a:cs typeface="Arial" pitchFamily="34" charset="0"/>
            </a:endParaRPr>
          </a:p>
        </p:txBody>
      </p:sp>
      <p:sp>
        <p:nvSpPr>
          <p:cNvPr id="87" name="Rectangle 85"/>
          <p:cNvSpPr>
            <a:spLocks noChangeArrowheads="1"/>
          </p:cNvSpPr>
          <p:nvPr/>
        </p:nvSpPr>
        <p:spPr bwMode="auto">
          <a:xfrm>
            <a:off x="794591" y="2439225"/>
            <a:ext cx="2607051" cy="2113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lIns="91420" tIns="45711" rIns="91420" bIns="45711">
            <a:spAutoFit/>
          </a:bodyPr>
          <a:lstStyle/>
          <a:p>
            <a:pPr defTabSz="1060425">
              <a:lnSpc>
                <a:spcPct val="70000"/>
              </a:lnSpc>
              <a:spcBef>
                <a:spcPct val="5000"/>
              </a:spcBef>
              <a:buClr>
                <a:srgbClr val="777777"/>
              </a:buClr>
              <a:buSzPct val="55000"/>
              <a:defRPr/>
            </a:pPr>
            <a:r>
              <a:rPr lang="ru-RU" sz="1100" dirty="0">
                <a:solidFill>
                  <a:srgbClr val="FFFFFF"/>
                </a:solidFill>
                <a:latin typeface="Arial Narrow" panose="020B0606020202030204" pitchFamily="34" charset="0"/>
                <a:cs typeface="Arial" pitchFamily="34" charset="0"/>
              </a:rPr>
              <a:t>Правила, стандарты, инструкции (5)</a:t>
            </a:r>
            <a:endParaRPr lang="en-US" sz="1100" dirty="0">
              <a:solidFill>
                <a:srgbClr val="FFFFFF"/>
              </a:solidFill>
              <a:latin typeface="Arial Narrow" panose="020B0606020202030204" pitchFamily="34" charset="0"/>
              <a:cs typeface="Arial" pitchFamily="34" charset="0"/>
            </a:endParaRPr>
          </a:p>
        </p:txBody>
      </p:sp>
      <p:sp>
        <p:nvSpPr>
          <p:cNvPr id="88" name="Rectangle 85"/>
          <p:cNvSpPr>
            <a:spLocks noChangeArrowheads="1"/>
          </p:cNvSpPr>
          <p:nvPr/>
        </p:nvSpPr>
        <p:spPr bwMode="auto">
          <a:xfrm>
            <a:off x="1165832" y="5250493"/>
            <a:ext cx="2495402" cy="3387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lIns="91420" tIns="45711" rIns="91420" bIns="45711">
            <a:spAutoFit/>
          </a:bodyPr>
          <a:lstStyle/>
          <a:p>
            <a:pPr defTabSz="1060425">
              <a:lnSpc>
                <a:spcPct val="70000"/>
              </a:lnSpc>
              <a:spcBef>
                <a:spcPct val="5000"/>
              </a:spcBef>
              <a:buClr>
                <a:srgbClr val="777777"/>
              </a:buClr>
              <a:buSzPct val="55000"/>
              <a:defRPr/>
            </a:pPr>
            <a:r>
              <a:rPr lang="ru-RU" sz="1100" dirty="0">
                <a:solidFill>
                  <a:srgbClr val="FFFFFF"/>
                </a:solidFill>
                <a:latin typeface="Arial Narrow" panose="020B0606020202030204" pitchFamily="34" charset="0"/>
                <a:cs typeface="Arial" pitchFamily="34" charset="0"/>
              </a:rPr>
              <a:t>Эффективный обмен</a:t>
            </a:r>
          </a:p>
          <a:p>
            <a:pPr defTabSz="1060425">
              <a:lnSpc>
                <a:spcPct val="70000"/>
              </a:lnSpc>
              <a:spcBef>
                <a:spcPct val="5000"/>
              </a:spcBef>
              <a:buClr>
                <a:srgbClr val="777777"/>
              </a:buClr>
              <a:buSzPct val="55000"/>
              <a:defRPr/>
            </a:pPr>
            <a:r>
              <a:rPr lang="en-US" sz="1100" dirty="0">
                <a:solidFill>
                  <a:srgbClr val="FFFFFF"/>
                </a:solidFill>
                <a:latin typeface="Arial Narrow" panose="020B0606020202030204" pitchFamily="34" charset="0"/>
                <a:cs typeface="Arial" pitchFamily="34" charset="0"/>
              </a:rPr>
              <a:t> </a:t>
            </a:r>
            <a:r>
              <a:rPr lang="ru-RU" sz="1100" dirty="0">
                <a:solidFill>
                  <a:srgbClr val="FFFFFF"/>
                </a:solidFill>
                <a:latin typeface="Arial Narrow" panose="020B0606020202030204" pitchFamily="34" charset="0"/>
                <a:cs typeface="Arial" pitchFamily="34" charset="0"/>
              </a:rPr>
              <a:t>информацией  (16)</a:t>
            </a:r>
            <a:endParaRPr lang="en-US" sz="1100" dirty="0">
              <a:solidFill>
                <a:srgbClr val="FFFFFF"/>
              </a:solidFill>
              <a:latin typeface="Arial Narrow" panose="020B0606020202030204" pitchFamily="34" charset="0"/>
              <a:cs typeface="Arial" pitchFamily="34" charset="0"/>
            </a:endParaRPr>
          </a:p>
        </p:txBody>
      </p:sp>
      <p:sp>
        <p:nvSpPr>
          <p:cNvPr id="90" name="Rectangle 85"/>
          <p:cNvSpPr>
            <a:spLocks noChangeArrowheads="1"/>
          </p:cNvSpPr>
          <p:nvPr/>
        </p:nvSpPr>
        <p:spPr bwMode="auto">
          <a:xfrm>
            <a:off x="416375" y="3646572"/>
            <a:ext cx="1736174" cy="330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lIns="91420" tIns="45711" rIns="91420" bIns="45711">
            <a:spAutoFit/>
          </a:bodyPr>
          <a:lstStyle/>
          <a:p>
            <a:pPr defTabSz="1060425">
              <a:lnSpc>
                <a:spcPct val="70000"/>
              </a:lnSpc>
              <a:spcBef>
                <a:spcPct val="5000"/>
              </a:spcBef>
              <a:buClr>
                <a:srgbClr val="777777"/>
              </a:buClr>
              <a:buSzPct val="55000"/>
              <a:defRPr/>
            </a:pPr>
            <a:r>
              <a:rPr lang="ru-RU" sz="1100" dirty="0">
                <a:solidFill>
                  <a:srgbClr val="FFFFFF"/>
                </a:solidFill>
                <a:latin typeface="Arial Narrow" panose="020B0606020202030204" pitchFamily="34" charset="0"/>
                <a:cs typeface="Arial" pitchFamily="34" charset="0"/>
              </a:rPr>
              <a:t>Обучение и развитие компетенций (13)</a:t>
            </a:r>
            <a:endParaRPr lang="en-US" sz="1100" dirty="0">
              <a:solidFill>
                <a:srgbClr val="FFFFFF"/>
              </a:solidFill>
              <a:latin typeface="Arial Narrow" panose="020B0606020202030204" pitchFamily="34" charset="0"/>
              <a:cs typeface="Arial" pitchFamily="34" charset="0"/>
            </a:endParaRPr>
          </a:p>
        </p:txBody>
      </p:sp>
      <p:sp>
        <p:nvSpPr>
          <p:cNvPr id="91" name="Rectangle 85"/>
          <p:cNvSpPr>
            <a:spLocks noChangeArrowheads="1"/>
          </p:cNvSpPr>
          <p:nvPr/>
        </p:nvSpPr>
        <p:spPr bwMode="auto">
          <a:xfrm>
            <a:off x="416375" y="3248529"/>
            <a:ext cx="2097645" cy="3387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lIns="91420" tIns="45711" rIns="91420" bIns="45711">
            <a:spAutoFit/>
          </a:bodyPr>
          <a:lstStyle/>
          <a:p>
            <a:pPr defTabSz="1060425">
              <a:lnSpc>
                <a:spcPct val="70000"/>
              </a:lnSpc>
              <a:spcBef>
                <a:spcPct val="5000"/>
              </a:spcBef>
              <a:buClr>
                <a:srgbClr val="777777"/>
              </a:buClr>
              <a:buSzPct val="55000"/>
              <a:defRPr/>
            </a:pPr>
            <a:r>
              <a:rPr lang="ru-RU" sz="1100" dirty="0">
                <a:solidFill>
                  <a:srgbClr val="FFFFFF"/>
                </a:solidFill>
                <a:latin typeface="Arial Narrow" panose="020B0606020202030204" pitchFamily="34" charset="0"/>
                <a:cs typeface="Arial" pitchFamily="34" charset="0"/>
              </a:rPr>
              <a:t>Вовлечение и </a:t>
            </a:r>
          </a:p>
          <a:p>
            <a:pPr defTabSz="1060425">
              <a:lnSpc>
                <a:spcPct val="70000"/>
              </a:lnSpc>
              <a:spcBef>
                <a:spcPct val="5000"/>
              </a:spcBef>
              <a:buClr>
                <a:srgbClr val="777777"/>
              </a:buClr>
              <a:buSzPct val="55000"/>
              <a:defRPr/>
            </a:pPr>
            <a:r>
              <a:rPr lang="ru-RU" sz="1100" dirty="0">
                <a:solidFill>
                  <a:srgbClr val="FFFFFF"/>
                </a:solidFill>
                <a:latin typeface="Arial Narrow" panose="020B0606020202030204" pitchFamily="34" charset="0"/>
                <a:cs typeface="Arial" pitchFamily="34" charset="0"/>
              </a:rPr>
              <a:t>мотивация работников (12)</a:t>
            </a:r>
            <a:endParaRPr lang="en-US" sz="1100" dirty="0">
              <a:solidFill>
                <a:srgbClr val="FFFFFF"/>
              </a:solidFill>
              <a:latin typeface="Arial Narrow" panose="020B0606020202030204" pitchFamily="34" charset="0"/>
              <a:cs typeface="Arial" pitchFamily="34" charset="0"/>
            </a:endParaRPr>
          </a:p>
        </p:txBody>
      </p:sp>
      <p:sp>
        <p:nvSpPr>
          <p:cNvPr id="94" name="Rectangle 85"/>
          <p:cNvSpPr>
            <a:spLocks noChangeArrowheads="1"/>
          </p:cNvSpPr>
          <p:nvPr/>
        </p:nvSpPr>
        <p:spPr bwMode="auto">
          <a:xfrm>
            <a:off x="1615924" y="5623564"/>
            <a:ext cx="1893882" cy="3387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lIns="91420" tIns="45711" rIns="91420" bIns="45711">
            <a:spAutoFit/>
          </a:bodyPr>
          <a:lstStyle/>
          <a:p>
            <a:pPr defTabSz="1060425">
              <a:lnSpc>
                <a:spcPct val="70000"/>
              </a:lnSpc>
              <a:spcBef>
                <a:spcPct val="5000"/>
              </a:spcBef>
              <a:buClr>
                <a:srgbClr val="777777"/>
              </a:buClr>
              <a:buSzPct val="55000"/>
              <a:defRPr/>
            </a:pPr>
            <a:r>
              <a:rPr lang="ru-RU" sz="1100" dirty="0">
                <a:solidFill>
                  <a:srgbClr val="FFFFFF"/>
                </a:solidFill>
                <a:latin typeface="Arial Narrow" panose="020B0606020202030204" pitchFamily="34" charset="0"/>
                <a:cs typeface="Arial" pitchFamily="34" charset="0"/>
              </a:rPr>
              <a:t>Аудит СУ ОТ, ПБ и ООС.  </a:t>
            </a:r>
          </a:p>
          <a:p>
            <a:pPr defTabSz="1060425">
              <a:lnSpc>
                <a:spcPct val="70000"/>
              </a:lnSpc>
              <a:spcBef>
                <a:spcPct val="5000"/>
              </a:spcBef>
              <a:buClr>
                <a:srgbClr val="777777"/>
              </a:buClr>
              <a:buSzPct val="55000"/>
              <a:defRPr/>
            </a:pPr>
            <a:r>
              <a:rPr lang="ru-RU" sz="1100" dirty="0">
                <a:solidFill>
                  <a:srgbClr val="FFFFFF"/>
                </a:solidFill>
                <a:latin typeface="Arial Narrow" panose="020B0606020202030204" pitchFamily="34" charset="0"/>
                <a:cs typeface="Arial" pitchFamily="34" charset="0"/>
              </a:rPr>
              <a:t>Анализ СУ ОТ,ПБ и ООС (20)</a:t>
            </a:r>
          </a:p>
        </p:txBody>
      </p:sp>
      <p:sp>
        <p:nvSpPr>
          <p:cNvPr id="95" name="Rectangle 85"/>
          <p:cNvSpPr>
            <a:spLocks noChangeArrowheads="1"/>
          </p:cNvSpPr>
          <p:nvPr/>
        </p:nvSpPr>
        <p:spPr bwMode="auto">
          <a:xfrm>
            <a:off x="662005" y="2702139"/>
            <a:ext cx="1900860" cy="2113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lIns="91420" tIns="45711" rIns="91420" bIns="45711">
            <a:spAutoFit/>
          </a:bodyPr>
          <a:lstStyle/>
          <a:p>
            <a:pPr defTabSz="1060425">
              <a:lnSpc>
                <a:spcPct val="70000"/>
              </a:lnSpc>
              <a:spcBef>
                <a:spcPct val="5000"/>
              </a:spcBef>
              <a:buClr>
                <a:srgbClr val="777777"/>
              </a:buClr>
              <a:buSzPct val="55000"/>
              <a:defRPr/>
            </a:pPr>
            <a:r>
              <a:rPr lang="ru-RU" sz="1100" dirty="0">
                <a:solidFill>
                  <a:srgbClr val="FFFFFF"/>
                </a:solidFill>
                <a:latin typeface="Arial Narrow" panose="020B0606020202030204" pitchFamily="34" charset="0"/>
                <a:cs typeface="Arial" pitchFamily="34" charset="0"/>
              </a:rPr>
              <a:t>Охрана здоровья (8)</a:t>
            </a:r>
            <a:endParaRPr lang="en-US" sz="1100" dirty="0">
              <a:solidFill>
                <a:srgbClr val="FFFFFF"/>
              </a:solidFill>
              <a:latin typeface="Arial Narrow" panose="020B0606020202030204" pitchFamily="34" charset="0"/>
              <a:cs typeface="Arial" pitchFamily="34" charset="0"/>
            </a:endParaRPr>
          </a:p>
        </p:txBody>
      </p:sp>
      <p:sp>
        <p:nvSpPr>
          <p:cNvPr id="98" name="Прямоугольник 67"/>
          <p:cNvSpPr>
            <a:spLocks noChangeArrowheads="1"/>
          </p:cNvSpPr>
          <p:nvPr/>
        </p:nvSpPr>
        <p:spPr bwMode="auto">
          <a:xfrm>
            <a:off x="741560" y="4811325"/>
            <a:ext cx="2101831" cy="3387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  <a:extLst/>
        </p:spPr>
        <p:txBody>
          <a:bodyPr lIns="91420" tIns="45711" rIns="91420" bIns="45711">
            <a:spAutoFit/>
          </a:bodyPr>
          <a:lstStyle/>
          <a:p>
            <a:pPr defTabSz="1060425">
              <a:lnSpc>
                <a:spcPct val="70000"/>
              </a:lnSpc>
              <a:spcBef>
                <a:spcPct val="5000"/>
              </a:spcBef>
              <a:buClr>
                <a:srgbClr val="777777"/>
              </a:buClr>
              <a:buSzPct val="55000"/>
              <a:defRPr/>
            </a:pPr>
            <a:r>
              <a:rPr lang="ru-RU" altLang="ru-RU" sz="1100" dirty="0">
                <a:solidFill>
                  <a:srgbClr val="FFFFFF"/>
                </a:solidFill>
                <a:latin typeface="Arial Narrow" panose="020B0606020202030204" pitchFamily="34" charset="0"/>
                <a:cs typeface="Arial" pitchFamily="34" charset="0"/>
              </a:rPr>
              <a:t>Мониторинг эффективности </a:t>
            </a:r>
          </a:p>
          <a:p>
            <a:pPr defTabSz="1060425">
              <a:lnSpc>
                <a:spcPct val="70000"/>
              </a:lnSpc>
              <a:spcBef>
                <a:spcPct val="5000"/>
              </a:spcBef>
              <a:buClr>
                <a:srgbClr val="777777"/>
              </a:buClr>
              <a:buSzPct val="55000"/>
              <a:defRPr/>
            </a:pPr>
            <a:r>
              <a:rPr lang="ru-RU" altLang="ru-RU" sz="1100" dirty="0">
                <a:solidFill>
                  <a:srgbClr val="FFFFFF"/>
                </a:solidFill>
                <a:latin typeface="Arial Narrow" panose="020B0606020202030204" pitchFamily="34" charset="0"/>
                <a:cs typeface="Arial" pitchFamily="34" charset="0"/>
              </a:rPr>
              <a:t> СУ ОТ,ПБ и ООС (19)</a:t>
            </a:r>
            <a:endParaRPr lang="en-US" altLang="ru-RU" sz="1100" dirty="0">
              <a:solidFill>
                <a:srgbClr val="FFFFFF"/>
              </a:solidFill>
              <a:latin typeface="Arial Narrow" panose="020B0606020202030204" pitchFamily="34" charset="0"/>
              <a:cs typeface="Arial" pitchFamily="34" charset="0"/>
            </a:endParaRPr>
          </a:p>
        </p:txBody>
      </p:sp>
      <p:sp>
        <p:nvSpPr>
          <p:cNvPr id="103" name="Rectangle 85"/>
          <p:cNvSpPr>
            <a:spLocks noChangeArrowheads="1"/>
          </p:cNvSpPr>
          <p:nvPr/>
        </p:nvSpPr>
        <p:spPr bwMode="auto">
          <a:xfrm>
            <a:off x="1073720" y="2026494"/>
            <a:ext cx="2417245" cy="3293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lIns="91420" tIns="45711" rIns="91420" bIns="45711">
            <a:spAutoFit/>
          </a:bodyPr>
          <a:lstStyle/>
          <a:p>
            <a:pPr defTabSz="1060425">
              <a:lnSpc>
                <a:spcPct val="70000"/>
              </a:lnSpc>
              <a:spcBef>
                <a:spcPct val="5000"/>
              </a:spcBef>
              <a:buClr>
                <a:srgbClr val="777777"/>
              </a:buClr>
              <a:buSzPct val="55000"/>
              <a:defRPr/>
            </a:pPr>
            <a:r>
              <a:rPr lang="ru-RU" sz="1100" dirty="0">
                <a:solidFill>
                  <a:srgbClr val="FFFFFF"/>
                </a:solidFill>
                <a:latin typeface="Arial Narrow" panose="020B0606020202030204" pitchFamily="34" charset="0"/>
                <a:cs typeface="Arial" pitchFamily="34" charset="0"/>
              </a:rPr>
              <a:t>Соблюдение законодательных требований (4)</a:t>
            </a:r>
            <a:endParaRPr lang="en-US" sz="1100" dirty="0">
              <a:solidFill>
                <a:srgbClr val="FFFFFF"/>
              </a:solidFill>
              <a:latin typeface="Arial Narrow" panose="020B0606020202030204" pitchFamily="34" charset="0"/>
              <a:cs typeface="Arial" pitchFamily="34" charset="0"/>
            </a:endParaRPr>
          </a:p>
        </p:txBody>
      </p:sp>
      <p:sp>
        <p:nvSpPr>
          <p:cNvPr id="104" name="Rectangle 85"/>
          <p:cNvSpPr>
            <a:spLocks noChangeArrowheads="1"/>
          </p:cNvSpPr>
          <p:nvPr/>
        </p:nvSpPr>
        <p:spPr bwMode="auto">
          <a:xfrm>
            <a:off x="424748" y="2987082"/>
            <a:ext cx="1998554" cy="2113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lIns="91420" tIns="45711" rIns="91420" bIns="45711">
            <a:spAutoFit/>
          </a:bodyPr>
          <a:lstStyle/>
          <a:p>
            <a:pPr defTabSz="1060425">
              <a:lnSpc>
                <a:spcPct val="70000"/>
              </a:lnSpc>
              <a:spcBef>
                <a:spcPct val="5000"/>
              </a:spcBef>
              <a:buClr>
                <a:srgbClr val="777777"/>
              </a:buClr>
              <a:buSzPct val="55000"/>
              <a:defRPr/>
            </a:pPr>
            <a:r>
              <a:rPr lang="ru-RU" sz="1100" dirty="0">
                <a:solidFill>
                  <a:srgbClr val="FFFFFF"/>
                </a:solidFill>
                <a:latin typeface="Arial Narrow" panose="020B0606020202030204" pitchFamily="34" charset="0"/>
                <a:cs typeface="Arial" pitchFamily="34" charset="0"/>
              </a:rPr>
              <a:t>Охрана окружающей среды (10)</a:t>
            </a:r>
            <a:endParaRPr lang="en-US" sz="1100" dirty="0">
              <a:solidFill>
                <a:srgbClr val="FFFFFF"/>
              </a:solidFill>
              <a:latin typeface="Arial Narrow" panose="020B0606020202030204" pitchFamily="34" charset="0"/>
              <a:cs typeface="Arial" pitchFamily="34" charset="0"/>
            </a:endParaRPr>
          </a:p>
        </p:txBody>
      </p:sp>
      <p:sp>
        <p:nvSpPr>
          <p:cNvPr id="105" name="Rectangle 85"/>
          <p:cNvSpPr>
            <a:spLocks noChangeArrowheads="1"/>
          </p:cNvSpPr>
          <p:nvPr/>
        </p:nvSpPr>
        <p:spPr bwMode="auto">
          <a:xfrm>
            <a:off x="662005" y="4460284"/>
            <a:ext cx="1900861" cy="330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lIns="91420" tIns="45711" rIns="91420" bIns="45711">
            <a:spAutoFit/>
          </a:bodyPr>
          <a:lstStyle/>
          <a:p>
            <a:pPr defTabSz="1060425">
              <a:lnSpc>
                <a:spcPct val="70000"/>
              </a:lnSpc>
              <a:spcBef>
                <a:spcPct val="5000"/>
              </a:spcBef>
              <a:buClr>
                <a:srgbClr val="777777"/>
              </a:buClr>
              <a:buSzPct val="55000"/>
              <a:defRPr/>
            </a:pPr>
            <a:r>
              <a:rPr lang="ru-RU" sz="1100" dirty="0">
                <a:solidFill>
                  <a:srgbClr val="FFFFFF"/>
                </a:solidFill>
                <a:latin typeface="Arial Narrow" panose="020B0606020202030204" pitchFamily="34" charset="0"/>
                <a:cs typeface="Arial" pitchFamily="34" charset="0"/>
              </a:rPr>
              <a:t>Управление документацией ОТ,ПБ</a:t>
            </a:r>
            <a:r>
              <a:rPr lang="en-US" sz="1100" dirty="0">
                <a:solidFill>
                  <a:srgbClr val="FFFFFF"/>
                </a:solidFill>
                <a:latin typeface="Arial Narrow" panose="020B0606020202030204" pitchFamily="34" charset="0"/>
                <a:cs typeface="Arial" pitchFamily="34" charset="0"/>
              </a:rPr>
              <a:t> </a:t>
            </a:r>
            <a:r>
              <a:rPr lang="ru-RU" sz="1100" dirty="0">
                <a:solidFill>
                  <a:srgbClr val="FFFFFF"/>
                </a:solidFill>
                <a:latin typeface="Arial Narrow" panose="020B0606020202030204" pitchFamily="34" charset="0"/>
                <a:cs typeface="Arial" pitchFamily="34" charset="0"/>
              </a:rPr>
              <a:t>и ООС (18)</a:t>
            </a:r>
            <a:endParaRPr lang="en-US" sz="1100" dirty="0">
              <a:solidFill>
                <a:srgbClr val="FFFFFF"/>
              </a:solidFill>
              <a:latin typeface="Arial Narrow" panose="020B0606020202030204" pitchFamily="34" charset="0"/>
              <a:cs typeface="Arial" pitchFamily="34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32754191"/>
              </p:ext>
            </p:extLst>
          </p:nvPr>
        </p:nvGraphicFramePr>
        <p:xfrm>
          <a:off x="189782" y="861714"/>
          <a:ext cx="9566694" cy="5815312"/>
        </p:xfrm>
        <a:graphic>
          <a:graphicData uri="http://schemas.openxmlformats.org/drawingml/2006/table">
            <a:tbl>
              <a:tblPr/>
              <a:tblGrid>
                <a:gridCol w="2447015">
                  <a:extLst>
                    <a:ext uri="{9D8B030D-6E8A-4147-A177-3AD203B41FA5}">
                      <a16:colId xmlns:a16="http://schemas.microsoft.com/office/drawing/2014/main" val="2654203518"/>
                    </a:ext>
                  </a:extLst>
                </a:gridCol>
                <a:gridCol w="2452634">
                  <a:extLst>
                    <a:ext uri="{9D8B030D-6E8A-4147-A177-3AD203B41FA5}">
                      <a16:colId xmlns:a16="http://schemas.microsoft.com/office/drawing/2014/main" val="2203658022"/>
                    </a:ext>
                  </a:extLst>
                </a:gridCol>
                <a:gridCol w="4667045">
                  <a:extLst>
                    <a:ext uri="{9D8B030D-6E8A-4147-A177-3AD203B41FA5}">
                      <a16:colId xmlns:a16="http://schemas.microsoft.com/office/drawing/2014/main" val="1436095465"/>
                    </a:ext>
                  </a:extLst>
                </a:gridCol>
              </a:tblGrid>
              <a:tr h="45063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solidFill>
                            <a:schemeClr val="bg1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КЛЮЧЕВОЕ ПРАВИЛО БЕЗОПАСНОСТИ</a:t>
                      </a:r>
                      <a:endParaRPr lang="ru-RU" sz="1100" dirty="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solidFill>
                            <a:schemeClr val="bg1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ПОСЛЕДСТВИЯ ЗА НАРУШЕНИЕ ПРАВИЛА</a:t>
                      </a:r>
                      <a:endParaRPr lang="ru-RU" sz="1100" dirty="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solidFill>
                            <a:schemeClr val="bg1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ТЕЗИСЫ</a:t>
                      </a:r>
                      <a:endParaRPr lang="ru-RU" sz="1100" dirty="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5058399"/>
                  </a:ext>
                </a:extLst>
              </a:tr>
              <a:tr h="238791">
                <a:tc gridSpan="3">
                  <a:txBody>
                    <a:bodyPr/>
                    <a:lstStyle/>
                    <a:p>
                      <a:pPr marL="180975" indent="0" algn="l" defTabSz="873614" rtl="0" eaLnBrk="1" fontAlgn="ctr" latinLnBrk="0" hangingPunct="1"/>
                      <a:r>
                        <a:rPr lang="ru-RU" sz="11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ЗАПРЕЩАЕТСЯ:</a:t>
                      </a:r>
                      <a:endParaRPr lang="en-US" sz="1100" b="1" i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4" marR="9524" marT="952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09315009"/>
                  </a:ext>
                </a:extLst>
              </a:tr>
              <a:tr h="5125882">
                <a:tc>
                  <a:txBody>
                    <a:bodyPr/>
                    <a:lstStyle/>
                    <a:p>
                      <a:pPr marL="342900" lvl="0" indent="-342900">
                        <a:spcAft>
                          <a:spcPts val="0"/>
                        </a:spcAft>
                        <a:buFont typeface="+mj-lt"/>
                        <a:buAutoNum type="arabicPeriod" startAt="5"/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Курение на территории Общества вне специально отведенных для этой цели мест или использование открытого огня без специального разрешения.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239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В случае нарушения правила работником ООО «Южно-Приобский ГПЗ» - </a:t>
                      </a:r>
                      <a:r>
                        <a:rPr lang="ru-RU" sz="1200" b="1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выговор или увольнение.</a:t>
                      </a:r>
                    </a:p>
                    <a:p>
                      <a:pPr marL="0" marR="0" lvl="0" indent="0" algn="ctr" defTabSz="914239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В случае нарушения правила работником Контрагента или привлекаемого Контрагентом третьего лица - </a:t>
                      </a:r>
                      <a:r>
                        <a:rPr lang="ru-RU" sz="1200" b="1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санкции, предусмотренные договором с Контрагентом.</a:t>
                      </a:r>
                    </a:p>
                    <a:p>
                      <a:pPr marL="0" marR="0" lvl="0" indent="0" algn="ctr" defTabSz="914239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В случае нарушения правила посетителем - </a:t>
                      </a:r>
                      <a:r>
                        <a:rPr lang="ru-RU" sz="1200" b="1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удаление с территории Общества без права последующего пропуска на территорию Общества.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F2F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Symbol"/>
                        <a:buNone/>
                        <a:tabLst>
                          <a:tab pos="111125" algn="l"/>
                        </a:tabLst>
                      </a:pPr>
                      <a:r>
                        <a:rPr lang="ru-RU" sz="1200" b="0" i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Пожары на производстве ежегодно уносят жизни людей и причиняют огромный материальный ущерб имуществу. В производственной зоне возможно выделение взрывопожароопасных веществ. Зажженная сигарета или открытый огонь могут привести к  пожару или взрыву.</a:t>
                      </a:r>
                    </a:p>
                    <a:p>
                      <a:pPr marL="0" lvl="0" indent="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Symbol"/>
                        <a:buNone/>
                        <a:tabLst>
                          <a:tab pos="111125" algn="l"/>
                        </a:tabLst>
                      </a:pPr>
                      <a:r>
                        <a:rPr lang="ru-RU" sz="1200" b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1. Это нарушение закона (ст. 10 Закона N 15-ФЗ «Об охране здоровья граждан от воздействия окружающего табачного дыма и последствий потребления табака» предоставляет индивидуальным предпринимателям и юридическим лицам право устанавливать запрет курения табака на территориях и в помещениях, используемых для осуществления своей деятельности).</a:t>
                      </a:r>
                    </a:p>
                    <a:p>
                      <a:pPr marL="0" lvl="0" indent="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Symbol"/>
                        <a:buNone/>
                        <a:tabLst>
                          <a:tab pos="111125" algn="l"/>
                        </a:tabLst>
                      </a:pPr>
                      <a:r>
                        <a:rPr lang="ru-RU" sz="1200" b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2. Для применения КПБ, территория Общества - внутренние помещения, находящиеся в зданиях, сооружениях Общества, сами здания и сооружения, а также земельные участки, дороги, площадки, как используемые, так и не используемые в производственной деятельности, любые площадки, земельные участки, на которых Контрагент или привлеченные им третьи лица присутствуют при исполнении обязательств по договору с Обществом, въезды, проходы к объектам Общества, контрольно-пропускные пункты, а также территорию любого предприятия, на которой Контрагент или привлеченные им третьи лица присутствуют при исполнении обязательств по договору с Обществом. </a:t>
                      </a:r>
                    </a:p>
                    <a:p>
                      <a:pPr marL="0" lvl="0" indent="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Symbol"/>
                        <a:buNone/>
                        <a:tabLst>
                          <a:tab pos="111125" algn="l"/>
                        </a:tabLst>
                      </a:pPr>
                      <a:r>
                        <a:rPr lang="ru-RU" sz="1200" b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3. Использование электронных сигарет и их аналогов (</a:t>
                      </a:r>
                      <a:r>
                        <a:rPr lang="ru-RU" sz="1200" b="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вэйпы</a:t>
                      </a:r>
                      <a:r>
                        <a:rPr lang="ru-RU" sz="1200" b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, нагреватели табака и т.п.) вне специально отведенных мест для курения приравнивается к курению и является нарушением КПБ.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75582683"/>
                  </a:ext>
                </a:extLst>
              </a:tr>
            </a:tbl>
          </a:graphicData>
        </a:graphic>
      </p:graphicFrame>
      <p:pic>
        <p:nvPicPr>
          <p:cNvPr id="25" name="Picture 4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3527" y="1833163"/>
            <a:ext cx="883340" cy="877749"/>
          </a:xfrm>
          <a:prstGeom prst="ellipse">
            <a:avLst/>
          </a:prstGeom>
          <a:ln w="63500" cap="rnd">
            <a:solidFill>
              <a:schemeClr val="accent2">
                <a:lumMod val="75000"/>
              </a:schemeClr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142416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2754" name="Rectangle 2" hidden="1"/>
          <p:cNvGraphicFramePr>
            <a:graphicFrameLocks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1490385616"/>
              </p:ext>
            </p:extLst>
          </p:nvPr>
        </p:nvGraphicFramePr>
        <p:xfrm>
          <a:off x="6350" y="0"/>
          <a:ext cx="158750" cy="158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82150" name="Слайд think-cell" r:id="rId6" imgW="0" imgH="0" progId="TCLayout.ActiveDocument.1">
                  <p:embed/>
                </p:oleObj>
              </mc:Choice>
              <mc:Fallback>
                <p:oleObj name="Слайд think-cell" r:id="rId6" imgW="0" imgH="0" progId="TCLayout.ActiveDocument.1">
                  <p:embed/>
                  <p:pic>
                    <p:nvPicPr>
                      <p:cNvPr id="202754" name="Rectangle 2" hidden="1"/>
                      <p:cNvPicPr>
                        <a:picLocks noChangeArrowheads="1"/>
                      </p:cNvPicPr>
                      <p:nvPr/>
                    </p:nvPicPr>
                    <p:blipFill>
                      <a:blip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50" y="0"/>
                        <a:ext cx="158750" cy="1587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2757" name="Rectangle 3" hidden="1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0" y="0"/>
            <a:ext cx="171451" cy="158750"/>
          </a:xfrm>
          <a:prstGeom prst="rect">
            <a:avLst/>
          </a:prstGeom>
          <a:solidFill>
            <a:schemeClr val="accent1"/>
          </a:solidFill>
          <a:ln w="9525" algn="ctr">
            <a:noFill/>
            <a:miter lim="800000"/>
            <a:headEnd/>
            <a:tailEnd/>
          </a:ln>
        </p:spPr>
        <p:txBody>
          <a:bodyPr vert="horz" wrap="none" lIns="0" tIns="0" rIns="0" bIns="0" numCol="1" spcCol="0" anchor="ctr" anchorCtr="0">
            <a:noAutofit/>
          </a:bodyPr>
          <a:lstStyle/>
          <a:p>
            <a:pPr algn="ctr"/>
            <a:endParaRPr lang="ru-RU" sz="1200" dirty="0">
              <a:latin typeface="Arial"/>
              <a:sym typeface="Arial"/>
            </a:endParaRPr>
          </a:p>
        </p:txBody>
      </p:sp>
      <p:sp>
        <p:nvSpPr>
          <p:cNvPr id="81" name="Rectangle 4"/>
          <p:cNvSpPr>
            <a:spLocks noChangeArrowheads="1"/>
          </p:cNvSpPr>
          <p:nvPr/>
        </p:nvSpPr>
        <p:spPr bwMode="auto">
          <a:xfrm>
            <a:off x="361456" y="267540"/>
            <a:ext cx="9323387" cy="46166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r>
              <a:rPr lang="ru-RU" sz="1600" dirty="0">
                <a:solidFill>
                  <a:schemeClr val="accent2">
                    <a:lumMod val="50000"/>
                  </a:schemeClr>
                </a:solidFill>
              </a:rPr>
              <a:t>Единый перечень ключевых правил </a:t>
            </a:r>
            <a:r>
              <a:rPr lang="ru-RU" sz="1600" dirty="0" smtClean="0">
                <a:solidFill>
                  <a:schemeClr val="accent2">
                    <a:lumMod val="50000"/>
                  </a:schemeClr>
                </a:solidFill>
              </a:rPr>
              <a:t>безопасности ООО </a:t>
            </a:r>
            <a:r>
              <a:rPr lang="ru-RU" sz="1600" dirty="0">
                <a:solidFill>
                  <a:schemeClr val="accent2">
                    <a:lumMod val="50000"/>
                  </a:schemeClr>
                </a:solidFill>
              </a:rPr>
              <a:t>«Южно-Приобский ГПЗ»</a:t>
            </a:r>
            <a:r>
              <a:rPr lang="ru-RU" altLang="ru-RU" sz="1600" dirty="0">
                <a:solidFill>
                  <a:schemeClr val="accent2">
                    <a:lumMod val="50000"/>
                  </a:schemeClr>
                </a:solidFill>
              </a:rPr>
              <a:t> </a:t>
            </a:r>
            <a:endParaRPr lang="ru-RU" sz="160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50000"/>
                </a:schemeClr>
              </a:solidFill>
            </a:endParaRPr>
          </a:p>
          <a:p>
            <a:endParaRPr lang="ru-RU" sz="1400" b="0" i="1" dirty="0">
              <a:solidFill>
                <a:srgbClr val="0070C0"/>
              </a:solidFill>
            </a:endParaRPr>
          </a:p>
        </p:txBody>
      </p:sp>
      <p:sp>
        <p:nvSpPr>
          <p:cNvPr id="7" name="Rectangle 439"/>
          <p:cNvSpPr>
            <a:spLocks noChangeArrowheads="1"/>
          </p:cNvSpPr>
          <p:nvPr/>
        </p:nvSpPr>
        <p:spPr bwMode="auto">
          <a:xfrm>
            <a:off x="0" y="0"/>
            <a:ext cx="9906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/>
          </a:p>
        </p:txBody>
      </p:sp>
      <p:sp>
        <p:nvSpPr>
          <p:cNvPr id="10" name="Rectangle 457"/>
          <p:cNvSpPr>
            <a:spLocks noChangeArrowheads="1"/>
          </p:cNvSpPr>
          <p:nvPr/>
        </p:nvSpPr>
        <p:spPr bwMode="auto">
          <a:xfrm>
            <a:off x="0" y="0"/>
            <a:ext cx="9906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/>
          </a:p>
        </p:txBody>
      </p:sp>
      <p:sp>
        <p:nvSpPr>
          <p:cNvPr id="12" name="Номер слайда 39"/>
          <p:cNvSpPr>
            <a:spLocks noGrp="1"/>
          </p:cNvSpPr>
          <p:nvPr>
            <p:ph type="sldNum" sz="quarter" idx="10"/>
          </p:nvPr>
        </p:nvSpPr>
        <p:spPr>
          <a:xfrm>
            <a:off x="9504364" y="6677025"/>
            <a:ext cx="371475" cy="152400"/>
          </a:xfrm>
          <a:noFill/>
        </p:spPr>
        <p:txBody>
          <a:bodyPr/>
          <a:lstStyle/>
          <a:p>
            <a:fld id="{A4C6D941-2F94-4F39-A349-43A0A83C17E9}" type="slidenum">
              <a:rPr lang="ru-RU" smtClean="0">
                <a:latin typeface="Arial" charset="0"/>
              </a:rPr>
              <a:pPr/>
              <a:t>7</a:t>
            </a:fld>
            <a:endParaRPr lang="ru-RU" dirty="0" smtClean="0">
              <a:latin typeface="Arial" charset="0"/>
            </a:endParaRPr>
          </a:p>
        </p:txBody>
      </p:sp>
      <p:cxnSp>
        <p:nvCxnSpPr>
          <p:cNvPr id="11" name="Прямая соединительная линия 10"/>
          <p:cNvCxnSpPr/>
          <p:nvPr/>
        </p:nvCxnSpPr>
        <p:spPr bwMode="auto">
          <a:xfrm>
            <a:off x="361456" y="6823985"/>
            <a:ext cx="9323387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85" name="Rectangle 85"/>
          <p:cNvSpPr>
            <a:spLocks noChangeArrowheads="1"/>
          </p:cNvSpPr>
          <p:nvPr/>
        </p:nvSpPr>
        <p:spPr bwMode="auto">
          <a:xfrm>
            <a:off x="1714587" y="1521306"/>
            <a:ext cx="1722218" cy="2113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lIns="91420" tIns="45711" rIns="91420" bIns="45711">
            <a:spAutoFit/>
          </a:bodyPr>
          <a:lstStyle/>
          <a:p>
            <a:pPr defTabSz="1060425">
              <a:lnSpc>
                <a:spcPct val="70000"/>
              </a:lnSpc>
              <a:spcBef>
                <a:spcPct val="5000"/>
              </a:spcBef>
              <a:buClr>
                <a:srgbClr val="777777"/>
              </a:buClr>
              <a:buSzPct val="55000"/>
              <a:defRPr/>
            </a:pPr>
            <a:r>
              <a:rPr lang="ru-RU" sz="1100" dirty="0">
                <a:solidFill>
                  <a:srgbClr val="FFFFFF"/>
                </a:solidFill>
                <a:latin typeface="Arial Narrow" panose="020B0606020202030204" pitchFamily="34" charset="0"/>
                <a:cs typeface="Arial" pitchFamily="34" charset="0"/>
              </a:rPr>
              <a:t>Политика, лидерство (1)</a:t>
            </a:r>
            <a:endParaRPr lang="en-US" sz="1100" dirty="0">
              <a:solidFill>
                <a:srgbClr val="FFFFFF"/>
              </a:solidFill>
              <a:latin typeface="Arial Narrow" panose="020B0606020202030204" pitchFamily="34" charset="0"/>
              <a:cs typeface="Arial" pitchFamily="34" charset="0"/>
            </a:endParaRPr>
          </a:p>
        </p:txBody>
      </p:sp>
      <p:sp>
        <p:nvSpPr>
          <p:cNvPr id="86" name="Rectangle 85"/>
          <p:cNvSpPr>
            <a:spLocks noChangeArrowheads="1"/>
          </p:cNvSpPr>
          <p:nvPr/>
        </p:nvSpPr>
        <p:spPr bwMode="auto">
          <a:xfrm>
            <a:off x="1329818" y="1749155"/>
            <a:ext cx="2167427" cy="2113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lIns="91420" tIns="45711" rIns="91420" bIns="45711">
            <a:spAutoFit/>
          </a:bodyPr>
          <a:lstStyle/>
          <a:p>
            <a:pPr defTabSz="1060425">
              <a:lnSpc>
                <a:spcPct val="70000"/>
              </a:lnSpc>
              <a:spcBef>
                <a:spcPct val="5000"/>
              </a:spcBef>
              <a:buClr>
                <a:srgbClr val="777777"/>
              </a:buClr>
              <a:buSzPct val="55000"/>
              <a:defRPr/>
            </a:pPr>
            <a:r>
              <a:rPr lang="ru-RU" sz="1100" dirty="0">
                <a:solidFill>
                  <a:srgbClr val="FFFFFF"/>
                </a:solidFill>
                <a:latin typeface="Arial Narrow" panose="020B0606020202030204" pitchFamily="34" charset="0"/>
                <a:cs typeface="Arial" pitchFamily="34" charset="0"/>
              </a:rPr>
              <a:t>Организация СУ ОТ, ПБ и ООС (2)</a:t>
            </a:r>
            <a:endParaRPr lang="en-US" sz="1100" dirty="0">
              <a:solidFill>
                <a:srgbClr val="FFFFFF"/>
              </a:solidFill>
              <a:latin typeface="Arial Narrow" panose="020B0606020202030204" pitchFamily="34" charset="0"/>
              <a:cs typeface="Arial" pitchFamily="34" charset="0"/>
            </a:endParaRPr>
          </a:p>
        </p:txBody>
      </p:sp>
      <p:sp>
        <p:nvSpPr>
          <p:cNvPr id="87" name="Rectangle 85"/>
          <p:cNvSpPr>
            <a:spLocks noChangeArrowheads="1"/>
          </p:cNvSpPr>
          <p:nvPr/>
        </p:nvSpPr>
        <p:spPr bwMode="auto">
          <a:xfrm>
            <a:off x="794591" y="2439225"/>
            <a:ext cx="2607051" cy="2113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lIns="91420" tIns="45711" rIns="91420" bIns="45711">
            <a:spAutoFit/>
          </a:bodyPr>
          <a:lstStyle/>
          <a:p>
            <a:pPr defTabSz="1060425">
              <a:lnSpc>
                <a:spcPct val="70000"/>
              </a:lnSpc>
              <a:spcBef>
                <a:spcPct val="5000"/>
              </a:spcBef>
              <a:buClr>
                <a:srgbClr val="777777"/>
              </a:buClr>
              <a:buSzPct val="55000"/>
              <a:defRPr/>
            </a:pPr>
            <a:r>
              <a:rPr lang="ru-RU" sz="1100" dirty="0">
                <a:solidFill>
                  <a:srgbClr val="FFFFFF"/>
                </a:solidFill>
                <a:latin typeface="Arial Narrow" panose="020B0606020202030204" pitchFamily="34" charset="0"/>
                <a:cs typeface="Arial" pitchFamily="34" charset="0"/>
              </a:rPr>
              <a:t>Правила, стандарты, инструкции (5)</a:t>
            </a:r>
            <a:endParaRPr lang="en-US" sz="1100" dirty="0">
              <a:solidFill>
                <a:srgbClr val="FFFFFF"/>
              </a:solidFill>
              <a:latin typeface="Arial Narrow" panose="020B0606020202030204" pitchFamily="34" charset="0"/>
              <a:cs typeface="Arial" pitchFamily="34" charset="0"/>
            </a:endParaRPr>
          </a:p>
        </p:txBody>
      </p:sp>
      <p:sp>
        <p:nvSpPr>
          <p:cNvPr id="88" name="Rectangle 85"/>
          <p:cNvSpPr>
            <a:spLocks noChangeArrowheads="1"/>
          </p:cNvSpPr>
          <p:nvPr/>
        </p:nvSpPr>
        <p:spPr bwMode="auto">
          <a:xfrm>
            <a:off x="1165832" y="5250493"/>
            <a:ext cx="2495402" cy="3387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lIns="91420" tIns="45711" rIns="91420" bIns="45711">
            <a:spAutoFit/>
          </a:bodyPr>
          <a:lstStyle/>
          <a:p>
            <a:pPr defTabSz="1060425">
              <a:lnSpc>
                <a:spcPct val="70000"/>
              </a:lnSpc>
              <a:spcBef>
                <a:spcPct val="5000"/>
              </a:spcBef>
              <a:buClr>
                <a:srgbClr val="777777"/>
              </a:buClr>
              <a:buSzPct val="55000"/>
              <a:defRPr/>
            </a:pPr>
            <a:r>
              <a:rPr lang="ru-RU" sz="1100" dirty="0">
                <a:solidFill>
                  <a:srgbClr val="FFFFFF"/>
                </a:solidFill>
                <a:latin typeface="Arial Narrow" panose="020B0606020202030204" pitchFamily="34" charset="0"/>
                <a:cs typeface="Arial" pitchFamily="34" charset="0"/>
              </a:rPr>
              <a:t>Эффективный обмен</a:t>
            </a:r>
          </a:p>
          <a:p>
            <a:pPr defTabSz="1060425">
              <a:lnSpc>
                <a:spcPct val="70000"/>
              </a:lnSpc>
              <a:spcBef>
                <a:spcPct val="5000"/>
              </a:spcBef>
              <a:buClr>
                <a:srgbClr val="777777"/>
              </a:buClr>
              <a:buSzPct val="55000"/>
              <a:defRPr/>
            </a:pPr>
            <a:r>
              <a:rPr lang="en-US" sz="1100" dirty="0">
                <a:solidFill>
                  <a:srgbClr val="FFFFFF"/>
                </a:solidFill>
                <a:latin typeface="Arial Narrow" panose="020B0606020202030204" pitchFamily="34" charset="0"/>
                <a:cs typeface="Arial" pitchFamily="34" charset="0"/>
              </a:rPr>
              <a:t> </a:t>
            </a:r>
            <a:r>
              <a:rPr lang="ru-RU" sz="1100" dirty="0">
                <a:solidFill>
                  <a:srgbClr val="FFFFFF"/>
                </a:solidFill>
                <a:latin typeface="Arial Narrow" panose="020B0606020202030204" pitchFamily="34" charset="0"/>
                <a:cs typeface="Arial" pitchFamily="34" charset="0"/>
              </a:rPr>
              <a:t>информацией  (16)</a:t>
            </a:r>
            <a:endParaRPr lang="en-US" sz="1100" dirty="0">
              <a:solidFill>
                <a:srgbClr val="FFFFFF"/>
              </a:solidFill>
              <a:latin typeface="Arial Narrow" panose="020B0606020202030204" pitchFamily="34" charset="0"/>
              <a:cs typeface="Arial" pitchFamily="34" charset="0"/>
            </a:endParaRPr>
          </a:p>
        </p:txBody>
      </p:sp>
      <p:sp>
        <p:nvSpPr>
          <p:cNvPr id="90" name="Rectangle 85"/>
          <p:cNvSpPr>
            <a:spLocks noChangeArrowheads="1"/>
          </p:cNvSpPr>
          <p:nvPr/>
        </p:nvSpPr>
        <p:spPr bwMode="auto">
          <a:xfrm>
            <a:off x="416375" y="3646572"/>
            <a:ext cx="1736174" cy="330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lIns="91420" tIns="45711" rIns="91420" bIns="45711">
            <a:spAutoFit/>
          </a:bodyPr>
          <a:lstStyle/>
          <a:p>
            <a:pPr defTabSz="1060425">
              <a:lnSpc>
                <a:spcPct val="70000"/>
              </a:lnSpc>
              <a:spcBef>
                <a:spcPct val="5000"/>
              </a:spcBef>
              <a:buClr>
                <a:srgbClr val="777777"/>
              </a:buClr>
              <a:buSzPct val="55000"/>
              <a:defRPr/>
            </a:pPr>
            <a:r>
              <a:rPr lang="ru-RU" sz="1100" dirty="0">
                <a:solidFill>
                  <a:srgbClr val="FFFFFF"/>
                </a:solidFill>
                <a:latin typeface="Arial Narrow" panose="020B0606020202030204" pitchFamily="34" charset="0"/>
                <a:cs typeface="Arial" pitchFamily="34" charset="0"/>
              </a:rPr>
              <a:t>Обучение и развитие компетенций (13)</a:t>
            </a:r>
            <a:endParaRPr lang="en-US" sz="1100" dirty="0">
              <a:solidFill>
                <a:srgbClr val="FFFFFF"/>
              </a:solidFill>
              <a:latin typeface="Arial Narrow" panose="020B0606020202030204" pitchFamily="34" charset="0"/>
              <a:cs typeface="Arial" pitchFamily="34" charset="0"/>
            </a:endParaRPr>
          </a:p>
        </p:txBody>
      </p:sp>
      <p:sp>
        <p:nvSpPr>
          <p:cNvPr id="91" name="Rectangle 85"/>
          <p:cNvSpPr>
            <a:spLocks noChangeArrowheads="1"/>
          </p:cNvSpPr>
          <p:nvPr/>
        </p:nvSpPr>
        <p:spPr bwMode="auto">
          <a:xfrm>
            <a:off x="416375" y="3248529"/>
            <a:ext cx="2097645" cy="3387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lIns="91420" tIns="45711" rIns="91420" bIns="45711">
            <a:spAutoFit/>
          </a:bodyPr>
          <a:lstStyle/>
          <a:p>
            <a:pPr defTabSz="1060425">
              <a:lnSpc>
                <a:spcPct val="70000"/>
              </a:lnSpc>
              <a:spcBef>
                <a:spcPct val="5000"/>
              </a:spcBef>
              <a:buClr>
                <a:srgbClr val="777777"/>
              </a:buClr>
              <a:buSzPct val="55000"/>
              <a:defRPr/>
            </a:pPr>
            <a:r>
              <a:rPr lang="ru-RU" sz="1100" dirty="0">
                <a:solidFill>
                  <a:srgbClr val="FFFFFF"/>
                </a:solidFill>
                <a:latin typeface="Arial Narrow" panose="020B0606020202030204" pitchFamily="34" charset="0"/>
                <a:cs typeface="Arial" pitchFamily="34" charset="0"/>
              </a:rPr>
              <a:t>Вовлечение и </a:t>
            </a:r>
          </a:p>
          <a:p>
            <a:pPr defTabSz="1060425">
              <a:lnSpc>
                <a:spcPct val="70000"/>
              </a:lnSpc>
              <a:spcBef>
                <a:spcPct val="5000"/>
              </a:spcBef>
              <a:buClr>
                <a:srgbClr val="777777"/>
              </a:buClr>
              <a:buSzPct val="55000"/>
              <a:defRPr/>
            </a:pPr>
            <a:r>
              <a:rPr lang="ru-RU" sz="1100" dirty="0">
                <a:solidFill>
                  <a:srgbClr val="FFFFFF"/>
                </a:solidFill>
                <a:latin typeface="Arial Narrow" panose="020B0606020202030204" pitchFamily="34" charset="0"/>
                <a:cs typeface="Arial" pitchFamily="34" charset="0"/>
              </a:rPr>
              <a:t>мотивация работников (12)</a:t>
            </a:r>
            <a:endParaRPr lang="en-US" sz="1100" dirty="0">
              <a:solidFill>
                <a:srgbClr val="FFFFFF"/>
              </a:solidFill>
              <a:latin typeface="Arial Narrow" panose="020B0606020202030204" pitchFamily="34" charset="0"/>
              <a:cs typeface="Arial" pitchFamily="34" charset="0"/>
            </a:endParaRPr>
          </a:p>
        </p:txBody>
      </p:sp>
      <p:sp>
        <p:nvSpPr>
          <p:cNvPr id="94" name="Rectangle 85"/>
          <p:cNvSpPr>
            <a:spLocks noChangeArrowheads="1"/>
          </p:cNvSpPr>
          <p:nvPr/>
        </p:nvSpPr>
        <p:spPr bwMode="auto">
          <a:xfrm>
            <a:off x="1615924" y="5623564"/>
            <a:ext cx="1893882" cy="3387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lIns="91420" tIns="45711" rIns="91420" bIns="45711">
            <a:spAutoFit/>
          </a:bodyPr>
          <a:lstStyle/>
          <a:p>
            <a:pPr defTabSz="1060425">
              <a:lnSpc>
                <a:spcPct val="70000"/>
              </a:lnSpc>
              <a:spcBef>
                <a:spcPct val="5000"/>
              </a:spcBef>
              <a:buClr>
                <a:srgbClr val="777777"/>
              </a:buClr>
              <a:buSzPct val="55000"/>
              <a:defRPr/>
            </a:pPr>
            <a:r>
              <a:rPr lang="ru-RU" sz="1100" dirty="0">
                <a:solidFill>
                  <a:srgbClr val="FFFFFF"/>
                </a:solidFill>
                <a:latin typeface="Arial Narrow" panose="020B0606020202030204" pitchFamily="34" charset="0"/>
                <a:cs typeface="Arial" pitchFamily="34" charset="0"/>
              </a:rPr>
              <a:t>Аудит СУ ОТ, ПБ и ООС.  </a:t>
            </a:r>
          </a:p>
          <a:p>
            <a:pPr defTabSz="1060425">
              <a:lnSpc>
                <a:spcPct val="70000"/>
              </a:lnSpc>
              <a:spcBef>
                <a:spcPct val="5000"/>
              </a:spcBef>
              <a:buClr>
                <a:srgbClr val="777777"/>
              </a:buClr>
              <a:buSzPct val="55000"/>
              <a:defRPr/>
            </a:pPr>
            <a:r>
              <a:rPr lang="ru-RU" sz="1100" dirty="0">
                <a:solidFill>
                  <a:srgbClr val="FFFFFF"/>
                </a:solidFill>
                <a:latin typeface="Arial Narrow" panose="020B0606020202030204" pitchFamily="34" charset="0"/>
                <a:cs typeface="Arial" pitchFamily="34" charset="0"/>
              </a:rPr>
              <a:t>Анализ СУ ОТ,ПБ и ООС (20)</a:t>
            </a:r>
          </a:p>
        </p:txBody>
      </p:sp>
      <p:sp>
        <p:nvSpPr>
          <p:cNvPr id="95" name="Rectangle 85"/>
          <p:cNvSpPr>
            <a:spLocks noChangeArrowheads="1"/>
          </p:cNvSpPr>
          <p:nvPr/>
        </p:nvSpPr>
        <p:spPr bwMode="auto">
          <a:xfrm>
            <a:off x="662005" y="2702139"/>
            <a:ext cx="1900860" cy="2113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lIns="91420" tIns="45711" rIns="91420" bIns="45711">
            <a:spAutoFit/>
          </a:bodyPr>
          <a:lstStyle/>
          <a:p>
            <a:pPr defTabSz="1060425">
              <a:lnSpc>
                <a:spcPct val="70000"/>
              </a:lnSpc>
              <a:spcBef>
                <a:spcPct val="5000"/>
              </a:spcBef>
              <a:buClr>
                <a:srgbClr val="777777"/>
              </a:buClr>
              <a:buSzPct val="55000"/>
              <a:defRPr/>
            </a:pPr>
            <a:r>
              <a:rPr lang="ru-RU" sz="1100" dirty="0">
                <a:solidFill>
                  <a:srgbClr val="FFFFFF"/>
                </a:solidFill>
                <a:latin typeface="Arial Narrow" panose="020B0606020202030204" pitchFamily="34" charset="0"/>
                <a:cs typeface="Arial" pitchFamily="34" charset="0"/>
              </a:rPr>
              <a:t>Охрана здоровья (8)</a:t>
            </a:r>
            <a:endParaRPr lang="en-US" sz="1100" dirty="0">
              <a:solidFill>
                <a:srgbClr val="FFFFFF"/>
              </a:solidFill>
              <a:latin typeface="Arial Narrow" panose="020B0606020202030204" pitchFamily="34" charset="0"/>
              <a:cs typeface="Arial" pitchFamily="34" charset="0"/>
            </a:endParaRPr>
          </a:p>
        </p:txBody>
      </p:sp>
      <p:sp>
        <p:nvSpPr>
          <p:cNvPr id="98" name="Прямоугольник 67"/>
          <p:cNvSpPr>
            <a:spLocks noChangeArrowheads="1"/>
          </p:cNvSpPr>
          <p:nvPr/>
        </p:nvSpPr>
        <p:spPr bwMode="auto">
          <a:xfrm>
            <a:off x="741560" y="4811325"/>
            <a:ext cx="2101831" cy="3387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  <a:extLst/>
        </p:spPr>
        <p:txBody>
          <a:bodyPr lIns="91420" tIns="45711" rIns="91420" bIns="45711">
            <a:spAutoFit/>
          </a:bodyPr>
          <a:lstStyle/>
          <a:p>
            <a:pPr defTabSz="1060425">
              <a:lnSpc>
                <a:spcPct val="70000"/>
              </a:lnSpc>
              <a:spcBef>
                <a:spcPct val="5000"/>
              </a:spcBef>
              <a:buClr>
                <a:srgbClr val="777777"/>
              </a:buClr>
              <a:buSzPct val="55000"/>
              <a:defRPr/>
            </a:pPr>
            <a:r>
              <a:rPr lang="ru-RU" altLang="ru-RU" sz="1100" dirty="0">
                <a:solidFill>
                  <a:srgbClr val="FFFFFF"/>
                </a:solidFill>
                <a:latin typeface="Arial Narrow" panose="020B0606020202030204" pitchFamily="34" charset="0"/>
                <a:cs typeface="Arial" pitchFamily="34" charset="0"/>
              </a:rPr>
              <a:t>Мониторинг эффективности </a:t>
            </a:r>
          </a:p>
          <a:p>
            <a:pPr defTabSz="1060425">
              <a:lnSpc>
                <a:spcPct val="70000"/>
              </a:lnSpc>
              <a:spcBef>
                <a:spcPct val="5000"/>
              </a:spcBef>
              <a:buClr>
                <a:srgbClr val="777777"/>
              </a:buClr>
              <a:buSzPct val="55000"/>
              <a:defRPr/>
            </a:pPr>
            <a:r>
              <a:rPr lang="ru-RU" altLang="ru-RU" sz="1100" dirty="0">
                <a:solidFill>
                  <a:srgbClr val="FFFFFF"/>
                </a:solidFill>
                <a:latin typeface="Arial Narrow" panose="020B0606020202030204" pitchFamily="34" charset="0"/>
                <a:cs typeface="Arial" pitchFamily="34" charset="0"/>
              </a:rPr>
              <a:t> СУ ОТ,ПБ и ООС (19)</a:t>
            </a:r>
            <a:endParaRPr lang="en-US" altLang="ru-RU" sz="1100" dirty="0">
              <a:solidFill>
                <a:srgbClr val="FFFFFF"/>
              </a:solidFill>
              <a:latin typeface="Arial Narrow" panose="020B0606020202030204" pitchFamily="34" charset="0"/>
              <a:cs typeface="Arial" pitchFamily="34" charset="0"/>
            </a:endParaRPr>
          </a:p>
        </p:txBody>
      </p:sp>
      <p:sp>
        <p:nvSpPr>
          <p:cNvPr id="103" name="Rectangle 85"/>
          <p:cNvSpPr>
            <a:spLocks noChangeArrowheads="1"/>
          </p:cNvSpPr>
          <p:nvPr/>
        </p:nvSpPr>
        <p:spPr bwMode="auto">
          <a:xfrm>
            <a:off x="1073720" y="2026494"/>
            <a:ext cx="2417245" cy="3293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lIns="91420" tIns="45711" rIns="91420" bIns="45711">
            <a:spAutoFit/>
          </a:bodyPr>
          <a:lstStyle/>
          <a:p>
            <a:pPr defTabSz="1060425">
              <a:lnSpc>
                <a:spcPct val="70000"/>
              </a:lnSpc>
              <a:spcBef>
                <a:spcPct val="5000"/>
              </a:spcBef>
              <a:buClr>
                <a:srgbClr val="777777"/>
              </a:buClr>
              <a:buSzPct val="55000"/>
              <a:defRPr/>
            </a:pPr>
            <a:r>
              <a:rPr lang="ru-RU" sz="1100" dirty="0">
                <a:solidFill>
                  <a:srgbClr val="FFFFFF"/>
                </a:solidFill>
                <a:latin typeface="Arial Narrow" panose="020B0606020202030204" pitchFamily="34" charset="0"/>
                <a:cs typeface="Arial" pitchFamily="34" charset="0"/>
              </a:rPr>
              <a:t>Соблюдение законодательных требований (4)</a:t>
            </a:r>
            <a:endParaRPr lang="en-US" sz="1100" dirty="0">
              <a:solidFill>
                <a:srgbClr val="FFFFFF"/>
              </a:solidFill>
              <a:latin typeface="Arial Narrow" panose="020B0606020202030204" pitchFamily="34" charset="0"/>
              <a:cs typeface="Arial" pitchFamily="34" charset="0"/>
            </a:endParaRPr>
          </a:p>
        </p:txBody>
      </p:sp>
      <p:sp>
        <p:nvSpPr>
          <p:cNvPr id="104" name="Rectangle 85"/>
          <p:cNvSpPr>
            <a:spLocks noChangeArrowheads="1"/>
          </p:cNvSpPr>
          <p:nvPr/>
        </p:nvSpPr>
        <p:spPr bwMode="auto">
          <a:xfrm>
            <a:off x="424748" y="2987082"/>
            <a:ext cx="1998554" cy="2113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lIns="91420" tIns="45711" rIns="91420" bIns="45711">
            <a:spAutoFit/>
          </a:bodyPr>
          <a:lstStyle/>
          <a:p>
            <a:pPr defTabSz="1060425">
              <a:lnSpc>
                <a:spcPct val="70000"/>
              </a:lnSpc>
              <a:spcBef>
                <a:spcPct val="5000"/>
              </a:spcBef>
              <a:buClr>
                <a:srgbClr val="777777"/>
              </a:buClr>
              <a:buSzPct val="55000"/>
              <a:defRPr/>
            </a:pPr>
            <a:r>
              <a:rPr lang="ru-RU" sz="1100" dirty="0">
                <a:solidFill>
                  <a:srgbClr val="FFFFFF"/>
                </a:solidFill>
                <a:latin typeface="Arial Narrow" panose="020B0606020202030204" pitchFamily="34" charset="0"/>
                <a:cs typeface="Arial" pitchFamily="34" charset="0"/>
              </a:rPr>
              <a:t>Охрана окружающей среды (10)</a:t>
            </a:r>
            <a:endParaRPr lang="en-US" sz="1100" dirty="0">
              <a:solidFill>
                <a:srgbClr val="FFFFFF"/>
              </a:solidFill>
              <a:latin typeface="Arial Narrow" panose="020B0606020202030204" pitchFamily="34" charset="0"/>
              <a:cs typeface="Arial" pitchFamily="34" charset="0"/>
            </a:endParaRPr>
          </a:p>
        </p:txBody>
      </p:sp>
      <p:sp>
        <p:nvSpPr>
          <p:cNvPr id="105" name="Rectangle 85"/>
          <p:cNvSpPr>
            <a:spLocks noChangeArrowheads="1"/>
          </p:cNvSpPr>
          <p:nvPr/>
        </p:nvSpPr>
        <p:spPr bwMode="auto">
          <a:xfrm>
            <a:off x="662005" y="4460284"/>
            <a:ext cx="1900861" cy="330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lIns="91420" tIns="45711" rIns="91420" bIns="45711">
            <a:spAutoFit/>
          </a:bodyPr>
          <a:lstStyle/>
          <a:p>
            <a:pPr defTabSz="1060425">
              <a:lnSpc>
                <a:spcPct val="70000"/>
              </a:lnSpc>
              <a:spcBef>
                <a:spcPct val="5000"/>
              </a:spcBef>
              <a:buClr>
                <a:srgbClr val="777777"/>
              </a:buClr>
              <a:buSzPct val="55000"/>
              <a:defRPr/>
            </a:pPr>
            <a:r>
              <a:rPr lang="ru-RU" sz="1100" dirty="0">
                <a:solidFill>
                  <a:srgbClr val="FFFFFF"/>
                </a:solidFill>
                <a:latin typeface="Arial Narrow" panose="020B0606020202030204" pitchFamily="34" charset="0"/>
                <a:cs typeface="Arial" pitchFamily="34" charset="0"/>
              </a:rPr>
              <a:t>Управление документацией ОТ,ПБ</a:t>
            </a:r>
            <a:r>
              <a:rPr lang="en-US" sz="1100" dirty="0">
                <a:solidFill>
                  <a:srgbClr val="FFFFFF"/>
                </a:solidFill>
                <a:latin typeface="Arial Narrow" panose="020B0606020202030204" pitchFamily="34" charset="0"/>
                <a:cs typeface="Arial" pitchFamily="34" charset="0"/>
              </a:rPr>
              <a:t> </a:t>
            </a:r>
            <a:r>
              <a:rPr lang="ru-RU" sz="1100" dirty="0">
                <a:solidFill>
                  <a:srgbClr val="FFFFFF"/>
                </a:solidFill>
                <a:latin typeface="Arial Narrow" panose="020B0606020202030204" pitchFamily="34" charset="0"/>
                <a:cs typeface="Arial" pitchFamily="34" charset="0"/>
              </a:rPr>
              <a:t>и ООС (18)</a:t>
            </a:r>
            <a:endParaRPr lang="en-US" sz="1100" dirty="0">
              <a:solidFill>
                <a:srgbClr val="FFFFFF"/>
              </a:solidFill>
              <a:latin typeface="Arial Narrow" panose="020B0606020202030204" pitchFamily="34" charset="0"/>
              <a:cs typeface="Arial" pitchFamily="34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95621720"/>
              </p:ext>
            </p:extLst>
          </p:nvPr>
        </p:nvGraphicFramePr>
        <p:xfrm>
          <a:off x="224287" y="803236"/>
          <a:ext cx="9514936" cy="5762664"/>
        </p:xfrm>
        <a:graphic>
          <a:graphicData uri="http://schemas.openxmlformats.org/drawingml/2006/table">
            <a:tbl>
              <a:tblPr/>
              <a:tblGrid>
                <a:gridCol w="2394704">
                  <a:extLst>
                    <a:ext uri="{9D8B030D-6E8A-4147-A177-3AD203B41FA5}">
                      <a16:colId xmlns:a16="http://schemas.microsoft.com/office/drawing/2014/main" val="2795328128"/>
                    </a:ext>
                  </a:extLst>
                </a:gridCol>
                <a:gridCol w="2434091">
                  <a:extLst>
                    <a:ext uri="{9D8B030D-6E8A-4147-A177-3AD203B41FA5}">
                      <a16:colId xmlns:a16="http://schemas.microsoft.com/office/drawing/2014/main" val="2312866687"/>
                    </a:ext>
                  </a:extLst>
                </a:gridCol>
                <a:gridCol w="4686141">
                  <a:extLst>
                    <a:ext uri="{9D8B030D-6E8A-4147-A177-3AD203B41FA5}">
                      <a16:colId xmlns:a16="http://schemas.microsoft.com/office/drawing/2014/main" val="1588269812"/>
                    </a:ext>
                  </a:extLst>
                </a:gridCol>
              </a:tblGrid>
              <a:tr h="44455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solidFill>
                            <a:schemeClr val="bg1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КЛЮЧЕВОЕ ПРАВИЛО БЕЗОПАСНОСТИ</a:t>
                      </a:r>
                      <a:endParaRPr lang="ru-RU" sz="1100" dirty="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solidFill>
                            <a:schemeClr val="bg1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ПОСЛЕДСТВИЯ ЗА НАРУШЕНИЕ ПРАВИЛА</a:t>
                      </a:r>
                      <a:endParaRPr lang="ru-RU" sz="1100" dirty="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solidFill>
                            <a:schemeClr val="bg1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ТЕЗИСЫ</a:t>
                      </a:r>
                      <a:endParaRPr lang="ru-RU" sz="1100" dirty="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92232878"/>
                  </a:ext>
                </a:extLst>
              </a:tr>
              <a:tr h="235567">
                <a:tc gridSpan="3">
                  <a:txBody>
                    <a:bodyPr/>
                    <a:lstStyle/>
                    <a:p>
                      <a:pPr marL="180975" indent="0" algn="l" defTabSz="873614" rtl="0" eaLnBrk="1" fontAlgn="ctr" latinLnBrk="0" hangingPunct="1"/>
                      <a:r>
                        <a:rPr lang="ru-RU" sz="11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ЗАПРЕЩАЕТСЯ:</a:t>
                      </a:r>
                      <a:endParaRPr lang="en-US" sz="1100" b="1" i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4" marR="9524" marT="952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08498616"/>
                  </a:ext>
                </a:extLst>
              </a:tr>
              <a:tr h="5082540">
                <a:tc>
                  <a:txBody>
                    <a:bodyPr/>
                    <a:lstStyle/>
                    <a:p>
                      <a:pPr marL="228600" lvl="0" indent="-228600">
                        <a:spcAft>
                          <a:spcPts val="0"/>
                        </a:spcAft>
                        <a:buFont typeface="+mj-lt"/>
                        <a:buAutoNum type="arabicPeriod" startAt="6"/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Работа на высоте без применения средств коллективной и средств индивидуальной  защиты от падения, принятых Обществом.</a:t>
                      </a:r>
                      <a:endParaRPr lang="ru-RU" sz="1200" b="1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239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В случае нарушения правила работником ООО «Южно-Приобский ГПЗ» - </a:t>
                      </a:r>
                      <a:r>
                        <a:rPr lang="ru-RU" sz="1200" b="1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выговор или увольнение.</a:t>
                      </a:r>
                    </a:p>
                    <a:p>
                      <a:pPr marL="0" marR="0" lvl="0" indent="0" algn="ctr" defTabSz="914239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В случае нарушения правила работником Контрагента или привлекаемого Контрагентом третьего лица - </a:t>
                      </a:r>
                      <a:r>
                        <a:rPr lang="ru-RU" sz="1200" b="1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санкции, предусмотренные договором с Контрагентом.</a:t>
                      </a:r>
                    </a:p>
                    <a:p>
                      <a:pPr marL="0" marR="0" lvl="0" indent="0" algn="ctr" defTabSz="914239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В случае нарушения правила посетителем - </a:t>
                      </a:r>
                      <a:r>
                        <a:rPr lang="ru-RU" sz="1200" b="1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удаление с территории Общества без права последующего пропуска на территорию Общества.</a:t>
                      </a:r>
                      <a:endParaRPr lang="ru-RU" sz="1050" b="1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239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Symbol"/>
                        <a:buNone/>
                        <a:tabLst>
                          <a:tab pos="111125" algn="l"/>
                        </a:tabLst>
                        <a:defRPr/>
                      </a:pPr>
                      <a:r>
                        <a:rPr lang="ru-RU" sz="1000" b="0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1. Средства индивидуальной защиты от падения с высоты (СИЗ) – средства, предназначенные для удержания работника в месте закрепления таким образом, что падение с высоты либо предотвращается, либо безопасно останавливается.</a:t>
                      </a:r>
                    </a:p>
                    <a:p>
                      <a:pPr marL="0" marR="0" lvl="0" indent="0" algn="just" defTabSz="914239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Symbol"/>
                        <a:buNone/>
                        <a:tabLst>
                          <a:tab pos="111125" algn="l"/>
                        </a:tabLst>
                        <a:defRPr/>
                      </a:pPr>
                      <a:r>
                        <a:rPr lang="ru-RU" sz="1000" b="0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2. СИЗ объединяются в системы обеспечения безопасности работ на высоте:</a:t>
                      </a:r>
                    </a:p>
                    <a:p>
                      <a:pPr marL="0" marR="0" lvl="0" indent="0" algn="just" defTabSz="914239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Symbol"/>
                        <a:buNone/>
                        <a:tabLst>
                          <a:tab pos="111125" algn="l"/>
                        </a:tabLst>
                        <a:defRPr/>
                      </a:pPr>
                      <a:r>
                        <a:rPr lang="ru-RU" sz="1000" b="0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 - удерживающая система;</a:t>
                      </a:r>
                    </a:p>
                    <a:p>
                      <a:pPr marL="0" marR="0" lvl="0" indent="0" algn="just" defTabSz="914239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Symbol"/>
                        <a:buNone/>
                        <a:tabLst>
                          <a:tab pos="111125" algn="l"/>
                        </a:tabLst>
                        <a:defRPr/>
                      </a:pPr>
                      <a:r>
                        <a:rPr lang="ru-RU" sz="1000" b="0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 - система позиционирования;</a:t>
                      </a:r>
                    </a:p>
                    <a:p>
                      <a:pPr marL="0" marR="0" lvl="0" indent="0" algn="just" defTabSz="914239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Symbol"/>
                        <a:buNone/>
                        <a:tabLst>
                          <a:tab pos="111125" algn="l"/>
                        </a:tabLst>
                        <a:defRPr/>
                      </a:pPr>
                      <a:r>
                        <a:rPr lang="ru-RU" sz="1000" b="0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 - страховочная система;</a:t>
                      </a:r>
                    </a:p>
                    <a:p>
                      <a:pPr marL="0" marR="0" lvl="0" indent="0" algn="just" defTabSz="914239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Symbol"/>
                        <a:buNone/>
                        <a:tabLst>
                          <a:tab pos="111125" algn="l"/>
                        </a:tabLst>
                        <a:defRPr/>
                      </a:pPr>
                      <a:r>
                        <a:rPr lang="ru-RU" sz="1000" b="0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 - система канатного доступа;</a:t>
                      </a:r>
                    </a:p>
                    <a:p>
                      <a:pPr marL="0" marR="0" lvl="0" indent="0" algn="just" defTabSz="914239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Symbol"/>
                        <a:buNone/>
                        <a:tabLst>
                          <a:tab pos="111125" algn="l"/>
                        </a:tabLst>
                        <a:defRPr/>
                      </a:pPr>
                      <a:r>
                        <a:rPr lang="ru-RU" sz="1000" b="0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 - система обеспечения безопасности при перемещении по конструкциям;</a:t>
                      </a:r>
                    </a:p>
                    <a:p>
                      <a:pPr marL="0" marR="0" lvl="0" indent="0" algn="just" defTabSz="914239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Symbol"/>
                        <a:buNone/>
                        <a:tabLst>
                          <a:tab pos="111125" algn="l"/>
                        </a:tabLst>
                        <a:defRPr/>
                      </a:pPr>
                      <a:r>
                        <a:rPr lang="ru-RU" sz="1000" b="0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 - система спасения и эвакуации.</a:t>
                      </a:r>
                    </a:p>
                    <a:p>
                      <a:pPr marL="0" marR="0" lvl="0" indent="0" algn="just" defTabSz="914239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Symbol"/>
                        <a:buNone/>
                        <a:tabLst>
                          <a:tab pos="111125" algn="l"/>
                        </a:tabLst>
                        <a:defRPr/>
                      </a:pPr>
                      <a:r>
                        <a:rPr lang="ru-RU" sz="1000" b="0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3. Для применения КПБ системы обеспечения безопасности работ на высоте тождественны СИЗ.</a:t>
                      </a:r>
                    </a:p>
                    <a:p>
                      <a:pPr marL="0" marR="0" lvl="0" indent="0" algn="just" defTabSz="914239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Symbol"/>
                        <a:buNone/>
                        <a:tabLst>
                          <a:tab pos="111125" algn="l"/>
                        </a:tabLst>
                        <a:defRPr/>
                      </a:pPr>
                      <a:r>
                        <a:rPr lang="ru-RU" sz="1000" b="0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4. К СИЗ также относятся монтерские когти и лазы.</a:t>
                      </a:r>
                    </a:p>
                    <a:p>
                      <a:pPr marL="0" marR="0" lvl="0" indent="0" algn="just" defTabSz="914239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Symbol"/>
                        <a:buNone/>
                        <a:tabLst>
                          <a:tab pos="111125" algn="l"/>
                        </a:tabLst>
                        <a:defRPr/>
                      </a:pPr>
                      <a:r>
                        <a:rPr lang="ru-RU" sz="1000" b="0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5. Средства коллективной защиты от падения с высоты (СКЗ) - анкерные устройства, содержащие жесткие или гибкие анкерные линии, средства </a:t>
                      </a:r>
                      <a:r>
                        <a:rPr lang="ru-RU" sz="1000" b="0" kern="1200" baseline="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подмащивания</a:t>
                      </a:r>
                      <a:r>
                        <a:rPr lang="ru-RU" sz="1000" b="0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, в том числе средства для подъема/спуска работников на высоту к рабочим местам.</a:t>
                      </a:r>
                    </a:p>
                    <a:p>
                      <a:pPr marL="0" marR="0" lvl="0" indent="0" algn="just" defTabSz="914239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Symbol"/>
                        <a:buNone/>
                        <a:tabLst>
                          <a:tab pos="111125" algn="l"/>
                        </a:tabLst>
                        <a:defRPr/>
                      </a:pPr>
                      <a:r>
                        <a:rPr lang="ru-RU" sz="1000" b="0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К средствам </a:t>
                      </a:r>
                      <a:r>
                        <a:rPr lang="ru-RU" sz="1000" b="0" kern="1200" baseline="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подмащивания</a:t>
                      </a:r>
                      <a:r>
                        <a:rPr lang="ru-RU" sz="1000" b="0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 относятся: лестницы, стремянки, настилы, подмости, трапы, навешиваемые площадки, туры, леса всех типов; грузоподъемные механизмы, средства малой механизации, люльки подъемников (вышек).</a:t>
                      </a:r>
                    </a:p>
                    <a:p>
                      <a:pPr marL="0" marR="0" lvl="0" indent="0" algn="just" defTabSz="914239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Symbol"/>
                        <a:buNone/>
                        <a:tabLst>
                          <a:tab pos="111125" algn="l"/>
                        </a:tabLst>
                        <a:defRPr/>
                      </a:pPr>
                      <a:r>
                        <a:rPr lang="ru-RU" sz="1000" b="0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6. Принятые Обществом СИЗ и СКЗ - средства, вид и номенклатура которых, утверждены для применения в установленном порядке в планах и технологических картах производства работ на высоте, инструкциях по охране труда и(или) производственных инструкциях, согласованы для применения Контрагентом в рамках допуска к выполнению работ на территории Общества.</a:t>
                      </a:r>
                    </a:p>
                    <a:p>
                      <a:pPr marL="0" marR="0" lvl="0" indent="0" algn="just" defTabSz="914239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Symbol"/>
                        <a:buNone/>
                        <a:tabLst>
                          <a:tab pos="111125" algn="l"/>
                        </a:tabLst>
                        <a:defRPr/>
                      </a:pPr>
                      <a:r>
                        <a:rPr lang="ru-RU" sz="1000" b="0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7. Нарушением настоящего КПБ также является нарушение следующих требований:</a:t>
                      </a:r>
                    </a:p>
                    <a:p>
                      <a:pPr marL="0" marR="0" lvl="0" indent="0" algn="just" defTabSz="914239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Symbol"/>
                        <a:buNone/>
                        <a:tabLst>
                          <a:tab pos="111125" algn="l"/>
                        </a:tabLst>
                        <a:defRPr/>
                      </a:pPr>
                      <a:r>
                        <a:rPr lang="ru-RU" sz="1000" b="0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 - работа на высоте с применением не сертифицированных СИЗ и СКЗ, для которых такая сертификация является обязательной;</a:t>
                      </a:r>
                    </a:p>
                    <a:p>
                      <a:pPr marL="0" marR="0" lvl="0" indent="0" algn="just" defTabSz="914239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Symbol"/>
                        <a:buNone/>
                        <a:tabLst>
                          <a:tab pos="111125" algn="l"/>
                        </a:tabLst>
                        <a:defRPr/>
                      </a:pPr>
                      <a:r>
                        <a:rPr lang="ru-RU" sz="1000" b="0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 - работа на высоте с применением СИЗ и СКЗ, не прошедших в установленном порядке обслуживание, инспекцию и периодический осмотр (проверки) в объеме требований эксплуатационной и нормативной документации.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3362515"/>
                  </a:ext>
                </a:extLst>
              </a:tr>
            </a:tbl>
          </a:graphicData>
        </a:graphic>
      </p:graphicFrame>
      <p:pic>
        <p:nvPicPr>
          <p:cNvPr id="29" name="Picture 3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2354" y="1879662"/>
            <a:ext cx="927779" cy="935651"/>
          </a:xfrm>
          <a:prstGeom prst="ellipse">
            <a:avLst/>
          </a:prstGeom>
          <a:ln w="63500" cap="rnd">
            <a:solidFill>
              <a:schemeClr val="accent2">
                <a:lumMod val="75000"/>
              </a:schemeClr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0194" y="1936380"/>
            <a:ext cx="832097" cy="822214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3960582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PRESENTATIONDONOTDELETE" val="&lt;?xml version=&quot;1.0&quot; encoding=&quot;UTF-16&quot; standalone=&quot;yes&quot;?&gt;&#10;&lt;root reqver=&quot;21047&quot;&gt;&lt;version val=&quot;23227&quot;/&gt;&lt;CPresentation id=&quot;1&quot;&gt;&lt;m_precDefaultNumber&gt;&lt;m_bNumberIsYear val=&quot;1&quot;/&gt;&lt;m_chMinusSymbol&gt;-&lt;/m_chMinusSymbol&gt;&lt;m_chDecimalSymbol17909&gt;,&lt;/m_chDecimalSymbol17909&gt;&lt;m_nGroupingDigits17909 val=&quot;3&quot;/&gt;&lt;m_chGroupingSymbol17909&gt; &lt;/m_chGroupingSymbol17909&gt;&lt;/m_precDefaultNumber&gt;&lt;m_precDefaultPercent&gt;&lt;m_bNumberIsYear val=&quot;1&quot;/&gt;&lt;m_chMinusSymbol&gt;-&lt;/m_chMinusSymbol&gt;&lt;m_nDecimalDigits17909 val=&quot;0&quot;/&gt;&lt;m_chDecimalSymbol17909&gt;,&lt;/m_chDecimalSymbol17909&gt;&lt;m_nGroupingDigits17909 val=&quot;3&quot;/&gt;&lt;m_chGroupingSymbol17909&gt; &lt;/m_chGroupingSymbol17909&gt;&lt;m_strSuffix17909&gt;%&lt;/m_strSuffix17909&gt;&lt;/m_precDefaultPercent&gt;&lt;m_precDefaultDate/&gt;&lt;m_precDefaultYear/&gt;&lt;m_precDefaultQuarter/&gt;&lt;m_precDefaultMonth/&gt;&lt;m_precDefaultWeek/&gt;&lt;m_precDefaultDay/&gt;&lt;m_mruColor&gt;&lt;m_vecMRU length=&quot;14&quot;&gt;&lt;elem m_fUsage=&quot;4.83749820999999970000E+000&quot;&gt;&lt;m_msothmcolidx val=&quot;0&quot;/&gt;&lt;m_rgb r=&quot;f4&quot; g=&quot;c7&quot; b=&quot;bb&quot;/&gt;&lt;m_ppcolschidx tagver0=&quot;23004&quot; tagname0=&quot;m_ppcolschidxUNRECOGNIZED&quot; val=&quot;0&quot;/&gt;&lt;m_nBrightness val=&quot;0&quot;/&gt;&lt;/elem&gt;&lt;elem m_fUsage=&quot;3.53083650797075070000E+000&quot;&gt;&lt;m_msothmcolidx val=&quot;0&quot;/&gt;&lt;m_rgb r=&quot;99&quot; g=&quot;ff&quot; b=&quot;cc&quot;/&gt;&lt;m_ppcolschidx tagver0=&quot;23004&quot; tagname0=&quot;m_ppcolschidxUNRECOGNIZED&quot; val=&quot;0&quot;/&gt;&lt;m_nBrightness val=&quot;0&quot;/&gt;&lt;/elem&gt;&lt;elem m_fUsage=&quot;8.10000000000000050000E-001&quot;&gt;&lt;m_msothmcolidx val=&quot;0&quot;/&gt;&lt;m_rgb r=&quot;f9&quot; g=&quot;97&quot; b=&quot;b1&quot;/&gt;&lt;m_ppcolschidx tagver0=&quot;23004&quot; tagname0=&quot;m_ppcolschidxUNRECOGNIZED&quot; val=&quot;0&quot;/&gt;&lt;m_nBrightness val=&quot;0&quot;/&gt;&lt;/elem&gt;&lt;elem m_fUsage=&quot;4.78296900000000140000E-001&quot;&gt;&lt;m_msothmcolidx val=&quot;0&quot;/&gt;&lt;m_rgb r=&quot;e4&quot; g=&quot;87&quot; b=&quot;f1&quot;/&gt;&lt;m_ppcolschidx tagver0=&quot;23004&quot; tagname0=&quot;m_ppcolschidxUNRECOGNIZED&quot; val=&quot;0&quot;/&gt;&lt;m_nBrightness val=&quot;0&quot;/&gt;&lt;/elem&gt;&lt;elem m_fUsage=&quot;6.52399925855577660000E-002&quot;&gt;&lt;m_msothmcolidx val=&quot;0&quot;/&gt;&lt;m_rgb r=&quot;0&quot; g=&quot;b6&quot; b=&quot;9f&quot;/&gt;&lt;m_ppcolschidx tagver0=&quot;23004&quot; tagname0=&quot;m_ppcolschidxUNRECOGNIZED&quot; val=&quot;0&quot;/&gt;&lt;m_nBrightness val=&quot;0&quot;/&gt;&lt;/elem&gt;&lt;elem m_fUsage=&quot;5.83352182591774520000E-002&quot;&gt;&lt;m_msothmcolidx val=&quot;0&quot;/&gt;&lt;m_rgb r=&quot;17&quot; g=&quot;2e&quot; b=&quot;5e&quot;/&gt;&lt;m_ppcolschidx tagver0=&quot;23004&quot; tagname0=&quot;m_ppcolschidxUNRECOGNIZED&quot; val=&quot;0&quot;/&gt;&lt;m_nBrightness val=&quot;0&quot;/&gt;&lt;/elem&gt;&lt;elem m_fUsage=&quot;4.43536179020422650000E-002&quot;&gt;&lt;m_msothmcolidx val=&quot;0&quot;/&gt;&lt;m_rgb r=&quot;ec&quot; g=&quot;f&quot; b=&quot;62&quot;/&gt;&lt;m_ppcolschidx tagver0=&quot;23004&quot; tagname0=&quot;m_ppcolschidxUNRECOGNIZED&quot; val=&quot;0&quot;/&gt;&lt;m_nBrightness val=&quot;0&quot;/&gt;&lt;/elem&gt;&lt;elem m_fUsage=&quot;2.78128389443693810000E-002&quot;&gt;&lt;m_msothmcolidx val=&quot;0&quot;/&gt;&lt;m_rgb r=&quot;1&quot; g=&quot;b6&quot; b=&quot;9f&quot;/&gt;&lt;m_ppcolschidx tagver0=&quot;23004&quot; tagname0=&quot;m_ppcolschidxUNRECOGNIZED&quot; val=&quot;0&quot;/&gt;&lt;m_nBrightness val=&quot;0&quot;/&gt;&lt;/elem&gt;&lt;elem m_fUsage=&quot;1.82480036314007500000E-002&quot;&gt;&lt;m_msothmcolidx val=&quot;0&quot;/&gt;&lt;m_rgb r=&quot;95&quot; g=&quot;66&quot; b=&quot;8b&quot;/&gt;&lt;m_ppcolschidx tagver0=&quot;23004&quot; tagname0=&quot;m_ppcolschidxUNRECOGNIZED&quot; val=&quot;0&quot;/&gt;&lt;m_nBrightness val=&quot;0&quot;/&gt;&lt;/elem&gt;&lt;elem m_fUsage=&quot;1.64232032682606750000E-002&quot;&gt;&lt;m_msothmcolidx val=&quot;0&quot;/&gt;&lt;m_rgb r=&quot;9b&quot; g=&quot;60&quot; b=&quot;89&quot;/&gt;&lt;m_ppcolschidx tagver0=&quot;23004&quot; tagname0=&quot;m_ppcolschidxUNRECOGNIZED&quot; val=&quot;0&quot;/&gt;&lt;m_nBrightness val=&quot;0&quot;/&gt;&lt;/elem&gt;&lt;elem m_fUsage=&quot;1.47808829414346080000E-002&quot;&gt;&lt;m_msothmcolidx val=&quot;0&quot;/&gt;&lt;m_rgb r=&quot;9c&quot; g=&quot;5f&quot; b=&quot;8f&quot;/&gt;&lt;m_ppcolschidx tagver0=&quot;23004&quot; tagname0=&quot;m_ppcolschidxUNRECOGNIZED&quot; val=&quot;0&quot;/&gt;&lt;m_nBrightness val=&quot;0&quot;/&gt;&lt;/elem&gt;&lt;elem m_fUsage=&quot;1.19725151825620330000E-002&quot;&gt;&lt;m_msothmcolidx val=&quot;0&quot;/&gt;&lt;m_rgb r=&quot;9b&quot; g=&quot;64&quot; b=&quot;7c&quot;/&gt;&lt;m_ppcolschidx tagver0=&quot;23004&quot; tagname0=&quot;m_ppcolschidxUNRECOGNIZED&quot; val=&quot;0&quot;/&gt;&lt;m_nBrightness val=&quot;0&quot;/&gt;&lt;/elem&gt;&lt;elem m_fUsage=&quot;1.07752636643058290000E-002&quot;&gt;&lt;m_msothmcolidx val=&quot;0&quot;/&gt;&lt;m_rgb r=&quot;b5&quot; g=&quot;ba&quot; b=&quot;bf&quot;/&gt;&lt;m_ppcolschidx tagver0=&quot;23004&quot; tagname0=&quot;m_ppcolschidxUNRECOGNIZED&quot; val=&quot;0&quot;/&gt;&lt;m_nBrightness val=&quot;0&quot;/&gt;&lt;/elem&gt;&lt;elem m_fUsage=&quot;1.07752636643058290000E-002&quot;&gt;&lt;m_msothmcolidx val=&quot;0&quot;/&gt;&lt;m_rgb r=&quot;18&quot; g=&quot;26&quot; b=&quot;a7&quot;/&gt;&lt;m_ppcolschidx tagver0=&quot;23004&quot; tagname0=&quot;m_ppcolschidxUNRECOGNIZED&quot; val=&quot;0&quot;/&gt;&lt;m_nBrightness val=&quot;0&quot;/&gt;&lt;/elem&gt;&lt;/m_vecMRU&gt;&lt;/m_mruColor&gt;&lt;m_eweekdayFirstOfWeek val=&quot;2&quot;/&gt;&lt;m_eweekdayFirstOfWorkweek val=&quot;2&quot;/&gt;&lt;m_eweekdayFirstOfWeekend val=&quot;7&quot;/&gt;&lt;/CPresentation&gt;&lt;/root&gt;"/>
  <p:tag name="THINKCELLUNDODONOTDELETE" val="0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xLb6x6pRE0.4Ah9.QFgwIw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xLb6x6pRE0.4Ah9.QFgwIw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xLb6x6pRE0.4Ah9.QFgwIw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xLb6x6pRE0.4Ah9.QFgwIw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xLb6x6pRE0.4Ah9.QFgwIw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xLb6x6pRE0.4Ah9.QFgwIw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xLb6x6pRE0.4Ah9.QFgwIw"/>
</p:tagLst>
</file>

<file path=ppt/theme/theme1.xml><?xml version="1.0" encoding="utf-8"?>
<a:theme xmlns:a="http://schemas.openxmlformats.org/drawingml/2006/main" name="Титул">
  <a:themeElements>
    <a:clrScheme name="Титул 13">
      <a:dk1>
        <a:srgbClr val="000000"/>
      </a:dk1>
      <a:lt1>
        <a:srgbClr val="FFFFFF"/>
      </a:lt1>
      <a:dk2>
        <a:srgbClr val="333399"/>
      </a:dk2>
      <a:lt2>
        <a:srgbClr val="808080"/>
      </a:lt2>
      <a:accent1>
        <a:srgbClr val="3366CC"/>
      </a:accent1>
      <a:accent2>
        <a:srgbClr val="0099FF"/>
      </a:accent2>
      <a:accent3>
        <a:srgbClr val="FFFFFF"/>
      </a:accent3>
      <a:accent4>
        <a:srgbClr val="000000"/>
      </a:accent4>
      <a:accent5>
        <a:srgbClr val="ADB8E2"/>
      </a:accent5>
      <a:accent6>
        <a:srgbClr val="008AE7"/>
      </a:accent6>
      <a:hlink>
        <a:srgbClr val="99CCFF"/>
      </a:hlink>
      <a:folHlink>
        <a:srgbClr val="336699"/>
      </a:folHlink>
    </a:clrScheme>
    <a:fontScheme name="Титул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8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8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Титул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итул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итул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итул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итул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итул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итул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итул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итул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итул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итул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итул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итул 13">
        <a:dk1>
          <a:srgbClr val="000000"/>
        </a:dk1>
        <a:lt1>
          <a:srgbClr val="FFFFFF"/>
        </a:lt1>
        <a:dk2>
          <a:srgbClr val="333399"/>
        </a:dk2>
        <a:lt2>
          <a:srgbClr val="808080"/>
        </a:lt2>
        <a:accent1>
          <a:srgbClr val="3366CC"/>
        </a:accent1>
        <a:accent2>
          <a:srgbClr val="0099FF"/>
        </a:accent2>
        <a:accent3>
          <a:srgbClr val="FFFFFF"/>
        </a:accent3>
        <a:accent4>
          <a:srgbClr val="000000"/>
        </a:accent4>
        <a:accent5>
          <a:srgbClr val="ADB8E2"/>
        </a:accent5>
        <a:accent6>
          <a:srgbClr val="008AE7"/>
        </a:accent6>
        <a:hlink>
          <a:srgbClr val="99CCFF"/>
        </a:hlink>
        <a:folHlink>
          <a:srgbClr val="33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итул 14">
        <a:dk1>
          <a:srgbClr val="000000"/>
        </a:dk1>
        <a:lt1>
          <a:srgbClr val="FFFFFF"/>
        </a:lt1>
        <a:dk2>
          <a:srgbClr val="000099"/>
        </a:dk2>
        <a:lt2>
          <a:srgbClr val="808080"/>
        </a:lt2>
        <a:accent1>
          <a:srgbClr val="3366CC"/>
        </a:accent1>
        <a:accent2>
          <a:srgbClr val="0099FF"/>
        </a:accent2>
        <a:accent3>
          <a:srgbClr val="FFFFFF"/>
        </a:accent3>
        <a:accent4>
          <a:srgbClr val="000000"/>
        </a:accent4>
        <a:accent5>
          <a:srgbClr val="ADB8E2"/>
        </a:accent5>
        <a:accent6>
          <a:srgbClr val="008AE7"/>
        </a:accent6>
        <a:hlink>
          <a:srgbClr val="99CCFF"/>
        </a:hlink>
        <a:folHlink>
          <a:srgbClr val="33669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Информационные слайды">
  <a:themeElements>
    <a:clrScheme name="Информационные слайды 13">
      <a:dk1>
        <a:srgbClr val="000000"/>
      </a:dk1>
      <a:lt1>
        <a:srgbClr val="FFFFFF"/>
      </a:lt1>
      <a:dk2>
        <a:srgbClr val="333399"/>
      </a:dk2>
      <a:lt2>
        <a:srgbClr val="808080"/>
      </a:lt2>
      <a:accent1>
        <a:srgbClr val="3366CC"/>
      </a:accent1>
      <a:accent2>
        <a:srgbClr val="0099FF"/>
      </a:accent2>
      <a:accent3>
        <a:srgbClr val="FFFFFF"/>
      </a:accent3>
      <a:accent4>
        <a:srgbClr val="000000"/>
      </a:accent4>
      <a:accent5>
        <a:srgbClr val="ADB8E2"/>
      </a:accent5>
      <a:accent6>
        <a:srgbClr val="008AE7"/>
      </a:accent6>
      <a:hlink>
        <a:srgbClr val="99CCFF"/>
      </a:hlink>
      <a:folHlink>
        <a:srgbClr val="336699"/>
      </a:folHlink>
    </a:clrScheme>
    <a:fontScheme name="Информационные слайды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8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8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Информационные слайды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Информационные слайды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Информационные слайды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Информационные слайды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Информационные слайды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Информационные слайды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Информационные слайды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Информационные слайды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Информационные слайды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Информационные слайды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Информационные слайды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Информационные слайды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Информационные слайды 13">
        <a:dk1>
          <a:srgbClr val="000000"/>
        </a:dk1>
        <a:lt1>
          <a:srgbClr val="FFFFFF"/>
        </a:lt1>
        <a:dk2>
          <a:srgbClr val="333399"/>
        </a:dk2>
        <a:lt2>
          <a:srgbClr val="808080"/>
        </a:lt2>
        <a:accent1>
          <a:srgbClr val="3366CC"/>
        </a:accent1>
        <a:accent2>
          <a:srgbClr val="0099FF"/>
        </a:accent2>
        <a:accent3>
          <a:srgbClr val="FFFFFF"/>
        </a:accent3>
        <a:accent4>
          <a:srgbClr val="000000"/>
        </a:accent4>
        <a:accent5>
          <a:srgbClr val="ADB8E2"/>
        </a:accent5>
        <a:accent6>
          <a:srgbClr val="008AE7"/>
        </a:accent6>
        <a:hlink>
          <a:srgbClr val="99CCFF"/>
        </a:hlink>
        <a:folHlink>
          <a:srgbClr val="33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Информационные слайды 14">
        <a:dk1>
          <a:srgbClr val="000000"/>
        </a:dk1>
        <a:lt1>
          <a:srgbClr val="FFFFFF"/>
        </a:lt1>
        <a:dk2>
          <a:srgbClr val="000099"/>
        </a:dk2>
        <a:lt2>
          <a:srgbClr val="808080"/>
        </a:lt2>
        <a:accent1>
          <a:srgbClr val="3366CC"/>
        </a:accent1>
        <a:accent2>
          <a:srgbClr val="0099FF"/>
        </a:accent2>
        <a:accent3>
          <a:srgbClr val="FFFFFF"/>
        </a:accent3>
        <a:accent4>
          <a:srgbClr val="000000"/>
        </a:accent4>
        <a:accent5>
          <a:srgbClr val="ADB8E2"/>
        </a:accent5>
        <a:accent6>
          <a:srgbClr val="008AE7"/>
        </a:accent6>
        <a:hlink>
          <a:srgbClr val="99CCFF"/>
        </a:hlink>
        <a:folHlink>
          <a:srgbClr val="33669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_Информационные слайды">
  <a:themeElements>
    <a:clrScheme name="1_Информационные слайды 13">
      <a:dk1>
        <a:srgbClr val="000000"/>
      </a:dk1>
      <a:lt1>
        <a:srgbClr val="FFFFFF"/>
      </a:lt1>
      <a:dk2>
        <a:srgbClr val="333399"/>
      </a:dk2>
      <a:lt2>
        <a:srgbClr val="808080"/>
      </a:lt2>
      <a:accent1>
        <a:srgbClr val="3366CC"/>
      </a:accent1>
      <a:accent2>
        <a:srgbClr val="0099FF"/>
      </a:accent2>
      <a:accent3>
        <a:srgbClr val="FFFFFF"/>
      </a:accent3>
      <a:accent4>
        <a:srgbClr val="000000"/>
      </a:accent4>
      <a:accent5>
        <a:srgbClr val="ADB8E2"/>
      </a:accent5>
      <a:accent6>
        <a:srgbClr val="008AE7"/>
      </a:accent6>
      <a:hlink>
        <a:srgbClr val="99CCFF"/>
      </a:hlink>
      <a:folHlink>
        <a:srgbClr val="336699"/>
      </a:folHlink>
    </a:clrScheme>
    <a:fontScheme name="1_Информационные слайды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8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8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1_Информационные слайды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Информационные слайды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Информационные слайды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Информационные слайды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Информационные слайды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Информационные слайды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Информационные слайды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Информационные слайды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Информационные слайды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Информационные слайды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Информационные слайды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Информационные слайды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Информационные слайды 13">
        <a:dk1>
          <a:srgbClr val="000000"/>
        </a:dk1>
        <a:lt1>
          <a:srgbClr val="FFFFFF"/>
        </a:lt1>
        <a:dk2>
          <a:srgbClr val="333399"/>
        </a:dk2>
        <a:lt2>
          <a:srgbClr val="808080"/>
        </a:lt2>
        <a:accent1>
          <a:srgbClr val="3366CC"/>
        </a:accent1>
        <a:accent2>
          <a:srgbClr val="0099FF"/>
        </a:accent2>
        <a:accent3>
          <a:srgbClr val="FFFFFF"/>
        </a:accent3>
        <a:accent4>
          <a:srgbClr val="000000"/>
        </a:accent4>
        <a:accent5>
          <a:srgbClr val="ADB8E2"/>
        </a:accent5>
        <a:accent6>
          <a:srgbClr val="008AE7"/>
        </a:accent6>
        <a:hlink>
          <a:srgbClr val="99CCFF"/>
        </a:hlink>
        <a:folHlink>
          <a:srgbClr val="33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Информационные слайды 14">
        <a:dk1>
          <a:srgbClr val="000000"/>
        </a:dk1>
        <a:lt1>
          <a:srgbClr val="FFFFFF"/>
        </a:lt1>
        <a:dk2>
          <a:srgbClr val="000099"/>
        </a:dk2>
        <a:lt2>
          <a:srgbClr val="808080"/>
        </a:lt2>
        <a:accent1>
          <a:srgbClr val="3366CC"/>
        </a:accent1>
        <a:accent2>
          <a:srgbClr val="0099FF"/>
        </a:accent2>
        <a:accent3>
          <a:srgbClr val="FFFFFF"/>
        </a:accent3>
        <a:accent4>
          <a:srgbClr val="000000"/>
        </a:accent4>
        <a:accent5>
          <a:srgbClr val="ADB8E2"/>
        </a:accent5>
        <a:accent6>
          <a:srgbClr val="008AE7"/>
        </a:accent6>
        <a:hlink>
          <a:srgbClr val="99CCFF"/>
        </a:hlink>
        <a:folHlink>
          <a:srgbClr val="33669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2_Информационные слайды">
  <a:themeElements>
    <a:clrScheme name="Информационные слайды 13">
      <a:dk1>
        <a:srgbClr val="000000"/>
      </a:dk1>
      <a:lt1>
        <a:srgbClr val="FFFFFF"/>
      </a:lt1>
      <a:dk2>
        <a:srgbClr val="333399"/>
      </a:dk2>
      <a:lt2>
        <a:srgbClr val="808080"/>
      </a:lt2>
      <a:accent1>
        <a:srgbClr val="3366CC"/>
      </a:accent1>
      <a:accent2>
        <a:srgbClr val="0099FF"/>
      </a:accent2>
      <a:accent3>
        <a:srgbClr val="FFFFFF"/>
      </a:accent3>
      <a:accent4>
        <a:srgbClr val="000000"/>
      </a:accent4>
      <a:accent5>
        <a:srgbClr val="ADB8E2"/>
      </a:accent5>
      <a:accent6>
        <a:srgbClr val="008AE7"/>
      </a:accent6>
      <a:hlink>
        <a:srgbClr val="99CCFF"/>
      </a:hlink>
      <a:folHlink>
        <a:srgbClr val="336699"/>
      </a:folHlink>
    </a:clrScheme>
    <a:fontScheme name="Информационные слайды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8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8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Информационные слайды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Информационные слайды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Информационные слайды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Информационные слайды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Информационные слайды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Информационные слайды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Информационные слайды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Информационные слайды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Информационные слайды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Информационные слайды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Информационные слайды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Информационные слайды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Информационные слайды 13">
        <a:dk1>
          <a:srgbClr val="000000"/>
        </a:dk1>
        <a:lt1>
          <a:srgbClr val="FFFFFF"/>
        </a:lt1>
        <a:dk2>
          <a:srgbClr val="333399"/>
        </a:dk2>
        <a:lt2>
          <a:srgbClr val="808080"/>
        </a:lt2>
        <a:accent1>
          <a:srgbClr val="3366CC"/>
        </a:accent1>
        <a:accent2>
          <a:srgbClr val="0099FF"/>
        </a:accent2>
        <a:accent3>
          <a:srgbClr val="FFFFFF"/>
        </a:accent3>
        <a:accent4>
          <a:srgbClr val="000000"/>
        </a:accent4>
        <a:accent5>
          <a:srgbClr val="ADB8E2"/>
        </a:accent5>
        <a:accent6>
          <a:srgbClr val="008AE7"/>
        </a:accent6>
        <a:hlink>
          <a:srgbClr val="99CCFF"/>
        </a:hlink>
        <a:folHlink>
          <a:srgbClr val="33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Информационные слайды 14">
        <a:dk1>
          <a:srgbClr val="000000"/>
        </a:dk1>
        <a:lt1>
          <a:srgbClr val="FFFFFF"/>
        </a:lt1>
        <a:dk2>
          <a:srgbClr val="000099"/>
        </a:dk2>
        <a:lt2>
          <a:srgbClr val="808080"/>
        </a:lt2>
        <a:accent1>
          <a:srgbClr val="3366CC"/>
        </a:accent1>
        <a:accent2>
          <a:srgbClr val="0099FF"/>
        </a:accent2>
        <a:accent3>
          <a:srgbClr val="FFFFFF"/>
        </a:accent3>
        <a:accent4>
          <a:srgbClr val="000000"/>
        </a:accent4>
        <a:accent5>
          <a:srgbClr val="ADB8E2"/>
        </a:accent5>
        <a:accent6>
          <a:srgbClr val="008AE7"/>
        </a:accent6>
        <a:hlink>
          <a:srgbClr val="99CCFF"/>
        </a:hlink>
        <a:folHlink>
          <a:srgbClr val="33669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3_Информационные слайды">
  <a:themeElements>
    <a:clrScheme name="Информационные слайды 13">
      <a:dk1>
        <a:srgbClr val="000000"/>
      </a:dk1>
      <a:lt1>
        <a:srgbClr val="FFFFFF"/>
      </a:lt1>
      <a:dk2>
        <a:srgbClr val="333399"/>
      </a:dk2>
      <a:lt2>
        <a:srgbClr val="808080"/>
      </a:lt2>
      <a:accent1>
        <a:srgbClr val="3366CC"/>
      </a:accent1>
      <a:accent2>
        <a:srgbClr val="0099FF"/>
      </a:accent2>
      <a:accent3>
        <a:srgbClr val="FFFFFF"/>
      </a:accent3>
      <a:accent4>
        <a:srgbClr val="000000"/>
      </a:accent4>
      <a:accent5>
        <a:srgbClr val="ADB8E2"/>
      </a:accent5>
      <a:accent6>
        <a:srgbClr val="008AE7"/>
      </a:accent6>
      <a:hlink>
        <a:srgbClr val="99CCFF"/>
      </a:hlink>
      <a:folHlink>
        <a:srgbClr val="336699"/>
      </a:folHlink>
    </a:clrScheme>
    <a:fontScheme name="Информационные слайды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8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8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Информационные слайды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Информационные слайды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Информационные слайды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Информационные слайды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Информационные слайды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Информационные слайды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Информационные слайды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Информационные слайды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Информационные слайды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Информационные слайды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Информационные слайды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Информационные слайды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Информационные слайды 13">
        <a:dk1>
          <a:srgbClr val="000000"/>
        </a:dk1>
        <a:lt1>
          <a:srgbClr val="FFFFFF"/>
        </a:lt1>
        <a:dk2>
          <a:srgbClr val="333399"/>
        </a:dk2>
        <a:lt2>
          <a:srgbClr val="808080"/>
        </a:lt2>
        <a:accent1>
          <a:srgbClr val="3366CC"/>
        </a:accent1>
        <a:accent2>
          <a:srgbClr val="0099FF"/>
        </a:accent2>
        <a:accent3>
          <a:srgbClr val="FFFFFF"/>
        </a:accent3>
        <a:accent4>
          <a:srgbClr val="000000"/>
        </a:accent4>
        <a:accent5>
          <a:srgbClr val="ADB8E2"/>
        </a:accent5>
        <a:accent6>
          <a:srgbClr val="008AE7"/>
        </a:accent6>
        <a:hlink>
          <a:srgbClr val="99CCFF"/>
        </a:hlink>
        <a:folHlink>
          <a:srgbClr val="33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Информационные слайды 14">
        <a:dk1>
          <a:srgbClr val="000000"/>
        </a:dk1>
        <a:lt1>
          <a:srgbClr val="FFFFFF"/>
        </a:lt1>
        <a:dk2>
          <a:srgbClr val="000099"/>
        </a:dk2>
        <a:lt2>
          <a:srgbClr val="808080"/>
        </a:lt2>
        <a:accent1>
          <a:srgbClr val="3366CC"/>
        </a:accent1>
        <a:accent2>
          <a:srgbClr val="0099FF"/>
        </a:accent2>
        <a:accent3>
          <a:srgbClr val="FFFFFF"/>
        </a:accent3>
        <a:accent4>
          <a:srgbClr val="000000"/>
        </a:accent4>
        <a:accent5>
          <a:srgbClr val="ADB8E2"/>
        </a:accent5>
        <a:accent6>
          <a:srgbClr val="008AE7"/>
        </a:accent6>
        <a:hlink>
          <a:srgbClr val="99CCFF"/>
        </a:hlink>
        <a:folHlink>
          <a:srgbClr val="33669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4_Информационные слайды">
  <a:themeElements>
    <a:clrScheme name="Информационные слайды 13">
      <a:dk1>
        <a:srgbClr val="000000"/>
      </a:dk1>
      <a:lt1>
        <a:srgbClr val="FFFFFF"/>
      </a:lt1>
      <a:dk2>
        <a:srgbClr val="333399"/>
      </a:dk2>
      <a:lt2>
        <a:srgbClr val="808080"/>
      </a:lt2>
      <a:accent1>
        <a:srgbClr val="3366CC"/>
      </a:accent1>
      <a:accent2>
        <a:srgbClr val="0099FF"/>
      </a:accent2>
      <a:accent3>
        <a:srgbClr val="FFFFFF"/>
      </a:accent3>
      <a:accent4>
        <a:srgbClr val="000000"/>
      </a:accent4>
      <a:accent5>
        <a:srgbClr val="ADB8E2"/>
      </a:accent5>
      <a:accent6>
        <a:srgbClr val="008AE7"/>
      </a:accent6>
      <a:hlink>
        <a:srgbClr val="99CCFF"/>
      </a:hlink>
      <a:folHlink>
        <a:srgbClr val="336699"/>
      </a:folHlink>
    </a:clrScheme>
    <a:fontScheme name="Информационные слайды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8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8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Информационные слайды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Информационные слайды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Информационные слайды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Информационные слайды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Информационные слайды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Информационные слайды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Информационные слайды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Информационные слайды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Информационные слайды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Информационные слайды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Информационные слайды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Информационные слайды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Информационные слайды 13">
        <a:dk1>
          <a:srgbClr val="000000"/>
        </a:dk1>
        <a:lt1>
          <a:srgbClr val="FFFFFF"/>
        </a:lt1>
        <a:dk2>
          <a:srgbClr val="333399"/>
        </a:dk2>
        <a:lt2>
          <a:srgbClr val="808080"/>
        </a:lt2>
        <a:accent1>
          <a:srgbClr val="3366CC"/>
        </a:accent1>
        <a:accent2>
          <a:srgbClr val="0099FF"/>
        </a:accent2>
        <a:accent3>
          <a:srgbClr val="FFFFFF"/>
        </a:accent3>
        <a:accent4>
          <a:srgbClr val="000000"/>
        </a:accent4>
        <a:accent5>
          <a:srgbClr val="ADB8E2"/>
        </a:accent5>
        <a:accent6>
          <a:srgbClr val="008AE7"/>
        </a:accent6>
        <a:hlink>
          <a:srgbClr val="99CCFF"/>
        </a:hlink>
        <a:folHlink>
          <a:srgbClr val="33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Информационные слайды 14">
        <a:dk1>
          <a:srgbClr val="000000"/>
        </a:dk1>
        <a:lt1>
          <a:srgbClr val="FFFFFF"/>
        </a:lt1>
        <a:dk2>
          <a:srgbClr val="000099"/>
        </a:dk2>
        <a:lt2>
          <a:srgbClr val="808080"/>
        </a:lt2>
        <a:accent1>
          <a:srgbClr val="3366CC"/>
        </a:accent1>
        <a:accent2>
          <a:srgbClr val="0099FF"/>
        </a:accent2>
        <a:accent3>
          <a:srgbClr val="FFFFFF"/>
        </a:accent3>
        <a:accent4>
          <a:srgbClr val="000000"/>
        </a:accent4>
        <a:accent5>
          <a:srgbClr val="ADB8E2"/>
        </a:accent5>
        <a:accent6>
          <a:srgbClr val="008AE7"/>
        </a:accent6>
        <a:hlink>
          <a:srgbClr val="99CCFF"/>
        </a:hlink>
        <a:folHlink>
          <a:srgbClr val="33669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5_Информационные слайды">
  <a:themeElements>
    <a:clrScheme name="Информационные слайды 13">
      <a:dk1>
        <a:srgbClr val="000000"/>
      </a:dk1>
      <a:lt1>
        <a:srgbClr val="FFFFFF"/>
      </a:lt1>
      <a:dk2>
        <a:srgbClr val="333399"/>
      </a:dk2>
      <a:lt2>
        <a:srgbClr val="808080"/>
      </a:lt2>
      <a:accent1>
        <a:srgbClr val="3366CC"/>
      </a:accent1>
      <a:accent2>
        <a:srgbClr val="0099FF"/>
      </a:accent2>
      <a:accent3>
        <a:srgbClr val="FFFFFF"/>
      </a:accent3>
      <a:accent4>
        <a:srgbClr val="000000"/>
      </a:accent4>
      <a:accent5>
        <a:srgbClr val="ADB8E2"/>
      </a:accent5>
      <a:accent6>
        <a:srgbClr val="008AE7"/>
      </a:accent6>
      <a:hlink>
        <a:srgbClr val="99CCFF"/>
      </a:hlink>
      <a:folHlink>
        <a:srgbClr val="336699"/>
      </a:folHlink>
    </a:clrScheme>
    <a:fontScheme name="Информационные слайды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8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8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Информационные слайды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Информационные слайды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Информационные слайды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Информационные слайды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Информационные слайды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Информационные слайды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Информационные слайды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Информационные слайды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Информационные слайды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Информационные слайды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Информационные слайды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Информационные слайды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Информационные слайды 13">
        <a:dk1>
          <a:srgbClr val="000000"/>
        </a:dk1>
        <a:lt1>
          <a:srgbClr val="FFFFFF"/>
        </a:lt1>
        <a:dk2>
          <a:srgbClr val="333399"/>
        </a:dk2>
        <a:lt2>
          <a:srgbClr val="808080"/>
        </a:lt2>
        <a:accent1>
          <a:srgbClr val="3366CC"/>
        </a:accent1>
        <a:accent2>
          <a:srgbClr val="0099FF"/>
        </a:accent2>
        <a:accent3>
          <a:srgbClr val="FFFFFF"/>
        </a:accent3>
        <a:accent4>
          <a:srgbClr val="000000"/>
        </a:accent4>
        <a:accent5>
          <a:srgbClr val="ADB8E2"/>
        </a:accent5>
        <a:accent6>
          <a:srgbClr val="008AE7"/>
        </a:accent6>
        <a:hlink>
          <a:srgbClr val="99CCFF"/>
        </a:hlink>
        <a:folHlink>
          <a:srgbClr val="33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Информационные слайды 14">
        <a:dk1>
          <a:srgbClr val="000000"/>
        </a:dk1>
        <a:lt1>
          <a:srgbClr val="FFFFFF"/>
        </a:lt1>
        <a:dk2>
          <a:srgbClr val="000099"/>
        </a:dk2>
        <a:lt2>
          <a:srgbClr val="808080"/>
        </a:lt2>
        <a:accent1>
          <a:srgbClr val="3366CC"/>
        </a:accent1>
        <a:accent2>
          <a:srgbClr val="0099FF"/>
        </a:accent2>
        <a:accent3>
          <a:srgbClr val="FFFFFF"/>
        </a:accent3>
        <a:accent4>
          <a:srgbClr val="000000"/>
        </a:accent4>
        <a:accent5>
          <a:srgbClr val="ADB8E2"/>
        </a:accent5>
        <a:accent6>
          <a:srgbClr val="008AE7"/>
        </a:accent6>
        <a:hlink>
          <a:srgbClr val="99CCFF"/>
        </a:hlink>
        <a:folHlink>
          <a:srgbClr val="33669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8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Version=15.0.0.0,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Version=15.0.0.0,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Version=15.0.0.0,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Version=15.0.0.0, Culture=neutral, PublicKeyToken=71e9bce111e9429c</Assembly>
    <Class>Microsoft.Office.DocumentManagement.Internal.DocIdHandler</Class>
    <Data/>
    <Filter/>
  </Receiver>
</spe:Receiver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Документ" ma:contentTypeID="0x010100EE541AA067129B419AF22D5D70976D64" ma:contentTypeVersion="0" ma:contentTypeDescription="Создание документа." ma:contentTypeScope="" ma:versionID="1640ef672632d685805b58c9294156e6">
  <xsd:schema xmlns:xsd="http://www.w3.org/2001/XMLSchema" xmlns:xs="http://www.w3.org/2001/XMLSchema" xmlns:p="http://schemas.microsoft.com/office/2006/metadata/properties" xmlns:ns2="8a60a53d-5fd6-4fad-b3e7-56920e3d3d09" targetNamespace="http://schemas.microsoft.com/office/2006/metadata/properties" ma:root="true" ma:fieldsID="13c951e1685f26a9a2eff9ad78ebde1f" ns2:_="">
    <xsd:import namespace="8a60a53d-5fd6-4fad-b3e7-56920e3d3d09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a60a53d-5fd6-4fad-b3e7-56920e3d3d09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Значение идентификатора документа" ma:description="Значение идентификатора документа, присвоенного данному элементу." ma:internalName="_dlc_DocId" ma:readOnly="true">
      <xsd:simpleType>
        <xsd:restriction base="dms:Text"/>
      </xsd:simpleType>
    </xsd:element>
    <xsd:element name="_dlc_DocIdUrl" ma:index="9" nillable="true" ma:displayName="Идентификатор документа" ma:description="Постоянная ссылка на этот документ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Сохранить идентификатор" ma:description="Сохранять идентификатор при добавлении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Тип контента"/>
        <xsd:element ref="dc:title" minOccurs="0" maxOccurs="1" ma:index="4" ma:displayName="Название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4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dlc_DocId xmlns="8a60a53d-5fd6-4fad-b3e7-56920e3d3d09">7VNR4C73Q2ZT-1818263721-474</_dlc_DocId>
    <_dlc_DocIdUrl xmlns="8a60a53d-5fd6-4fad-b3e7-56920e3d3d09">
      <Url>https://sp.sibur.local/orgunits/SUPBOTOOS/_layouts/15/DocIdRedir.aspx?ID=7VNR4C73Q2ZT-1818263721-474</Url>
      <Description>7VNR4C73Q2ZT-1818263721-474</Description>
    </_dlc_DocIdUrl>
  </documentManagement>
</p:properties>
</file>

<file path=customXml/itemProps1.xml><?xml version="1.0" encoding="utf-8"?>
<ds:datastoreItem xmlns:ds="http://schemas.openxmlformats.org/officeDocument/2006/customXml" ds:itemID="{EB2C920F-EE7A-4ED6-BEFB-571BE94A6F40}"/>
</file>

<file path=customXml/itemProps2.xml><?xml version="1.0" encoding="utf-8"?>
<ds:datastoreItem xmlns:ds="http://schemas.openxmlformats.org/officeDocument/2006/customXml" ds:itemID="{872A05C2-DD33-49DC-9AC1-EF5E5084A3CC}"/>
</file>

<file path=customXml/itemProps3.xml><?xml version="1.0" encoding="utf-8"?>
<ds:datastoreItem xmlns:ds="http://schemas.openxmlformats.org/officeDocument/2006/customXml" ds:itemID="{268EDD99-658F-4607-9A4A-7CAF70A6F453}"/>
</file>

<file path=customXml/itemProps4.xml><?xml version="1.0" encoding="utf-8"?>
<ds:datastoreItem xmlns:ds="http://schemas.openxmlformats.org/officeDocument/2006/customXml" ds:itemID="{44731330-7667-4D12-BC9A-283D8FB178E9}"/>
</file>

<file path=docProps/app.xml><?xml version="1.0" encoding="utf-8"?>
<Properties xmlns="http://schemas.openxmlformats.org/officeDocument/2006/extended-properties" xmlns:vt="http://schemas.openxmlformats.org/officeDocument/2006/docPropsVTypes">
  <TotalTime>199943</TotalTime>
  <Words>3277</Words>
  <Application>Microsoft Office PowerPoint</Application>
  <PresentationFormat>Лист A4 (210x297 мм)</PresentationFormat>
  <Paragraphs>216</Paragraphs>
  <Slides>7</Slides>
  <Notes>7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7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20" baseType="lpstr">
      <vt:lpstr>Arial</vt:lpstr>
      <vt:lpstr>Arial Narrow</vt:lpstr>
      <vt:lpstr>Calibri</vt:lpstr>
      <vt:lpstr>Symbol</vt:lpstr>
      <vt:lpstr>Times New Roman</vt:lpstr>
      <vt:lpstr>Титул</vt:lpstr>
      <vt:lpstr>Информационные слайды</vt:lpstr>
      <vt:lpstr>1_Информационные слайды</vt:lpstr>
      <vt:lpstr>2_Информационные слайды</vt:lpstr>
      <vt:lpstr>3_Информационные слайды</vt:lpstr>
      <vt:lpstr>4_Информационные слайды</vt:lpstr>
      <vt:lpstr>5_Информационные слайды</vt:lpstr>
      <vt:lpstr>Слайд think-cell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Коротких Сергей Александрович</dc:creator>
  <cp:lastModifiedBy>Хундяков Сергей Владимирович</cp:lastModifiedBy>
  <cp:revision>987</cp:revision>
  <cp:lastPrinted>2016-06-28T12:04:45Z</cp:lastPrinted>
  <dcterms:created xsi:type="dcterms:W3CDTF">2007-07-04T09:01:59Z</dcterms:created>
  <dcterms:modified xsi:type="dcterms:W3CDTF">2023-03-31T07:24:34Z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0x010100EE541AA067129B419AF22D5D70976D64</vt:lpwstr>
  </property>
  <property fmtid="{D5CDD505-2E9C-101B-9397-08002B2CF9AE}" pid="3" name="_dlc_DocIdItemGuid">
    <vt:lpwstr>25bbfe4d-be1f-41b2-ad72-fd1b8d0e83e1</vt:lpwstr>
  </property>
</Properties>
</file>