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gs/tag3.xml" ContentType="application/vnd.openxmlformats-officedocument.presentationml.tags+xml"/>
  <Override PartName="/docProps/custom.xml" ContentType="application/vnd.openxmlformats-officedocument.custom-propertie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ppt/tags/tag2.xml" ContentType="application/vnd.openxmlformats-officedocument.presentationml.tag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975" r:id="rId1"/>
  </p:sldMasterIdLst>
  <p:notesMasterIdLst>
    <p:notesMasterId r:id="rId3"/>
  </p:notesMasterIdLst>
  <p:handoutMasterIdLst>
    <p:handoutMasterId r:id="rId4"/>
  </p:handoutMasterIdLst>
  <p:sldIdLst>
    <p:sldId id="351" r:id="rId2"/>
  </p:sldIdLst>
  <p:sldSz cx="12801600" cy="9601200" type="A3"/>
  <p:notesSz cx="6797675" cy="9872663"/>
  <p:custDataLst>
    <p:tags r:id="rId5"/>
  </p:custData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608691" indent="2122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1219498" indent="2122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830308" indent="2122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2441118" indent="2122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3054048" algn="l" defTabSz="1221619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3664858" algn="l" defTabSz="1221619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4275669" algn="l" defTabSz="1221619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4886477" algn="l" defTabSz="1221619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16">
          <p15:clr>
            <a:srgbClr val="A4A3A4"/>
          </p15:clr>
        </p15:guide>
        <p15:guide id="2" pos="1473">
          <p15:clr>
            <a:srgbClr val="A4A3A4"/>
          </p15:clr>
        </p15:guide>
        <p15:guide id="3" orient="horz" pos="5342">
          <p15:clr>
            <a:srgbClr val="A4A3A4"/>
          </p15:clr>
        </p15:guide>
        <p15:guide id="4" pos="190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  <p15:guide id="3" orient="horz" pos="3111">
          <p15:clr>
            <a:srgbClr val="A4A3A4"/>
          </p15:clr>
        </p15:guide>
        <p15:guide id="4" pos="2142">
          <p15:clr>
            <a:srgbClr val="A4A3A4"/>
          </p15:clr>
        </p15:guide>
        <p15:guide id="5" orient="horz" pos="3130">
          <p15:clr>
            <a:srgbClr val="A4A3A4"/>
          </p15:clr>
        </p15:guide>
        <p15:guide id="6" orient="horz" pos="3110">
          <p15:clr>
            <a:srgbClr val="A4A3A4"/>
          </p15:clr>
        </p15:guide>
        <p15:guide id="7" pos="2143">
          <p15:clr>
            <a:srgbClr val="A4A3A4"/>
          </p15:clr>
        </p15:guide>
        <p15:guide id="8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иверухина Мария Сергеевна" initials="СМС" lastIdx="1" clrIdx="0"/>
  <p:cmAuthor id="1" name="Кореньков Андрей Владимирович" initials="КАВ" lastIdx="1" clrIdx="1"/>
  <p:cmAuthor id="2" name="Спиридонова Екатерина Олеговна" initials="СЕО" lastIdx="27" clrIdx="2"/>
  <p:cmAuthor id="3" name="Щибрик Александра Ивановна" initials="ЩАИ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CC66"/>
    <a:srgbClr val="99FFCC"/>
    <a:srgbClr val="66FF99"/>
    <a:srgbClr val="0000FF"/>
    <a:srgbClr val="808080"/>
    <a:srgbClr val="2A909E"/>
    <a:srgbClr val="0000CC"/>
    <a:srgbClr val="B2D2D8"/>
    <a:srgbClr val="017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1" autoAdjust="0"/>
    <p:restoredTop sz="96405" autoAdjust="0"/>
  </p:normalViewPr>
  <p:slideViewPr>
    <p:cSldViewPr snapToGrid="0">
      <p:cViewPr varScale="1">
        <p:scale>
          <a:sx n="63" d="100"/>
          <a:sy n="63" d="100"/>
        </p:scale>
        <p:origin x="1627" y="62"/>
      </p:cViewPr>
      <p:guideLst>
        <p:guide orient="horz" pos="3816"/>
        <p:guide pos="1473"/>
        <p:guide orient="horz" pos="5342"/>
        <p:guide pos="190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-3936" y="-96"/>
      </p:cViewPr>
      <p:guideLst>
        <p:guide orient="horz" pos="3131"/>
        <p:guide pos="2144"/>
        <p:guide orient="horz" pos="3111"/>
        <p:guide pos="2142"/>
        <p:guide orient="horz" pos="3130"/>
        <p:guide orient="horz" pos="3110"/>
        <p:guide pos="2143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openxmlformats.org/officeDocument/2006/relationships/customXml" Target="../customXml/item1.xml"/><Relationship Id="rId5" Type="http://schemas.openxmlformats.org/officeDocument/2006/relationships/tags" Target="tags/tag1.xml"/><Relationship Id="rId10" Type="http://schemas.openxmlformats.org/officeDocument/2006/relationships/tableStyles" Target="tableStyles.xml"/><Relationship Id="rId4" Type="http://schemas.openxmlformats.org/officeDocument/2006/relationships/handoutMaster" Target="handoutMasters/handoutMaster1.xml"/><Relationship Id="rId9" Type="http://schemas.openxmlformats.org/officeDocument/2006/relationships/theme" Target="theme/theme1.xml"/><Relationship Id="rId14" Type="http://schemas.openxmlformats.org/officeDocument/2006/relationships/customXml" Target="../customXml/item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549" cy="493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05" tIns="46003" rIns="92005" bIns="46003" numCol="1" anchor="t" anchorCtr="0" compatLnSpc="1">
            <a:prstTxWarp prst="textNoShape">
              <a:avLst/>
            </a:prstTxWarp>
          </a:bodyPr>
          <a:lstStyle>
            <a:lvl1pPr defTabSz="920715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541" y="0"/>
            <a:ext cx="2944548" cy="493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05" tIns="46003" rIns="92005" bIns="46003" numCol="1" anchor="t" anchorCtr="0" compatLnSpc="1">
            <a:prstTxWarp prst="textNoShape">
              <a:avLst/>
            </a:prstTxWarp>
          </a:bodyPr>
          <a:lstStyle>
            <a:lvl1pPr algn="r" defTabSz="920715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7533"/>
            <a:ext cx="2944549" cy="493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05" tIns="46003" rIns="92005" bIns="46003" numCol="1" anchor="b" anchorCtr="0" compatLnSpc="1">
            <a:prstTxWarp prst="textNoShape">
              <a:avLst/>
            </a:prstTxWarp>
          </a:bodyPr>
          <a:lstStyle>
            <a:lvl1pPr defTabSz="920715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541" y="9377533"/>
            <a:ext cx="2944548" cy="493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05" tIns="46003" rIns="92005" bIns="46003" numCol="1" anchor="b" anchorCtr="0" compatLnSpc="1">
            <a:prstTxWarp prst="textNoShape">
              <a:avLst/>
            </a:prstTxWarp>
          </a:bodyPr>
          <a:lstStyle>
            <a:lvl1pPr algn="r" defTabSz="919769" eaLnBrk="1" hangingPunct="1">
              <a:defRPr sz="1200" b="0"/>
            </a:lvl1pPr>
          </a:lstStyle>
          <a:p>
            <a:pPr>
              <a:defRPr/>
            </a:pPr>
            <a:fld id="{BAA5A9B4-4E32-6A47-8ACE-9EB2FFE142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089755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549" cy="493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05" tIns="46003" rIns="92005" bIns="46003" numCol="1" anchor="t" anchorCtr="0" compatLnSpc="1">
            <a:prstTxWarp prst="textNoShape">
              <a:avLst/>
            </a:prstTxWarp>
          </a:bodyPr>
          <a:lstStyle>
            <a:lvl1pPr defTabSz="920715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541" y="0"/>
            <a:ext cx="2944548" cy="493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05" tIns="46003" rIns="92005" bIns="46003" numCol="1" anchor="t" anchorCtr="0" compatLnSpc="1">
            <a:prstTxWarp prst="textNoShape">
              <a:avLst/>
            </a:prstTxWarp>
          </a:bodyPr>
          <a:lstStyle>
            <a:lvl1pPr algn="r" defTabSz="920715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3450" y="741363"/>
            <a:ext cx="4933950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689554"/>
            <a:ext cx="5437188" cy="444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05" tIns="46003" rIns="92005" bIns="460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7533"/>
            <a:ext cx="2944549" cy="493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05" tIns="46003" rIns="92005" bIns="46003" numCol="1" anchor="b" anchorCtr="0" compatLnSpc="1">
            <a:prstTxWarp prst="textNoShape">
              <a:avLst/>
            </a:prstTxWarp>
          </a:bodyPr>
          <a:lstStyle>
            <a:lvl1pPr defTabSz="920715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541" y="9377533"/>
            <a:ext cx="2944548" cy="493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05" tIns="46003" rIns="92005" bIns="46003" numCol="1" anchor="b" anchorCtr="0" compatLnSpc="1">
            <a:prstTxWarp prst="textNoShape">
              <a:avLst/>
            </a:prstTxWarp>
          </a:bodyPr>
          <a:lstStyle>
            <a:lvl1pPr algn="r" defTabSz="919769" eaLnBrk="1" hangingPunct="1">
              <a:defRPr sz="1200" b="0"/>
            </a:lvl1pPr>
          </a:lstStyle>
          <a:p>
            <a:pPr>
              <a:defRPr/>
            </a:pPr>
            <a:fld id="{D525DAC7-42CB-CD4F-B305-CDEAF14C2D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40131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1pPr>
    <a:lvl2pPr marL="608691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2pPr>
    <a:lvl3pPr marL="1219498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3pPr>
    <a:lvl4pPr marL="1830308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4pPr>
    <a:lvl5pPr marL="2441118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5pPr>
    <a:lvl6pPr marL="3053509" algn="l" defTabSz="12214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664212" algn="l" defTabSz="12214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274913" algn="l" defTabSz="12214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885615" algn="l" defTabSz="12214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0200" y="1571308"/>
            <a:ext cx="960120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184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91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431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389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293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509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644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86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087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276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504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160444933"/>
              </p:ext>
            </p:extLst>
          </p:nvPr>
        </p:nvGraphicFramePr>
        <p:xfrm>
          <a:off x="1668" y="2223"/>
          <a:ext cx="1667" cy="2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Слайд think-cell" r:id="rId17" imgW="530" imgH="531" progId="TCLayout.ActiveDocument.1">
                  <p:embed/>
                </p:oleObj>
              </mc:Choice>
              <mc:Fallback>
                <p:oleObj name="Слайд think-cell" r:id="rId17" imgW="530" imgH="531" progId="TCLayout.ActiveDocument.1">
                  <p:embed/>
                  <p:pic>
                    <p:nvPicPr>
                      <p:cNvPr id="10" name="Объект 9" hidden="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68" y="2223"/>
                        <a:ext cx="1667" cy="2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 hidden="1"/>
          <p:cNvSpPr/>
          <p:nvPr userDrawn="1">
            <p:custDataLst>
              <p:tags r:id="rId15"/>
            </p:custDataLst>
          </p:nvPr>
        </p:nvSpPr>
        <p:spPr>
          <a:xfrm>
            <a:off x="1" y="0"/>
            <a:ext cx="166688" cy="222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ru-RU" sz="616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CF38B-DA07-44D7-9C29-060BFE256A0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12DC4-E8F5-4B29-B15E-05C49A6D52E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 hidden="1"/>
          <p:cNvSpPr/>
          <p:nvPr userDrawn="1">
            <p:custDataLst>
              <p:tags r:id="rId16"/>
            </p:custDataLst>
          </p:nvPr>
        </p:nvSpPr>
        <p:spPr>
          <a:xfrm>
            <a:off x="1" y="0"/>
            <a:ext cx="166688" cy="222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ru-RU" sz="616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083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89367711"/>
              </p:ext>
            </p:extLst>
          </p:nvPr>
        </p:nvGraphicFramePr>
        <p:xfrm>
          <a:off x="-2131377" y="2223"/>
          <a:ext cx="2223" cy="2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Слайд think-cell" r:id="rId4" imgW="347" imgH="348" progId="TCLayout.ActiveDocument.1">
                  <p:embed/>
                </p:oleObj>
              </mc:Choice>
              <mc:Fallback>
                <p:oleObj name="Слайд think-cell" r:id="rId4" imgW="347" imgH="348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131377" y="2223"/>
                        <a:ext cx="2223" cy="2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5"/>
          <p:cNvSpPr/>
          <p:nvPr/>
        </p:nvSpPr>
        <p:spPr>
          <a:xfrm>
            <a:off x="0" y="4525"/>
            <a:ext cx="12447464" cy="1059982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pPr defTabSz="1280160" eaLnBrk="1" fontAlgn="auto" hangingPunct="1">
              <a:lnSpc>
                <a:spcPct val="90000"/>
              </a:lnSpc>
              <a:spcAft>
                <a:spcPts val="0"/>
              </a:spcAft>
            </a:pPr>
            <a:r>
              <a:rPr lang="ru-RU" sz="2240" b="0" dirty="0" smtClean="0">
                <a:solidFill>
                  <a:srgbClr val="008C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Принятие решения о применяемых мерах</a:t>
            </a:r>
            <a:endParaRPr lang="ru-RU" sz="2240" b="0" dirty="0">
              <a:solidFill>
                <a:srgbClr val="008C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Прямоугольник 160"/>
          <p:cNvSpPr/>
          <p:nvPr/>
        </p:nvSpPr>
        <p:spPr>
          <a:xfrm>
            <a:off x="0" y="9287154"/>
            <a:ext cx="7071168" cy="2646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016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120" b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- в обязательном порядке заполняется раздел 2.8 отчета внутреннего расследования происшествия</a:t>
            </a:r>
            <a:endParaRPr lang="ru-RU" sz="112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5" name="Соединительная линия уступом 194"/>
          <p:cNvCxnSpPr/>
          <p:nvPr/>
        </p:nvCxnSpPr>
        <p:spPr bwMode="auto">
          <a:xfrm rot="5400000">
            <a:off x="8964216" y="4342207"/>
            <a:ext cx="2345531" cy="1014411"/>
          </a:xfrm>
          <a:prstGeom prst="bentConnector2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6" name="Прямоугольник 195"/>
          <p:cNvSpPr/>
          <p:nvPr/>
        </p:nvSpPr>
        <p:spPr bwMode="auto">
          <a:xfrm>
            <a:off x="266699" y="1114425"/>
            <a:ext cx="2028825" cy="857250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Действия работника были преднамеренными?</a:t>
            </a:r>
          </a:p>
        </p:txBody>
      </p:sp>
      <p:sp>
        <p:nvSpPr>
          <p:cNvPr id="197" name="Прямоугольник 196"/>
          <p:cNvSpPr/>
          <p:nvPr/>
        </p:nvSpPr>
        <p:spPr bwMode="auto">
          <a:xfrm>
            <a:off x="3219449" y="1114425"/>
            <a:ext cx="1838325" cy="876300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Процедуры были нарушены осознано?</a:t>
            </a:r>
          </a:p>
        </p:txBody>
      </p:sp>
      <p:sp>
        <p:nvSpPr>
          <p:cNvPr id="198" name="Прямоугольник 197"/>
          <p:cNvSpPr/>
          <p:nvPr/>
        </p:nvSpPr>
        <p:spPr bwMode="auto">
          <a:xfrm>
            <a:off x="6162674" y="1114426"/>
            <a:ext cx="2152651" cy="876300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Поступили бы другие люди так же в этих обстоятельствах?</a:t>
            </a:r>
          </a:p>
        </p:txBody>
      </p:sp>
      <p:sp>
        <p:nvSpPr>
          <p:cNvPr id="199" name="Прямоугольник 198"/>
          <p:cNvSpPr/>
          <p:nvPr/>
        </p:nvSpPr>
        <p:spPr bwMode="auto">
          <a:xfrm>
            <a:off x="9753599" y="1123950"/>
            <a:ext cx="2124075" cy="86677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Наблюдались ли раньше отступления от правил по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ОТ,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ПБ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?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00" name="Прямоугольник 199"/>
          <p:cNvSpPr/>
          <p:nvPr/>
        </p:nvSpPr>
        <p:spPr bwMode="auto">
          <a:xfrm>
            <a:off x="266698" y="2657475"/>
            <a:ext cx="2028825" cy="101917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Результаты были преднамеренными?</a:t>
            </a:r>
          </a:p>
        </p:txBody>
      </p:sp>
      <p:sp>
        <p:nvSpPr>
          <p:cNvPr id="201" name="Прямоугольник 200"/>
          <p:cNvSpPr/>
          <p:nvPr/>
        </p:nvSpPr>
        <p:spPr bwMode="auto">
          <a:xfrm>
            <a:off x="285749" y="4362451"/>
            <a:ext cx="2009775" cy="804862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Саботаж, злонамеренный акт, т.п.</a:t>
            </a:r>
          </a:p>
        </p:txBody>
      </p:sp>
      <p:sp>
        <p:nvSpPr>
          <p:cNvPr id="202" name="Прямоугольник 201"/>
          <p:cNvSpPr/>
          <p:nvPr/>
        </p:nvSpPr>
        <p:spPr bwMode="auto">
          <a:xfrm>
            <a:off x="3219448" y="2657473"/>
            <a:ext cx="1838325" cy="101917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Процедуры были понятными, нужными, выполняемыми?</a:t>
            </a:r>
          </a:p>
        </p:txBody>
      </p:sp>
      <p:sp>
        <p:nvSpPr>
          <p:cNvPr id="203" name="Прямоугольник 202"/>
          <p:cNvSpPr/>
          <p:nvPr/>
        </p:nvSpPr>
        <p:spPr bwMode="auto">
          <a:xfrm>
            <a:off x="2528887" y="4367213"/>
            <a:ext cx="2047875" cy="800100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Нарушение вследствие безответственности </a:t>
            </a:r>
          </a:p>
        </p:txBody>
      </p:sp>
      <p:sp>
        <p:nvSpPr>
          <p:cNvPr id="204" name="Прямоугольник 203"/>
          <p:cNvSpPr/>
          <p:nvPr/>
        </p:nvSpPr>
        <p:spPr bwMode="auto">
          <a:xfrm>
            <a:off x="6162673" y="2657472"/>
            <a:ext cx="2152651" cy="101917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Неадекватное обучение, недостаточно опыта или квалификации?</a:t>
            </a:r>
          </a:p>
        </p:txBody>
      </p:sp>
      <p:sp>
        <p:nvSpPr>
          <p:cNvPr id="205" name="Прямоугольник 204"/>
          <p:cNvSpPr/>
          <p:nvPr/>
        </p:nvSpPr>
        <p:spPr bwMode="auto">
          <a:xfrm>
            <a:off x="8677275" y="2657475"/>
            <a:ext cx="1981200" cy="1019176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Непреднамеренная ошибка</a:t>
            </a:r>
          </a:p>
        </p:txBody>
      </p:sp>
      <p:sp>
        <p:nvSpPr>
          <p:cNvPr id="206" name="Прямоугольник 205"/>
          <p:cNvSpPr/>
          <p:nvPr/>
        </p:nvSpPr>
        <p:spPr bwMode="auto">
          <a:xfrm>
            <a:off x="10815636" y="2657472"/>
            <a:ext cx="1881189" cy="1019177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Непреднамеренная ошибка</a:t>
            </a:r>
          </a:p>
        </p:txBody>
      </p:sp>
      <p:sp>
        <p:nvSpPr>
          <p:cNvPr id="207" name="Прямоугольник 206"/>
          <p:cNvSpPr/>
          <p:nvPr/>
        </p:nvSpPr>
        <p:spPr bwMode="auto">
          <a:xfrm>
            <a:off x="4219572" y="5510213"/>
            <a:ext cx="1905000" cy="1023937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Нарушение вызвано ошибками в системе</a:t>
            </a:r>
          </a:p>
        </p:txBody>
      </p:sp>
      <p:sp>
        <p:nvSpPr>
          <p:cNvPr id="208" name="Прямоугольник 207"/>
          <p:cNvSpPr/>
          <p:nvPr/>
        </p:nvSpPr>
        <p:spPr bwMode="auto">
          <a:xfrm>
            <a:off x="5995986" y="4348164"/>
            <a:ext cx="1895475" cy="804862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Ошибка вследствие небрежности </a:t>
            </a:r>
          </a:p>
        </p:txBody>
      </p:sp>
      <p:sp>
        <p:nvSpPr>
          <p:cNvPr id="209" name="Блок-схема: решение 208"/>
          <p:cNvSpPr/>
          <p:nvPr/>
        </p:nvSpPr>
        <p:spPr bwMode="auto">
          <a:xfrm>
            <a:off x="109535" y="6105524"/>
            <a:ext cx="2362201" cy="1533525"/>
          </a:xfrm>
          <a:prstGeom prst="flowChartDecision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УВОЛЬНЕНИЕ, ДИСЦИПЛИ-НАРНОЕ ВЗЫСКАНИЕ</a:t>
            </a:r>
            <a:r>
              <a:rPr kumimoji="0" lang="ru-RU" sz="11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*</a:t>
            </a:r>
            <a:endParaRPr kumimoji="0" lang="ru-RU" sz="100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10" name="Блок-схема: решение 209"/>
          <p:cNvSpPr/>
          <p:nvPr/>
        </p:nvSpPr>
        <p:spPr bwMode="auto">
          <a:xfrm>
            <a:off x="5610224" y="6400797"/>
            <a:ext cx="2714625" cy="1285875"/>
          </a:xfrm>
          <a:prstGeom prst="flowChartDecision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ИЗМЕНЕНИЕ ОРГАНИЗАЦИИ РАБОТ</a:t>
            </a:r>
          </a:p>
        </p:txBody>
      </p:sp>
      <p:sp>
        <p:nvSpPr>
          <p:cNvPr id="211" name="Блок-схема: решение 210"/>
          <p:cNvSpPr/>
          <p:nvPr/>
        </p:nvSpPr>
        <p:spPr bwMode="auto">
          <a:xfrm>
            <a:off x="2302668" y="6815135"/>
            <a:ext cx="2500312" cy="1285875"/>
          </a:xfrm>
          <a:prstGeom prst="flowChartDecision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ДИСЦИПЛИ-НАРНОЕ ВЗЫСКАНИЕ</a:t>
            </a:r>
            <a:r>
              <a:rPr kumimoji="0" lang="ru-RU" sz="11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*</a:t>
            </a:r>
            <a:endParaRPr kumimoji="0" lang="ru-RU" sz="100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12" name="Блок-схема: решение 211"/>
          <p:cNvSpPr/>
          <p:nvPr/>
        </p:nvSpPr>
        <p:spPr bwMode="auto">
          <a:xfrm>
            <a:off x="10791821" y="4819649"/>
            <a:ext cx="1985964" cy="1285875"/>
          </a:xfrm>
          <a:prstGeom prst="flowChartDecision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ОБУЧЕНИЕ КОУЧИНГ</a:t>
            </a:r>
          </a:p>
        </p:txBody>
      </p:sp>
      <p:sp>
        <p:nvSpPr>
          <p:cNvPr id="213" name="Блок-схема: решение 212"/>
          <p:cNvSpPr/>
          <p:nvPr/>
        </p:nvSpPr>
        <p:spPr bwMode="auto">
          <a:xfrm>
            <a:off x="7591424" y="7317575"/>
            <a:ext cx="2171701" cy="1285875"/>
          </a:xfrm>
          <a:prstGeom prst="flowChartDecision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УЛУЧШАЕМ СИСТЕМУ</a:t>
            </a:r>
          </a:p>
        </p:txBody>
      </p:sp>
      <p:sp>
        <p:nvSpPr>
          <p:cNvPr id="214" name="Блок-схема: решение 213"/>
          <p:cNvSpPr/>
          <p:nvPr/>
        </p:nvSpPr>
        <p:spPr bwMode="auto">
          <a:xfrm>
            <a:off x="8260557" y="4052888"/>
            <a:ext cx="2338386" cy="1285875"/>
          </a:xfrm>
          <a:prstGeom prst="flowChartDecision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ОБУЧЕНИЕ, КОУЧИНГ, ПИСЬМЕННОЕ ПРЕДУПРЕЖ-ДЕНИЕ</a:t>
            </a:r>
          </a:p>
        </p:txBody>
      </p:sp>
      <p:sp>
        <p:nvSpPr>
          <p:cNvPr id="215" name="Прямоугольник 214"/>
          <p:cNvSpPr/>
          <p:nvPr/>
        </p:nvSpPr>
        <p:spPr bwMode="auto">
          <a:xfrm>
            <a:off x="7724775" y="5510213"/>
            <a:ext cx="1905000" cy="1023937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Нарушение вызвано ошибками в системе</a:t>
            </a:r>
          </a:p>
        </p:txBody>
      </p:sp>
      <p:cxnSp>
        <p:nvCxnSpPr>
          <p:cNvPr id="216" name="Прямая со стрелкой 215"/>
          <p:cNvCxnSpPr>
            <a:stCxn id="203" idx="2"/>
            <a:endCxn id="211" idx="0"/>
          </p:cNvCxnSpPr>
          <p:nvPr/>
        </p:nvCxnSpPr>
        <p:spPr bwMode="auto">
          <a:xfrm flipH="1">
            <a:off x="3552824" y="5167313"/>
            <a:ext cx="1" cy="1647822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7" name="Прямая со стрелкой 216"/>
          <p:cNvCxnSpPr>
            <a:stCxn id="208" idx="2"/>
            <a:endCxn id="210" idx="0"/>
          </p:cNvCxnSpPr>
          <p:nvPr/>
        </p:nvCxnSpPr>
        <p:spPr bwMode="auto">
          <a:xfrm>
            <a:off x="6943724" y="5153026"/>
            <a:ext cx="23813" cy="1247771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8" name="Прямая со стрелкой 217"/>
          <p:cNvCxnSpPr>
            <a:stCxn id="215" idx="2"/>
            <a:endCxn id="213" idx="0"/>
          </p:cNvCxnSpPr>
          <p:nvPr/>
        </p:nvCxnSpPr>
        <p:spPr bwMode="auto">
          <a:xfrm>
            <a:off x="8677275" y="6534150"/>
            <a:ext cx="0" cy="783425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9" name="Соединительная линия уступом 218"/>
          <p:cNvCxnSpPr>
            <a:stCxn id="207" idx="2"/>
            <a:endCxn id="213" idx="1"/>
          </p:cNvCxnSpPr>
          <p:nvPr/>
        </p:nvCxnSpPr>
        <p:spPr bwMode="auto">
          <a:xfrm rot="16200000" flipH="1">
            <a:off x="5668567" y="6037655"/>
            <a:ext cx="1426363" cy="2419352"/>
          </a:xfrm>
          <a:prstGeom prst="bentConnector2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0" name="Прямая со стрелкой 219"/>
          <p:cNvCxnSpPr>
            <a:stCxn id="201" idx="2"/>
          </p:cNvCxnSpPr>
          <p:nvPr/>
        </p:nvCxnSpPr>
        <p:spPr bwMode="auto">
          <a:xfrm flipH="1">
            <a:off x="1281110" y="5167313"/>
            <a:ext cx="9527" cy="938211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1" name="Прямая со стрелкой 220"/>
          <p:cNvCxnSpPr>
            <a:stCxn id="206" idx="2"/>
            <a:endCxn id="212" idx="0"/>
          </p:cNvCxnSpPr>
          <p:nvPr/>
        </p:nvCxnSpPr>
        <p:spPr bwMode="auto">
          <a:xfrm>
            <a:off x="11756231" y="3676649"/>
            <a:ext cx="28572" cy="1143000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2" name="Прямая со стрелкой 221"/>
          <p:cNvCxnSpPr>
            <a:endCxn id="214" idx="0"/>
          </p:cNvCxnSpPr>
          <p:nvPr/>
        </p:nvCxnSpPr>
        <p:spPr bwMode="auto">
          <a:xfrm>
            <a:off x="9429750" y="3676651"/>
            <a:ext cx="0" cy="376237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3" name="Прямая со стрелкой 222"/>
          <p:cNvCxnSpPr>
            <a:stCxn id="196" idx="2"/>
            <a:endCxn id="200" idx="0"/>
          </p:cNvCxnSpPr>
          <p:nvPr/>
        </p:nvCxnSpPr>
        <p:spPr bwMode="auto">
          <a:xfrm flipH="1">
            <a:off x="1281111" y="1971675"/>
            <a:ext cx="1" cy="685800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4" name="Прямая со стрелкой 223"/>
          <p:cNvCxnSpPr>
            <a:stCxn id="196" idx="3"/>
            <a:endCxn id="197" idx="1"/>
          </p:cNvCxnSpPr>
          <p:nvPr/>
        </p:nvCxnSpPr>
        <p:spPr bwMode="auto">
          <a:xfrm>
            <a:off x="2295524" y="1543050"/>
            <a:ext cx="923925" cy="9525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" name="Прямая со стрелкой 224"/>
          <p:cNvCxnSpPr>
            <a:stCxn id="197" idx="2"/>
            <a:endCxn id="202" idx="0"/>
          </p:cNvCxnSpPr>
          <p:nvPr/>
        </p:nvCxnSpPr>
        <p:spPr bwMode="auto">
          <a:xfrm flipH="1">
            <a:off x="4138611" y="1990725"/>
            <a:ext cx="1" cy="666748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6" name="Прямая со стрелкой 225"/>
          <p:cNvCxnSpPr>
            <a:stCxn id="197" idx="3"/>
            <a:endCxn id="198" idx="1"/>
          </p:cNvCxnSpPr>
          <p:nvPr/>
        </p:nvCxnSpPr>
        <p:spPr bwMode="auto">
          <a:xfrm>
            <a:off x="5057774" y="1552575"/>
            <a:ext cx="1104900" cy="1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7" name="Прямая со стрелкой 226"/>
          <p:cNvCxnSpPr>
            <a:stCxn id="198" idx="3"/>
            <a:endCxn id="199" idx="1"/>
          </p:cNvCxnSpPr>
          <p:nvPr/>
        </p:nvCxnSpPr>
        <p:spPr bwMode="auto">
          <a:xfrm>
            <a:off x="8315325" y="1552576"/>
            <a:ext cx="1438274" cy="4762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8" name="Прямая со стрелкой 227"/>
          <p:cNvCxnSpPr>
            <a:stCxn id="198" idx="2"/>
            <a:endCxn id="204" idx="0"/>
          </p:cNvCxnSpPr>
          <p:nvPr/>
        </p:nvCxnSpPr>
        <p:spPr bwMode="auto">
          <a:xfrm flipH="1">
            <a:off x="7238999" y="1990726"/>
            <a:ext cx="1" cy="666746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9" name="Прямая со стрелкой 228"/>
          <p:cNvCxnSpPr/>
          <p:nvPr/>
        </p:nvCxnSpPr>
        <p:spPr bwMode="auto">
          <a:xfrm>
            <a:off x="9934575" y="1990726"/>
            <a:ext cx="9525" cy="666746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0" name="Прямая со стрелкой 229"/>
          <p:cNvCxnSpPr/>
          <p:nvPr/>
        </p:nvCxnSpPr>
        <p:spPr bwMode="auto">
          <a:xfrm>
            <a:off x="11687175" y="1990725"/>
            <a:ext cx="0" cy="666747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1" name="Прямая со стрелкой 230"/>
          <p:cNvCxnSpPr>
            <a:endCxn id="203" idx="0"/>
          </p:cNvCxnSpPr>
          <p:nvPr/>
        </p:nvCxnSpPr>
        <p:spPr bwMode="auto">
          <a:xfrm>
            <a:off x="3552825" y="3676650"/>
            <a:ext cx="0" cy="690563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2" name="Соединительная линия уступом 231"/>
          <p:cNvCxnSpPr>
            <a:stCxn id="200" idx="3"/>
          </p:cNvCxnSpPr>
          <p:nvPr/>
        </p:nvCxnSpPr>
        <p:spPr bwMode="auto">
          <a:xfrm flipV="1">
            <a:off x="2295523" y="1552575"/>
            <a:ext cx="461963" cy="1614488"/>
          </a:xfrm>
          <a:prstGeom prst="bentConnector2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3" name="Прямая со стрелкой 232"/>
          <p:cNvCxnSpPr>
            <a:stCxn id="200" idx="2"/>
            <a:endCxn id="201" idx="0"/>
          </p:cNvCxnSpPr>
          <p:nvPr/>
        </p:nvCxnSpPr>
        <p:spPr bwMode="auto">
          <a:xfrm>
            <a:off x="1281111" y="3676650"/>
            <a:ext cx="9526" cy="685801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4" name="Прямая со стрелкой 233"/>
          <p:cNvCxnSpPr/>
          <p:nvPr/>
        </p:nvCxnSpPr>
        <p:spPr bwMode="auto">
          <a:xfrm>
            <a:off x="4914900" y="3676650"/>
            <a:ext cx="9525" cy="1833563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5" name="Прямая со стрелкой 234"/>
          <p:cNvCxnSpPr>
            <a:endCxn id="208" idx="0"/>
          </p:cNvCxnSpPr>
          <p:nvPr/>
        </p:nvCxnSpPr>
        <p:spPr bwMode="auto">
          <a:xfrm>
            <a:off x="6943723" y="3676651"/>
            <a:ext cx="1" cy="671513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6" name="Прямая со стрелкой 235"/>
          <p:cNvCxnSpPr/>
          <p:nvPr/>
        </p:nvCxnSpPr>
        <p:spPr bwMode="auto">
          <a:xfrm>
            <a:off x="8105775" y="3676647"/>
            <a:ext cx="9525" cy="1833566"/>
          </a:xfrm>
          <a:prstGeom prst="straightConnector1">
            <a:avLst/>
          </a:prstGeom>
          <a:solidFill>
            <a:srgbClr val="00808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7" name="TextBox 236"/>
          <p:cNvSpPr txBox="1"/>
          <p:nvPr/>
        </p:nvSpPr>
        <p:spPr>
          <a:xfrm>
            <a:off x="2470545" y="1235273"/>
            <a:ext cx="573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НЕТ</a:t>
            </a:r>
          </a:p>
        </p:txBody>
      </p:sp>
      <p:sp>
        <p:nvSpPr>
          <p:cNvPr id="238" name="TextBox 237"/>
          <p:cNvSpPr txBox="1"/>
          <p:nvPr/>
        </p:nvSpPr>
        <p:spPr>
          <a:xfrm>
            <a:off x="766760" y="2160685"/>
            <a:ext cx="51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</a:rPr>
              <a:t>ДА</a:t>
            </a:r>
          </a:p>
        </p:txBody>
      </p:sp>
      <p:sp>
        <p:nvSpPr>
          <p:cNvPr id="239" name="TextBox 238"/>
          <p:cNvSpPr txBox="1"/>
          <p:nvPr/>
        </p:nvSpPr>
        <p:spPr>
          <a:xfrm>
            <a:off x="7266381" y="2160686"/>
            <a:ext cx="573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НЕТ</a:t>
            </a:r>
          </a:p>
        </p:txBody>
      </p:sp>
      <p:sp>
        <p:nvSpPr>
          <p:cNvPr id="240" name="TextBox 239"/>
          <p:cNvSpPr txBox="1"/>
          <p:nvPr/>
        </p:nvSpPr>
        <p:spPr>
          <a:xfrm>
            <a:off x="2183604" y="2160686"/>
            <a:ext cx="573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НЕТ</a:t>
            </a:r>
          </a:p>
        </p:txBody>
      </p:sp>
      <p:sp>
        <p:nvSpPr>
          <p:cNvPr id="241" name="TextBox 240"/>
          <p:cNvSpPr txBox="1"/>
          <p:nvPr/>
        </p:nvSpPr>
        <p:spPr>
          <a:xfrm>
            <a:off x="5313759" y="1252538"/>
            <a:ext cx="573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НЕТ</a:t>
            </a:r>
          </a:p>
        </p:txBody>
      </p:sp>
      <p:sp>
        <p:nvSpPr>
          <p:cNvPr id="242" name="TextBox 241"/>
          <p:cNvSpPr txBox="1"/>
          <p:nvPr/>
        </p:nvSpPr>
        <p:spPr>
          <a:xfrm>
            <a:off x="6958012" y="3821609"/>
            <a:ext cx="573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НЕТ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4924425" y="4439541"/>
            <a:ext cx="573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НЕТ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11712177" y="2170210"/>
            <a:ext cx="573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НЕТ</a:t>
            </a:r>
          </a:p>
        </p:txBody>
      </p:sp>
      <p:sp>
        <p:nvSpPr>
          <p:cNvPr id="245" name="TextBox 244"/>
          <p:cNvSpPr txBox="1"/>
          <p:nvPr/>
        </p:nvSpPr>
        <p:spPr>
          <a:xfrm>
            <a:off x="3609972" y="2170210"/>
            <a:ext cx="51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</a:rPr>
              <a:t>ДА</a:t>
            </a:r>
          </a:p>
        </p:txBody>
      </p:sp>
      <p:sp>
        <p:nvSpPr>
          <p:cNvPr id="246" name="TextBox 245"/>
          <p:cNvSpPr txBox="1"/>
          <p:nvPr/>
        </p:nvSpPr>
        <p:spPr>
          <a:xfrm>
            <a:off x="9429750" y="2160685"/>
            <a:ext cx="51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</a:rPr>
              <a:t>ДА</a:t>
            </a:r>
          </a:p>
        </p:txBody>
      </p:sp>
      <p:sp>
        <p:nvSpPr>
          <p:cNvPr id="247" name="TextBox 246"/>
          <p:cNvSpPr txBox="1"/>
          <p:nvPr/>
        </p:nvSpPr>
        <p:spPr>
          <a:xfrm>
            <a:off x="8777287" y="1237653"/>
            <a:ext cx="51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</a:rPr>
              <a:t>ДА</a:t>
            </a:r>
          </a:p>
        </p:txBody>
      </p:sp>
      <p:sp>
        <p:nvSpPr>
          <p:cNvPr id="248" name="TextBox 247"/>
          <p:cNvSpPr txBox="1"/>
          <p:nvPr/>
        </p:nvSpPr>
        <p:spPr>
          <a:xfrm>
            <a:off x="8115300" y="4040387"/>
            <a:ext cx="51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</a:rPr>
              <a:t>ДА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3038474" y="3858518"/>
            <a:ext cx="51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</a:rPr>
              <a:t>ДА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766760" y="3868042"/>
            <a:ext cx="51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</a:rPr>
              <a:t>ДА</a:t>
            </a:r>
          </a:p>
        </p:txBody>
      </p:sp>
      <p:sp>
        <p:nvSpPr>
          <p:cNvPr id="251" name="Стрелка вправо 250"/>
          <p:cNvSpPr/>
          <p:nvPr/>
        </p:nvSpPr>
        <p:spPr bwMode="auto">
          <a:xfrm>
            <a:off x="857250" y="8142687"/>
            <a:ext cx="6674644" cy="460763"/>
          </a:xfrm>
          <a:prstGeom prst="rightArrow">
            <a:avLst/>
          </a:prstGeom>
          <a:gradFill flip="none" rotWithShape="0">
            <a:gsLst>
              <a:gs pos="0">
                <a:srgbClr val="00CC00"/>
              </a:gs>
              <a:gs pos="100000">
                <a:srgbClr val="FFFF00"/>
              </a:gs>
            </a:gsLst>
            <a:lin ang="10800000" scaled="0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ОБУЧЕНИЕ</a:t>
            </a:r>
          </a:p>
        </p:txBody>
      </p:sp>
      <p:sp>
        <p:nvSpPr>
          <p:cNvPr id="252" name="Стрелка влево 251"/>
          <p:cNvSpPr/>
          <p:nvPr/>
        </p:nvSpPr>
        <p:spPr bwMode="auto">
          <a:xfrm>
            <a:off x="857250" y="8486775"/>
            <a:ext cx="6674644" cy="447675"/>
          </a:xfrm>
          <a:prstGeom prst="leftArrow">
            <a:avLst/>
          </a:prstGeom>
          <a:gradFill>
            <a:gsLst>
              <a:gs pos="0">
                <a:srgbClr val="FFFF00"/>
              </a:gs>
              <a:gs pos="100000">
                <a:srgbClr val="FF0000"/>
              </a:gs>
            </a:gsLst>
            <a:lin ang="10800000" scaled="0"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ДИСЦИПЛИНА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695325" y="745093"/>
            <a:ext cx="1209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Шаг 1</a:t>
            </a:r>
          </a:p>
        </p:txBody>
      </p:sp>
      <p:sp>
        <p:nvSpPr>
          <p:cNvPr id="254" name="TextBox 253"/>
          <p:cNvSpPr txBox="1"/>
          <p:nvPr/>
        </p:nvSpPr>
        <p:spPr>
          <a:xfrm>
            <a:off x="10186983" y="745093"/>
            <a:ext cx="1209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Шаг 4</a:t>
            </a:r>
          </a:p>
        </p:txBody>
      </p:sp>
      <p:sp>
        <p:nvSpPr>
          <p:cNvPr id="255" name="TextBox 254"/>
          <p:cNvSpPr txBox="1"/>
          <p:nvPr/>
        </p:nvSpPr>
        <p:spPr>
          <a:xfrm>
            <a:off x="6640115" y="734020"/>
            <a:ext cx="1209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Шаг 3</a:t>
            </a:r>
          </a:p>
        </p:txBody>
      </p:sp>
      <p:sp>
        <p:nvSpPr>
          <p:cNvPr id="256" name="TextBox 255"/>
          <p:cNvSpPr txBox="1"/>
          <p:nvPr/>
        </p:nvSpPr>
        <p:spPr>
          <a:xfrm>
            <a:off x="3519484" y="734020"/>
            <a:ext cx="1209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Шаг 2</a:t>
            </a:r>
          </a:p>
        </p:txBody>
      </p:sp>
    </p:spTree>
    <p:extLst>
      <p:ext uri="{BB962C8B-B14F-4D97-AF65-F5344CB8AC3E}">
        <p14:creationId xmlns:p14="http://schemas.microsoft.com/office/powerpoint/2010/main" val="37095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DC4hxS5wztO9tkhIsc7e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rS9tFLy0Dfj2gjXGtLK3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a60a53d-5fd6-4fad-b3e7-56920e3d3d09">7VNR4C73Q2ZT-1818263721-438</_dlc_DocId>
    <_dlc_DocIdUrl xmlns="8a60a53d-5fd6-4fad-b3e7-56920e3d3d09">
      <Url>https://sp.sibur.local/orgunits/SUPBOTOOS/_layouts/15/DocIdRedir.aspx?ID=7VNR4C73Q2ZT-1818263721-438</Url>
      <Description>7VNR4C73Q2ZT-1818263721-438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E541AA067129B419AF22D5D70976D64" ma:contentTypeVersion="0" ma:contentTypeDescription="Создание документа." ma:contentTypeScope="" ma:versionID="1640ef672632d685805b58c9294156e6">
  <xsd:schema xmlns:xsd="http://www.w3.org/2001/XMLSchema" xmlns:xs="http://www.w3.org/2001/XMLSchema" xmlns:p="http://schemas.microsoft.com/office/2006/metadata/properties" xmlns:ns2="8a60a53d-5fd6-4fad-b3e7-56920e3d3d09" targetNamespace="http://schemas.microsoft.com/office/2006/metadata/properties" ma:root="true" ma:fieldsID="13c951e1685f26a9a2eff9ad78ebde1f" ns2:_="">
    <xsd:import namespace="8a60a53d-5fd6-4fad-b3e7-56920e3d3d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60a53d-5fd6-4fad-b3e7-56920e3d3d0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DA1BFF-0C97-444D-AD9B-88D0B80D08D1}"/>
</file>

<file path=customXml/itemProps2.xml><?xml version="1.0" encoding="utf-8"?>
<ds:datastoreItem xmlns:ds="http://schemas.openxmlformats.org/officeDocument/2006/customXml" ds:itemID="{7CAEA112-5558-4CEF-B170-0D0665292BF4}"/>
</file>

<file path=customXml/itemProps3.xml><?xml version="1.0" encoding="utf-8"?>
<ds:datastoreItem xmlns:ds="http://schemas.openxmlformats.org/officeDocument/2006/customXml" ds:itemID="{6C6E8AAC-4DFE-493A-A3B7-B7314B38D7FE}"/>
</file>

<file path=customXml/itemProps4.xml><?xml version="1.0" encoding="utf-8"?>
<ds:datastoreItem xmlns:ds="http://schemas.openxmlformats.org/officeDocument/2006/customXml" ds:itemID="{2647472A-471A-463A-BDDB-00B16262EA0E}"/>
</file>

<file path=docProps/app.xml><?xml version="1.0" encoding="utf-8"?>
<Properties xmlns="http://schemas.openxmlformats.org/officeDocument/2006/extended-properties" xmlns:vt="http://schemas.openxmlformats.org/officeDocument/2006/docPropsVTypes">
  <Template>СР_01-01-02_ПР14_fin</Template>
  <TotalTime>2255</TotalTime>
  <Words>140</Words>
  <Application>Microsoft Office PowerPoint</Application>
  <PresentationFormat>A3 (297x420 мм)</PresentationFormat>
  <Paragraphs>42</Paragraphs>
  <Slides>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Слайд think-cell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Капустина Анастасия Анатольевна</dc:creator>
  <cp:lastModifiedBy>Хундяков Сергей Владимирович</cp:lastModifiedBy>
  <cp:revision>69</cp:revision>
  <cp:lastPrinted>2018-05-14T10:08:27Z</cp:lastPrinted>
  <dcterms:created xsi:type="dcterms:W3CDTF">2018-01-23T13:24:14Z</dcterms:created>
  <dcterms:modified xsi:type="dcterms:W3CDTF">2022-07-24T17:52:28Z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0x010100EE541AA067129B419AF22D5D70976D64</vt:lpwstr>
  </property>
  <property fmtid="{D5CDD505-2E9C-101B-9397-08002B2CF9AE}" pid="4" name="_dlc_DocIdItemGuid">
    <vt:lpwstr>fdce3ca6-7f18-4f8d-968d-24cbed65a72e</vt:lpwstr>
  </property>
</Properties>
</file>