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1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ppt/tags/tag2.xml" ContentType="application/vnd.openxmlformats-officedocument.presentationml.tag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9144000" cy="6858000" type="screen4x3"/>
  <p:notesSz cx="6858000" cy="9144000"/>
  <p:custDataLst>
    <p:tags r:id="rId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ванов Игорь Николаевич" initials="ИИН" lastIdx="1" clrIdx="0">
    <p:extLst>
      <p:ext uri="{19B8F6BF-5375-455C-9EA6-DF929625EA0E}">
        <p15:presenceInfo xmlns:p15="http://schemas.microsoft.com/office/powerpoint/2012/main" userId="Иванов Игорь Николаевич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24" autoAdjust="0"/>
    <p:restoredTop sz="95332" autoAdjust="0"/>
  </p:normalViewPr>
  <p:slideViewPr>
    <p:cSldViewPr snapToGrid="0">
      <p:cViewPr varScale="1">
        <p:scale>
          <a:sx n="88" d="100"/>
          <a:sy n="88" d="100"/>
        </p:scale>
        <p:origin x="16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4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commentAuthors" Target="commentAuthors.xml"/><Relationship Id="rId10" Type="http://schemas.openxmlformats.org/officeDocument/2006/relationships/customXml" Target="../customXml/item1.xml"/><Relationship Id="rId4" Type="http://schemas.openxmlformats.org/officeDocument/2006/relationships/tags" Target="tags/tag1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DB56F-0CEA-4D39-8468-3846E3B26EDA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C39094-5A0D-4BF9-92C4-C5C73C500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833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681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946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784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875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965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13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428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928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967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935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454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979130795"/>
              </p:ext>
            </p:extLst>
          </p:nvPr>
        </p:nvGraphicFramePr>
        <p:xfrm>
          <a:off x="1191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" name="Слайд think-cell" r:id="rId17" imgW="530" imgH="531" progId="TCLayout.ActiveDocument.1">
                  <p:embed/>
                </p:oleObj>
              </mc:Choice>
              <mc:Fallback>
                <p:oleObj name="Слайд think-cell" r:id="rId17" imgW="530" imgH="53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91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ru-RU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ru-RU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9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hyperlink" Target="https://sp.sibur.local/orgunits/otpb/Lists/SickLeaves/AllItems.aspx" TargetMode="Externa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60693005"/>
              </p:ext>
            </p:extLst>
          </p:nvPr>
        </p:nvGraphicFramePr>
        <p:xfrm>
          <a:off x="-1522412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Слайд think-cell" r:id="rId4" imgW="347" imgH="348" progId="TCLayout.ActiveDocument.1">
                  <p:embed/>
                </p:oleObj>
              </mc:Choice>
              <mc:Fallback>
                <p:oleObj name="Слайд think-cell" r:id="rId4" imgW="347" imgH="34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522412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153850" y="847416"/>
            <a:ext cx="864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53850" y="1651153"/>
            <a:ext cx="864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53850" y="4034378"/>
            <a:ext cx="864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53850" y="4835157"/>
            <a:ext cx="864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218523" y="707442"/>
            <a:ext cx="0" cy="4968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1268015" y="883359"/>
            <a:ext cx="1440000" cy="720000"/>
          </a:xfrm>
          <a:prstGeom prst="roundRect">
            <a:avLst/>
          </a:prstGeom>
          <a:solidFill>
            <a:srgbClr val="008C95"/>
          </a:solidFill>
          <a:ln>
            <a:solidFill>
              <a:srgbClr val="008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Сообщает о получении травмы с потерей трудоспособности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9976" y="639916"/>
            <a:ext cx="9492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/>
              <a:t>Исполнитель: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806" y="1016417"/>
            <a:ext cx="1107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Сотрудник, получивший травму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34070" y="1886188"/>
            <a:ext cx="13773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Непосредственный руководитель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68015" y="1682461"/>
            <a:ext cx="1440000" cy="720000"/>
          </a:xfrm>
          <a:prstGeom prst="roundRect">
            <a:avLst/>
          </a:prstGeom>
          <a:solidFill>
            <a:srgbClr val="008C95"/>
          </a:solidFill>
          <a:ln>
            <a:solidFill>
              <a:srgbClr val="008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Уточняет </a:t>
            </a:r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обстоятельства получения травмы, отражает факт открытия БЛ с кодом 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 в электронной системе функции ОТ, ПБ и Э</a:t>
            </a:r>
            <a:endParaRPr lang="ru-RU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47169" y="1682461"/>
            <a:ext cx="1440000" cy="720000"/>
          </a:xfrm>
          <a:prstGeom prst="roundRect">
            <a:avLst/>
          </a:prstGeom>
          <a:solidFill>
            <a:srgbClr val="008C95"/>
          </a:solidFill>
          <a:ln>
            <a:solidFill>
              <a:srgbClr val="008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Проводит проверку возможности получения травмы в рамках рабочего времени 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выполнением обязательных процедур</a:t>
            </a:r>
            <a:r>
              <a:rPr lang="ru-RU" sz="800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800" baseline="30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679950" y="1682787"/>
            <a:ext cx="1440000" cy="720000"/>
          </a:xfrm>
          <a:prstGeom prst="roundRect">
            <a:avLst/>
          </a:prstGeom>
          <a:solidFill>
            <a:srgbClr val="008C95"/>
          </a:solidFill>
          <a:ln>
            <a:solidFill>
              <a:srgbClr val="008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Инициирует отработку действий при выявлении признаков сокрытия </a:t>
            </a:r>
            <a:r>
              <a:rPr lang="ru-RU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несч</a:t>
            </a:r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случая на производстве в соответствии с 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Порядком</a:t>
            </a:r>
            <a:r>
              <a:rPr lang="ru-RU" sz="800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800" baseline="30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709126" y="4069080"/>
            <a:ext cx="1440000" cy="747744"/>
          </a:xfrm>
          <a:prstGeom prst="roundRect">
            <a:avLst/>
          </a:prstGeom>
          <a:solidFill>
            <a:srgbClr val="008C95"/>
          </a:solidFill>
          <a:ln>
            <a:solidFill>
              <a:srgbClr val="008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Подготавливает приказ о дисциплинарном воздействии за нарушение КПБ и/или сокрытие 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несчастного </a:t>
            </a:r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случая </a:t>
            </a:r>
          </a:p>
        </p:txBody>
      </p:sp>
      <p:sp>
        <p:nvSpPr>
          <p:cNvPr id="22" name="Rectangle 15"/>
          <p:cNvSpPr/>
          <p:nvPr/>
        </p:nvSpPr>
        <p:spPr>
          <a:xfrm>
            <a:off x="0" y="3232"/>
            <a:ext cx="8891046" cy="7571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600" dirty="0" smtClean="0">
                <a:solidFill>
                  <a:srgbClr val="008C9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Алгоритм отработки больничных листов </a:t>
            </a:r>
            <a:r>
              <a:rPr lang="ru-RU" sz="1600" dirty="0">
                <a:solidFill>
                  <a:srgbClr val="008C9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 кодом 02 </a:t>
            </a:r>
            <a:r>
              <a:rPr lang="ru-RU" sz="1600" dirty="0" smtClean="0">
                <a:solidFill>
                  <a:srgbClr val="008C9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«Бытовая травма» на наличие потенциала производственной травмы</a:t>
            </a:r>
            <a:endParaRPr lang="ru-RU" sz="1600" dirty="0">
              <a:solidFill>
                <a:srgbClr val="008C95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277432" y="2491242"/>
            <a:ext cx="1440000" cy="720000"/>
          </a:xfrm>
          <a:prstGeom prst="roundRect">
            <a:avLst/>
          </a:prstGeom>
          <a:solidFill>
            <a:srgbClr val="008C95"/>
          </a:solidFill>
          <a:ln>
            <a:solidFill>
              <a:srgbClr val="008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Периодическая сверка кол-ва закрытых и отработанных БЛ на наличие потенциала производственной травмы (ежемесячно)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V="1">
            <a:off x="153850" y="2451965"/>
            <a:ext cx="864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 bwMode="auto">
          <a:xfrm>
            <a:off x="1988015" y="1591454"/>
            <a:ext cx="0" cy="108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Прямая со стрелкой 26"/>
          <p:cNvCxnSpPr/>
          <p:nvPr/>
        </p:nvCxnSpPr>
        <p:spPr bwMode="auto">
          <a:xfrm>
            <a:off x="2708015" y="2032936"/>
            <a:ext cx="13915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153850" y="3242247"/>
            <a:ext cx="864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 bwMode="auto">
          <a:xfrm>
            <a:off x="7125619" y="2042461"/>
            <a:ext cx="136623" cy="35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20" idx="1"/>
          </p:cNvCxnSpPr>
          <p:nvPr/>
        </p:nvCxnSpPr>
        <p:spPr bwMode="auto">
          <a:xfrm flipV="1">
            <a:off x="5541021" y="2042787"/>
            <a:ext cx="138929" cy="2363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6" name="Скругленный прямоугольник 35"/>
          <p:cNvSpPr/>
          <p:nvPr/>
        </p:nvSpPr>
        <p:spPr>
          <a:xfrm>
            <a:off x="1277432" y="4886605"/>
            <a:ext cx="1440000" cy="720000"/>
          </a:xfrm>
          <a:prstGeom prst="roundRect">
            <a:avLst/>
          </a:prstGeom>
          <a:solidFill>
            <a:srgbClr val="008C95"/>
          </a:solidFill>
          <a:ln>
            <a:solidFill>
              <a:srgbClr val="008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Периодическая сверка </a:t>
            </a:r>
          </a:p>
          <a:p>
            <a:pPr algn="ctr"/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кол-ва </a:t>
            </a:r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закрытых и отработанных БЛ на наличие потенциала производственной 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травмы</a:t>
            </a:r>
            <a:endParaRPr lang="ru-RU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(ежеквартально)</a:t>
            </a:r>
            <a:endParaRPr lang="ru-RU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277432" y="4079767"/>
            <a:ext cx="1440000" cy="720000"/>
          </a:xfrm>
          <a:prstGeom prst="roundRect">
            <a:avLst/>
          </a:prstGeom>
          <a:solidFill>
            <a:srgbClr val="008C95"/>
          </a:solidFill>
          <a:ln>
            <a:solidFill>
              <a:srgbClr val="008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Предоставление информации по 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закрытым </a:t>
            </a:r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 с кодом 02 «Травма» 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(ежемесячно)</a:t>
            </a:r>
            <a:endParaRPr lang="ru-RU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Прямая со стрелкой 45"/>
          <p:cNvCxnSpPr>
            <a:stCxn id="20" idx="2"/>
          </p:cNvCxnSpPr>
          <p:nvPr/>
        </p:nvCxnSpPr>
        <p:spPr bwMode="auto">
          <a:xfrm>
            <a:off x="6399950" y="2402787"/>
            <a:ext cx="0" cy="16560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4" name="Rectangle 24"/>
          <p:cNvSpPr/>
          <p:nvPr/>
        </p:nvSpPr>
        <p:spPr>
          <a:xfrm>
            <a:off x="39089" y="3664408"/>
            <a:ext cx="1289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Фельдшерский пункт (охрана здоровья)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-123635" y="4349793"/>
            <a:ext cx="1556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Отдел управления персоналом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-123635" y="2670235"/>
            <a:ext cx="1556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ОТ, ПБ и Э</a:t>
            </a:r>
          </a:p>
          <a:p>
            <a:pPr algn="ctr"/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Общества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-123635" y="3289173"/>
            <a:ext cx="1556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Экон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. безопасность предприятия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-39822" y="5149660"/>
            <a:ext cx="13888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ОТ, ПБ и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Э 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8" name="Прямая соединительная линия 117"/>
          <p:cNvCxnSpPr/>
          <p:nvPr/>
        </p:nvCxnSpPr>
        <p:spPr>
          <a:xfrm flipV="1">
            <a:off x="153850" y="3656130"/>
            <a:ext cx="864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4434311" y="1680797"/>
            <a:ext cx="1106710" cy="2329854"/>
          </a:xfrm>
          <a:prstGeom prst="roundRect">
            <a:avLst/>
          </a:prstGeom>
          <a:solidFill>
            <a:srgbClr val="008C95"/>
          </a:solidFill>
          <a:ln>
            <a:solidFill>
              <a:srgbClr val="008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Проводится кросс-функциональное расследование возможности получения травмы 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рабочее время</a:t>
            </a:r>
            <a:r>
              <a:rPr lang="ru-RU" sz="800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выполнением обязательных 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</a:t>
            </a:r>
            <a:r>
              <a:rPr lang="ru-RU" sz="800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800" baseline="30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Скругленный прямоугольник 118"/>
          <p:cNvSpPr/>
          <p:nvPr/>
        </p:nvSpPr>
        <p:spPr>
          <a:xfrm>
            <a:off x="1287685" y="3266411"/>
            <a:ext cx="1440000" cy="374402"/>
          </a:xfrm>
          <a:prstGeom prst="roundRect">
            <a:avLst/>
          </a:prstGeom>
          <a:solidFill>
            <a:srgbClr val="008C95"/>
          </a:solidFill>
          <a:ln>
            <a:solidFill>
              <a:srgbClr val="008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Предоставление данных из СКУД по запросу 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ПБ, ОТ и Э</a:t>
            </a:r>
            <a:endParaRPr lang="ru-RU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Прямоугольник 160"/>
          <p:cNvSpPr/>
          <p:nvPr/>
        </p:nvSpPr>
        <p:spPr>
          <a:xfrm>
            <a:off x="-71878" y="6125681"/>
            <a:ext cx="92762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8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- кросс-функциональная группа собирается для выяснения потенциала производственной травмы при открытии БЛ с кодом «02» в периметре рабочего дня/смены или на следующий день.</a:t>
            </a:r>
          </a:p>
          <a:p>
            <a:pPr algn="just">
              <a:tabLst>
                <a:tab pos="85725" algn="l"/>
              </a:tabLst>
            </a:pPr>
            <a:r>
              <a:rPr lang="ru-RU" sz="8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соответствии с «Политикой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по применению ключевых правил безопасности»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Порядоком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оповещения и внутреннего расследования происшествий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algn="just">
              <a:tabLst>
                <a:tab pos="85725" algn="l"/>
              </a:tabLst>
            </a:pPr>
            <a:r>
              <a:rPr lang="ru-RU" sz="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просмотр камер </a:t>
            </a:r>
            <a:r>
              <a:rPr lang="ru-RU" sz="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видеофиксаций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анализ времени выхода сотрудника с территории площадки по данным СКУД, интервью с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работником, коллегами работника,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оформление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объяснительной работником. 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Прямая со стрелкой 54"/>
          <p:cNvCxnSpPr/>
          <p:nvPr/>
        </p:nvCxnSpPr>
        <p:spPr bwMode="auto">
          <a:xfrm flipH="1">
            <a:off x="2718162" y="2988358"/>
            <a:ext cx="12600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7" name="Соединительная линия уступом 56"/>
          <p:cNvCxnSpPr/>
          <p:nvPr/>
        </p:nvCxnSpPr>
        <p:spPr>
          <a:xfrm flipH="1" flipV="1">
            <a:off x="2727685" y="2984273"/>
            <a:ext cx="2284" cy="1440000"/>
          </a:xfrm>
          <a:prstGeom prst="bentConnector4">
            <a:avLst>
              <a:gd name="adj1" fmla="val -5338004"/>
              <a:gd name="adj2" fmla="val 9988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 bwMode="auto">
          <a:xfrm>
            <a:off x="2732756" y="3456635"/>
            <a:ext cx="118800" cy="0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 bwMode="auto">
          <a:xfrm flipV="1">
            <a:off x="2849175" y="3873154"/>
            <a:ext cx="0" cy="172266"/>
          </a:xfrm>
          <a:prstGeom prst="straightConnector1">
            <a:avLst/>
          </a:prstGeom>
          <a:ln w="3175"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 bwMode="auto">
          <a:xfrm flipV="1">
            <a:off x="1983950" y="2402559"/>
            <a:ext cx="1" cy="102773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1" name="Скругленный прямоугольник 60"/>
          <p:cNvSpPr/>
          <p:nvPr/>
        </p:nvSpPr>
        <p:spPr>
          <a:xfrm>
            <a:off x="7255023" y="1682565"/>
            <a:ext cx="1440000" cy="720000"/>
          </a:xfrm>
          <a:prstGeom prst="roundRect">
            <a:avLst/>
          </a:prstGeom>
          <a:solidFill>
            <a:srgbClr val="008C95"/>
          </a:solidFill>
          <a:ln>
            <a:solidFill>
              <a:srgbClr val="008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Вносит заключение по факту проведенной проверки и прикрепляет подтверждающие документы в </a:t>
            </a:r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реестр</a:t>
            </a:r>
            <a:endParaRPr lang="ru-RU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6" name="Прямая со стрелкой 190"/>
          <p:cNvCxnSpPr/>
          <p:nvPr/>
        </p:nvCxnSpPr>
        <p:spPr bwMode="auto">
          <a:xfrm>
            <a:off x="1997432" y="4799767"/>
            <a:ext cx="0" cy="1080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8" name="Соединительная линия уступом 67"/>
          <p:cNvCxnSpPr/>
          <p:nvPr/>
        </p:nvCxnSpPr>
        <p:spPr>
          <a:xfrm rot="5400000" flipH="1" flipV="1">
            <a:off x="2296999" y="4837810"/>
            <a:ext cx="828000" cy="3340"/>
          </a:xfrm>
          <a:prstGeom prst="bentConnector4">
            <a:avLst>
              <a:gd name="adj1" fmla="val 50"/>
              <a:gd name="adj2" fmla="val 430260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 bwMode="auto">
          <a:xfrm flipV="1">
            <a:off x="2851556" y="4745850"/>
            <a:ext cx="0" cy="172266"/>
          </a:xfrm>
          <a:prstGeom prst="straightConnector1">
            <a:avLst/>
          </a:prstGeom>
          <a:ln w="3175"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 bwMode="auto">
          <a:xfrm>
            <a:off x="2730375" y="4423423"/>
            <a:ext cx="118800" cy="0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 bwMode="auto">
          <a:xfrm>
            <a:off x="2732756" y="5254698"/>
            <a:ext cx="118800" cy="0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 bwMode="auto">
          <a:xfrm>
            <a:off x="4287169" y="2032936"/>
            <a:ext cx="136623" cy="35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4" name="Соединительная линия уступом 73"/>
          <p:cNvCxnSpPr/>
          <p:nvPr/>
        </p:nvCxnSpPr>
        <p:spPr bwMode="auto">
          <a:xfrm rot="16200000" flipH="1">
            <a:off x="5786856" y="-521414"/>
            <a:ext cx="104" cy="4407854"/>
          </a:xfrm>
          <a:prstGeom prst="bentConnector3">
            <a:avLst>
              <a:gd name="adj1" fmla="val -219807692"/>
            </a:avLst>
          </a:prstGeom>
          <a:ln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325337" y="1197597"/>
            <a:ext cx="483016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>
                <a:latin typeface="Arial Narrow" panose="020B0606020202030204" pitchFamily="34" charset="0"/>
              </a:rPr>
              <a:t>По больничным листам с датой открытия более 1 суток от окончания рабочего дня/смены</a:t>
            </a:r>
            <a:endParaRPr lang="ru-RU" sz="1050" dirty="0">
              <a:latin typeface="Arial Narrow" panose="020B0606020202030204" pitchFamily="34" charset="0"/>
            </a:endParaRPr>
          </a:p>
        </p:txBody>
      </p:sp>
      <p:cxnSp>
        <p:nvCxnSpPr>
          <p:cNvPr id="87" name="Прямая со стрелкой 86"/>
          <p:cNvCxnSpPr/>
          <p:nvPr/>
        </p:nvCxnSpPr>
        <p:spPr bwMode="auto">
          <a:xfrm>
            <a:off x="2729884" y="2746394"/>
            <a:ext cx="1728000" cy="0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51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DC4hxS5wztO9tkhIsc7e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rS9tFLy0Dfj2gjXGtLK3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E541AA067129B419AF22D5D70976D64" ma:contentTypeVersion="0" ma:contentTypeDescription="Создание документа." ma:contentTypeScope="" ma:versionID="1640ef672632d685805b58c9294156e6">
  <xsd:schema xmlns:xsd="http://www.w3.org/2001/XMLSchema" xmlns:xs="http://www.w3.org/2001/XMLSchema" xmlns:p="http://schemas.microsoft.com/office/2006/metadata/properties" xmlns:ns2="8a60a53d-5fd6-4fad-b3e7-56920e3d3d09" targetNamespace="http://schemas.microsoft.com/office/2006/metadata/properties" ma:root="true" ma:fieldsID="13c951e1685f26a9a2eff9ad78ebde1f" ns2:_="">
    <xsd:import namespace="8a60a53d-5fd6-4fad-b3e7-56920e3d3d0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60a53d-5fd6-4fad-b3e7-56920e3d3d0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a60a53d-5fd6-4fad-b3e7-56920e3d3d09">7VNR4C73Q2ZT-1818263721-439</_dlc_DocId>
    <_dlc_DocIdUrl xmlns="8a60a53d-5fd6-4fad-b3e7-56920e3d3d09">
      <Url>https://sp.sibur.local/orgunits/SUPBOTOOS/_layouts/15/DocIdRedir.aspx?ID=7VNR4C73Q2ZT-1818263721-439</Url>
      <Description>7VNR4C73Q2ZT-1818263721-439</Description>
    </_dlc_DocIdUrl>
  </documentManagement>
</p:properties>
</file>

<file path=customXml/itemProps1.xml><?xml version="1.0" encoding="utf-8"?>
<ds:datastoreItem xmlns:ds="http://schemas.openxmlformats.org/officeDocument/2006/customXml" ds:itemID="{39EA0189-EF21-40C1-9E42-9372A0BC4A5D}"/>
</file>

<file path=customXml/itemProps2.xml><?xml version="1.0" encoding="utf-8"?>
<ds:datastoreItem xmlns:ds="http://schemas.openxmlformats.org/officeDocument/2006/customXml" ds:itemID="{C790B420-46C3-483B-9232-9444D5CA1E08}"/>
</file>

<file path=customXml/itemProps3.xml><?xml version="1.0" encoding="utf-8"?>
<ds:datastoreItem xmlns:ds="http://schemas.openxmlformats.org/officeDocument/2006/customXml" ds:itemID="{7A2DC2A4-615A-49EC-9FA8-0590C2FC8FD2}"/>
</file>

<file path=customXml/itemProps4.xml><?xml version="1.0" encoding="utf-8"?>
<ds:datastoreItem xmlns:ds="http://schemas.openxmlformats.org/officeDocument/2006/customXml" ds:itemID="{30A4E349-8320-4E23-8FBE-A1BDA4D7C907}"/>
</file>

<file path=docProps/app.xml><?xml version="1.0" encoding="utf-8"?>
<Properties xmlns="http://schemas.openxmlformats.org/officeDocument/2006/extended-properties" xmlns:vt="http://schemas.openxmlformats.org/officeDocument/2006/docPropsVTypes">
  <TotalTime>2201</TotalTime>
  <Words>287</Words>
  <Application>Microsoft Office PowerPoint</Application>
  <PresentationFormat>Экран (4:3)</PresentationFormat>
  <Paragraphs>27</Paragraphs>
  <Slides>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Arial Narrow</vt:lpstr>
      <vt:lpstr>Calibri</vt:lpstr>
      <vt:lpstr>Calibri Light</vt:lpstr>
      <vt:lpstr>Тема Office</vt:lpstr>
      <vt:lpstr>Слайд think-cell</vt:lpstr>
      <vt:lpstr>Презентация PowerPoint</vt:lpstr>
    </vt:vector>
  </TitlesOfParts>
  <Company>SIBUR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Чеченков Алексей Валерьевич</dc:creator>
  <cp:lastModifiedBy>Хундяков Сергей Владимирович</cp:lastModifiedBy>
  <cp:revision>85</cp:revision>
  <dcterms:created xsi:type="dcterms:W3CDTF">2020-04-23T12:26:44Z</dcterms:created>
  <dcterms:modified xsi:type="dcterms:W3CDTF">2022-07-24T18:02:05Z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0x010100EE541AA067129B419AF22D5D70976D64</vt:lpwstr>
  </property>
  <property fmtid="{D5CDD505-2E9C-101B-9397-08002B2CF9AE}" pid="3" name="_dlc_DocIdItemGuid">
    <vt:lpwstr>25828731-6d84-4fc0-939f-4adac68fd0f8</vt:lpwstr>
  </property>
</Properties>
</file>