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tags/tag3.xml" ContentType="application/vnd.openxmlformats-officedocument.presentationml.tags+xml"/>
  <Override PartName="/ppt/tags/tag1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tags/tag2.xml" ContentType="application/vnd.openxmlformats-officedocument.presentationml.tag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custDataLst>
    <p:tags r:id="rId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4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32F3-3442-4E53-82DC-C53F88A9B26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DCCC-7E5D-4DA3-90F9-067FE6C92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872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32F3-3442-4E53-82DC-C53F88A9B26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DCCC-7E5D-4DA3-90F9-067FE6C92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550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32F3-3442-4E53-82DC-C53F88A9B26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DCCC-7E5D-4DA3-90F9-067FE6C92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994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32F3-3442-4E53-82DC-C53F88A9B26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DCCC-7E5D-4DA3-90F9-067FE6C92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751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32F3-3442-4E53-82DC-C53F88A9B26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DCCC-7E5D-4DA3-90F9-067FE6C92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91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32F3-3442-4E53-82DC-C53F88A9B26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DCCC-7E5D-4DA3-90F9-067FE6C92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11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32F3-3442-4E53-82DC-C53F88A9B26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DCCC-7E5D-4DA3-90F9-067FE6C92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617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32F3-3442-4E53-82DC-C53F88A9B26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DCCC-7E5D-4DA3-90F9-067FE6C92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303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32F3-3442-4E53-82DC-C53F88A9B26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DCCC-7E5D-4DA3-90F9-067FE6C92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373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32F3-3442-4E53-82DC-C53F88A9B26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DCCC-7E5D-4DA3-90F9-067FE6C92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331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32F3-3442-4E53-82DC-C53F88A9B26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DCCC-7E5D-4DA3-90F9-067FE6C92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380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/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191645879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Слайд think-cell" r:id="rId16" imgW="530" imgH="531" progId="TCLayout.ActiveDocument.1">
                  <p:embed/>
                </p:oleObj>
              </mc:Choice>
              <mc:Fallback>
                <p:oleObj name="Слайд think-cell" r:id="rId16" imgW="530" imgH="531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 hidden="1"/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ru-RU" sz="4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232F3-3442-4E53-82DC-C53F88A9B26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7DCCC-7E5D-4DA3-90F9-067FE6C92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908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282244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Слайд think-cell" r:id="rId4" imgW="530" imgH="531" progId="TCLayout.ActiveDocument.1">
                  <p:embed/>
                </p:oleObj>
              </mc:Choice>
              <mc:Fallback>
                <p:oleObj name="Слайд think-cell" r:id="rId4" imgW="530" imgH="531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 flipV="1">
            <a:off x="83130" y="799409"/>
            <a:ext cx="11880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83130" y="1980623"/>
            <a:ext cx="11880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62465" y="3314991"/>
            <a:ext cx="11880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90800" y="4776772"/>
            <a:ext cx="8424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538876" y="561232"/>
            <a:ext cx="0" cy="6264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1881650" y="827818"/>
            <a:ext cx="2263614" cy="1113561"/>
          </a:xfrm>
          <a:prstGeom prst="roundRect">
            <a:avLst/>
          </a:prstGeom>
          <a:solidFill>
            <a:srgbClr val="008C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Открыто или анонимно сообщает информацию об улучшении СУ </a:t>
            </a:r>
            <a:r>
              <a:rPr lang="ru-RU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ПБ,ОТиЭ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или происшествии по тел. </a:t>
            </a:r>
            <a:r>
              <a:rPr lang="ru-RU" sz="1200" b="1" dirty="0" smtClean="0"/>
              <a:t>8-912-086-40-80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или 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e-mail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/>
              <a:t>OTPBiE@stg.sibur.ru 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47" y="458486"/>
            <a:ext cx="1550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Исполнитель: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-9626" y="908147"/>
            <a:ext cx="1556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Адресат обращения на ГЛ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-17644" y="2081764"/>
            <a:ext cx="1556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ПБ, ОТ и Э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17645" y="3313896"/>
            <a:ext cx="15565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ПБ, ОТ и Э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874882" y="2017644"/>
            <a:ext cx="2338572" cy="1238829"/>
          </a:xfrm>
          <a:prstGeom prst="roundRect">
            <a:avLst/>
          </a:prstGeom>
          <a:solidFill>
            <a:srgbClr val="008C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Регистрирует обращение на </a:t>
            </a:r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электронной системе функции ОТ, ПБ и Э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по установленной форме, происходит рассылка в адрес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заинтересованных работников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2851341" y="1885693"/>
            <a:ext cx="288000" cy="246465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881650" y="3419760"/>
            <a:ext cx="2263614" cy="1034474"/>
          </a:xfrm>
          <a:prstGeom prst="roundRect">
            <a:avLst/>
          </a:prstGeom>
          <a:solidFill>
            <a:srgbClr val="008C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Проводит проверку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обращения, запрашивает документальное подтверждение/</a:t>
            </a:r>
            <a:r>
              <a:rPr lang="ru-RU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опроверже-ние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по обращению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2060166" y="3169263"/>
            <a:ext cx="288000" cy="286269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углом вверх 23"/>
          <p:cNvSpPr/>
          <p:nvPr/>
        </p:nvSpPr>
        <p:spPr>
          <a:xfrm>
            <a:off x="4242553" y="1999553"/>
            <a:ext cx="3992963" cy="1694772"/>
          </a:xfrm>
          <a:prstGeom prst="bentUpArrow">
            <a:avLst>
              <a:gd name="adj1" fmla="val 9563"/>
              <a:gd name="adj2" fmla="val 11727"/>
              <a:gd name="adj3" fmla="val 1367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 rot="10800000">
            <a:off x="3699589" y="3155929"/>
            <a:ext cx="288000" cy="288000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Заголовок 3"/>
          <p:cNvSpPr txBox="1">
            <a:spLocks/>
          </p:cNvSpPr>
          <p:nvPr/>
        </p:nvSpPr>
        <p:spPr>
          <a:xfrm>
            <a:off x="0" y="0"/>
            <a:ext cx="12192000" cy="715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 smtClean="0">
                <a:solidFill>
                  <a:srgbClr val="008C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Алгоритм работы по обращениям на Горячую линию </a:t>
            </a:r>
            <a:r>
              <a:rPr lang="ru-RU" sz="2400" dirty="0" smtClean="0">
                <a:solidFill>
                  <a:srgbClr val="008C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ПБ, ОТ и Э</a:t>
            </a:r>
            <a:endParaRPr lang="ru-RU" sz="2400" dirty="0">
              <a:solidFill>
                <a:srgbClr val="008C9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862270" y="862039"/>
            <a:ext cx="2263614" cy="1034474"/>
          </a:xfrm>
          <a:prstGeom prst="roundRect">
            <a:avLst/>
          </a:prstGeom>
          <a:solidFill>
            <a:srgbClr val="008C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Получает обратную связь по факту проверки и отработки сообщения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993309" y="4896582"/>
            <a:ext cx="2263614" cy="1034474"/>
          </a:xfrm>
          <a:prstGeom prst="roundRect">
            <a:avLst/>
          </a:prstGeom>
          <a:solidFill>
            <a:srgbClr val="008C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Проводит проверку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внутри подразделения/организации, собирает пояснения лиц, фигурирующих в обращении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5366" y="4793939"/>
            <a:ext cx="155652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Линейный руководитель/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Куратор договора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Стрелка вниз 34"/>
          <p:cNvSpPr/>
          <p:nvPr/>
        </p:nvSpPr>
        <p:spPr>
          <a:xfrm>
            <a:off x="2271267" y="4400997"/>
            <a:ext cx="288000" cy="458565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низ 35"/>
          <p:cNvSpPr/>
          <p:nvPr/>
        </p:nvSpPr>
        <p:spPr>
          <a:xfrm rot="10800000">
            <a:off x="3558988" y="4360835"/>
            <a:ext cx="288000" cy="470463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231927" y="3694931"/>
            <a:ext cx="19383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При подтверждения </a:t>
            </a:r>
          </a:p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факта происшествия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Стрелка вниз 36"/>
          <p:cNvSpPr/>
          <p:nvPr/>
        </p:nvSpPr>
        <p:spPr>
          <a:xfrm rot="16200000">
            <a:off x="5036646" y="3378685"/>
            <a:ext cx="291966" cy="1880151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251186" y="4910020"/>
            <a:ext cx="2263614" cy="1034474"/>
          </a:xfrm>
          <a:prstGeom prst="roundRect">
            <a:avLst/>
          </a:prstGeom>
          <a:solidFill>
            <a:srgbClr val="008C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Организует расследование происшествия в соответствии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Порядком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720818" y="3201082"/>
            <a:ext cx="27984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В случае открытого обращения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170278" y="3710484"/>
            <a:ext cx="2263614" cy="1034474"/>
          </a:xfrm>
          <a:prstGeom prst="roundRect">
            <a:avLst/>
          </a:prstGeom>
          <a:solidFill>
            <a:srgbClr val="008C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Формирует оповещение о происшествии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соответствии с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Порядком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371960" y="871680"/>
            <a:ext cx="2263614" cy="1034474"/>
          </a:xfrm>
          <a:prstGeom prst="roundRect">
            <a:avLst/>
          </a:prstGeom>
          <a:solidFill>
            <a:srgbClr val="008C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Получает отбивку по факту регистрации сообщения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Стрелка углом вверх 43"/>
          <p:cNvSpPr/>
          <p:nvPr/>
        </p:nvSpPr>
        <p:spPr>
          <a:xfrm>
            <a:off x="4235489" y="1894667"/>
            <a:ext cx="2190570" cy="832588"/>
          </a:xfrm>
          <a:prstGeom prst="bentUpArrow">
            <a:avLst>
              <a:gd name="adj1" fmla="val 19552"/>
              <a:gd name="adj2" fmla="val 18961"/>
              <a:gd name="adj3" fmla="val 1367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TextBox 44"/>
          <p:cNvSpPr txBox="1"/>
          <p:nvPr/>
        </p:nvSpPr>
        <p:spPr>
          <a:xfrm>
            <a:off x="4230326" y="2025506"/>
            <a:ext cx="1854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В случае открытого </a:t>
            </a:r>
          </a:p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обращения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Стрелка вниз 48"/>
          <p:cNvSpPr/>
          <p:nvPr/>
        </p:nvSpPr>
        <p:spPr>
          <a:xfrm>
            <a:off x="7237010" y="4774992"/>
            <a:ext cx="291966" cy="234771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8646762" y="3420136"/>
            <a:ext cx="3262064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 - </a:t>
            </a:r>
            <a:r>
              <a:rPr lang="ru-RU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каждая </a:t>
            </a:r>
            <a:r>
              <a:rPr lang="ru-RU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проведенная проверка должна </a:t>
            </a:r>
            <a:r>
              <a:rPr lang="ru-RU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завершаться документально оформленным </a:t>
            </a:r>
            <a:r>
              <a:rPr lang="ru-RU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проверочным </a:t>
            </a:r>
            <a:r>
              <a:rPr lang="ru-RU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документом (в свободной форме), </a:t>
            </a:r>
            <a:r>
              <a:rPr lang="ru-RU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который должен </a:t>
            </a:r>
            <a:r>
              <a:rPr lang="ru-RU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быть </a:t>
            </a:r>
            <a:r>
              <a:rPr lang="ru-RU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приложен </a:t>
            </a:r>
            <a:r>
              <a:rPr lang="ru-RU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 записи </a:t>
            </a:r>
            <a:r>
              <a:rPr lang="ru-RU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электронной системе функции </a:t>
            </a:r>
            <a:r>
              <a:rPr lang="ru-RU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ПБ, ОТ и Э. </a:t>
            </a:r>
            <a:endParaRPr lang="en-US" sz="12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en-US" sz="5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Резолюция </a:t>
            </a:r>
            <a:r>
              <a:rPr lang="ru-RU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начальника отдела ПБ, ОТ и Э </a:t>
            </a:r>
            <a:r>
              <a:rPr lang="ru-RU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 </a:t>
            </a:r>
            <a:r>
              <a:rPr lang="ru-RU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является подтверждением проверочного </a:t>
            </a:r>
            <a:r>
              <a:rPr lang="ru-RU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действия</a:t>
            </a:r>
            <a:r>
              <a:rPr lang="ru-RU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3876528" y="2539749"/>
            <a:ext cx="323850" cy="31574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dirty="0" smtClean="0">
                <a:latin typeface="Arial Narrow" panose="020B0606020202030204" pitchFamily="34" charset="0"/>
              </a:rPr>
              <a:t>0,3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3825664" y="1584061"/>
            <a:ext cx="323850" cy="31574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dirty="0">
                <a:latin typeface="Arial Narrow" panose="020B0606020202030204" pitchFamily="34" charset="0"/>
              </a:rPr>
              <a:t>Н</a:t>
            </a:r>
          </a:p>
        </p:txBody>
      </p:sp>
      <p:sp>
        <p:nvSpPr>
          <p:cNvPr id="52" name="Овал 51"/>
          <p:cNvSpPr/>
          <p:nvPr/>
        </p:nvSpPr>
        <p:spPr>
          <a:xfrm>
            <a:off x="3846988" y="4103314"/>
            <a:ext cx="323850" cy="31574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 smtClean="0">
                <a:latin typeface="Arial Narrow" panose="020B0606020202030204" pitchFamily="34" charset="0"/>
              </a:rPr>
              <a:t>24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sp>
        <p:nvSpPr>
          <p:cNvPr id="53" name="Овал 52"/>
          <p:cNvSpPr/>
          <p:nvPr/>
        </p:nvSpPr>
        <p:spPr>
          <a:xfrm>
            <a:off x="3881615" y="5676513"/>
            <a:ext cx="323850" cy="31574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 smtClean="0">
                <a:latin typeface="Arial Narrow" panose="020B0606020202030204" pitchFamily="34" charset="0"/>
              </a:rPr>
              <a:t>24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6311724" y="1608795"/>
            <a:ext cx="323850" cy="31574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 smtClean="0">
                <a:latin typeface="Arial Narrow" panose="020B0606020202030204" pitchFamily="34" charset="0"/>
              </a:rPr>
              <a:t>Н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8802034" y="1592427"/>
            <a:ext cx="323850" cy="31574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 smtClean="0">
                <a:latin typeface="Arial Narrow" panose="020B0606020202030204" pitchFamily="34" charset="0"/>
              </a:rPr>
              <a:t>Н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8737890" y="6287706"/>
            <a:ext cx="323850" cy="31574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9061740" y="6235230"/>
            <a:ext cx="28807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Время выполнения действия в часах </a:t>
            </a:r>
          </a:p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(Н – немедленно)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82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JW.GVkUCMWGu9aVP37wb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8a60a53d-5fd6-4fad-b3e7-56920e3d3d09">7VNR4C73Q2ZT-1818263721-436</_dlc_DocId>
    <_dlc_DocIdUrl xmlns="8a60a53d-5fd6-4fad-b3e7-56920e3d3d09">
      <Url>https://sp.sibur.local/orgunits/SUPBOTOOS/_layouts/15/DocIdRedir.aspx?ID=7VNR4C73Q2ZT-1818263721-436</Url>
      <Description>7VNR4C73Q2ZT-1818263721-436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EE541AA067129B419AF22D5D70976D64" ma:contentTypeVersion="0" ma:contentTypeDescription="Создание документа." ma:contentTypeScope="" ma:versionID="1640ef672632d685805b58c9294156e6">
  <xsd:schema xmlns:xsd="http://www.w3.org/2001/XMLSchema" xmlns:xs="http://www.w3.org/2001/XMLSchema" xmlns:p="http://schemas.microsoft.com/office/2006/metadata/properties" xmlns:ns2="8a60a53d-5fd6-4fad-b3e7-56920e3d3d09" targetNamespace="http://schemas.microsoft.com/office/2006/metadata/properties" ma:root="true" ma:fieldsID="13c951e1685f26a9a2eff9ad78ebde1f" ns2:_="">
    <xsd:import namespace="8a60a53d-5fd6-4fad-b3e7-56920e3d3d0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60a53d-5fd6-4fad-b3e7-56920e3d3d0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7D68CD1-9255-4C6F-95EE-F1EE8E77BEE0}"/>
</file>

<file path=customXml/itemProps2.xml><?xml version="1.0" encoding="utf-8"?>
<ds:datastoreItem xmlns:ds="http://schemas.openxmlformats.org/officeDocument/2006/customXml" ds:itemID="{536A1816-7750-4005-9558-D823A59CC422}"/>
</file>

<file path=customXml/itemProps3.xml><?xml version="1.0" encoding="utf-8"?>
<ds:datastoreItem xmlns:ds="http://schemas.openxmlformats.org/officeDocument/2006/customXml" ds:itemID="{C3AC4FD7-F948-441B-9E6A-ABC611F99A8B}"/>
</file>

<file path=customXml/itemProps4.xml><?xml version="1.0" encoding="utf-8"?>
<ds:datastoreItem xmlns:ds="http://schemas.openxmlformats.org/officeDocument/2006/customXml" ds:itemID="{0D007EF3-43A7-460D-ABE7-D6E896ADB210}"/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200</Words>
  <Application>Microsoft Office PowerPoint</Application>
  <PresentationFormat>Широкоэкранный</PresentationFormat>
  <Paragraphs>31</Paragraphs>
  <Slides>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Arial Narrow</vt:lpstr>
      <vt:lpstr>Calibri</vt:lpstr>
      <vt:lpstr>Calibri Light</vt:lpstr>
      <vt:lpstr>Тема Office</vt:lpstr>
      <vt:lpstr>Слайд think-cell</vt:lpstr>
      <vt:lpstr>Презентация PowerPoint</vt:lpstr>
    </vt:vector>
  </TitlesOfParts>
  <Company>SIBUR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Иванов Игорь Николаевич</dc:creator>
  <cp:lastModifiedBy>Хундяков Сергей Владимирович</cp:lastModifiedBy>
  <cp:revision>30</cp:revision>
  <dcterms:created xsi:type="dcterms:W3CDTF">2020-04-23T10:49:01Z</dcterms:created>
  <dcterms:modified xsi:type="dcterms:W3CDTF">2022-07-24T16:50:37Z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0x010100EE541AA067129B419AF22D5D70976D64</vt:lpwstr>
  </property>
  <property fmtid="{D5CDD505-2E9C-101B-9397-08002B2CF9AE}" pid="3" name="_dlc_DocIdItemGuid">
    <vt:lpwstr>24ea99ef-4786-4a8a-9b21-32c4e108817a</vt:lpwstr>
  </property>
</Properties>
</file>