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entation.xml" ContentType="application/vnd.openxmlformats-officedocument.presentationml.presentation.main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s/slide6.xml" ContentType="application/vnd.openxmlformats-officedocument.presentationml.slide+xml"/>
  <Override PartName="/ppt/slides/slide2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Layouts/slideLayout8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8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7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4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gs/tag29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ppt/tags/tag31.xml" ContentType="application/vnd.openxmlformats-officedocument.presentationml.tags+xml"/>
  <Override PartName="/ppt/tags/tag12.xml" ContentType="application/vnd.openxmlformats-officedocument.presentationml.tags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13.xml" ContentType="application/vnd.openxmlformats-officedocument.presentationml.tags+xml"/>
  <Override PartName="/ppt/tags/tag16.xml" ContentType="application/vnd.openxmlformats-officedocument.presentationml.tags+xml"/>
  <Override PartName="/ppt/tags/tag1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23.xml" ContentType="application/vnd.openxmlformats-officedocument.presentationml.tags+xml"/>
  <Override PartName="/ppt/tags/tag22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5.xml" ContentType="application/vnd.openxmlformats-officedocument.presentationml.tags+xml"/>
  <Override PartName="/ppt/tags/tag7.xml" ContentType="application/vnd.openxmlformats-officedocument.presentationml.tags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24.xml" ContentType="application/vnd.openxmlformats-officedocument.presentationml.tags+xml"/>
  <Override PartName="/ppt/tags/tag15.xml" ContentType="application/vnd.openxmlformats-officedocument.presentationml.tags+xml"/>
  <Override PartName="/ppt/tags/tag1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27.xml" ContentType="application/vnd.openxmlformats-officedocument.presentationml.tags+xml"/>
  <Override PartName="/ppt/tags/tag26.xml" ContentType="application/vnd.openxmlformats-officedocument.presentationml.tags+xml"/>
  <Override PartName="/ppt/tags/tag20.xml" ContentType="application/vnd.openxmlformats-officedocument.presentationml.tags+xml"/>
  <Override PartName="/ppt/tags/tag17.xml" ContentType="application/vnd.openxmlformats-officedocument.presentationml.tags+xml"/>
  <Override PartName="/ppt/tags/tag25.xml" ContentType="application/vnd.openxmlformats-officedocument.presentationml.tag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648" r:id="rId2"/>
    <p:sldMasterId id="2147483650" r:id="rId3"/>
    <p:sldMasterId id="2147483686" r:id="rId4"/>
    <p:sldMasterId id="2147483700" r:id="rId5"/>
    <p:sldMasterId id="2147483714" r:id="rId6"/>
    <p:sldMasterId id="2147483728" r:id="rId7"/>
  </p:sldMasterIdLst>
  <p:notesMasterIdLst>
    <p:notesMasterId r:id="rId17"/>
  </p:notesMasterIdLst>
  <p:handoutMasterIdLst>
    <p:handoutMasterId r:id="rId18"/>
  </p:handoutMasterIdLst>
  <p:sldIdLst>
    <p:sldId id="1067" r:id="rId8"/>
    <p:sldId id="1068" r:id="rId9"/>
    <p:sldId id="1069" r:id="rId10"/>
    <p:sldId id="1070" r:id="rId11"/>
    <p:sldId id="1071" r:id="rId12"/>
    <p:sldId id="1072" r:id="rId13"/>
    <p:sldId id="1073" r:id="rId14"/>
    <p:sldId id="1074" r:id="rId15"/>
    <p:sldId id="1077" r:id="rId16"/>
  </p:sldIdLst>
  <p:sldSz cx="9906000" cy="6858000" type="A4"/>
  <p:notesSz cx="6797675" cy="9874250"/>
  <p:custDataLst>
    <p:tags r:id="rId19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83">
          <p15:clr>
            <a:srgbClr val="A4A3A4"/>
          </p15:clr>
        </p15:guide>
        <p15:guide id="2" pos="6239">
          <p15:clr>
            <a:srgbClr val="A4A3A4"/>
          </p15:clr>
        </p15:guide>
        <p15:guide id="3" pos="233">
          <p15:clr>
            <a:srgbClr val="A4A3A4"/>
          </p15:clr>
        </p15:guide>
        <p15:guide id="4" pos="1621">
          <p15:clr>
            <a:srgbClr val="A4A3A4"/>
          </p15:clr>
        </p15:guide>
        <p15:guide id="5" pos="23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95"/>
    <a:srgbClr val="00AAB6"/>
    <a:srgbClr val="03BEE3"/>
    <a:srgbClr val="03B0D3"/>
    <a:srgbClr val="E46E16"/>
    <a:srgbClr val="008080"/>
    <a:srgbClr val="FFCC00"/>
    <a:srgbClr val="00B69F"/>
    <a:srgbClr val="00AAFF"/>
    <a:srgbClr val="FCD5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023" autoAdjust="0"/>
    <p:restoredTop sz="99184" autoAdjust="0"/>
  </p:normalViewPr>
  <p:slideViewPr>
    <p:cSldViewPr snapToGrid="0">
      <p:cViewPr varScale="1">
        <p:scale>
          <a:sx n="131" d="100"/>
          <a:sy n="131" d="100"/>
        </p:scale>
        <p:origin x="1398" y="96"/>
      </p:cViewPr>
      <p:guideLst>
        <p:guide orient="horz" pos="4283"/>
        <p:guide pos="6239"/>
        <p:guide pos="233"/>
        <p:guide pos="1621"/>
        <p:guide pos="23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93" d="100"/>
          <a:sy n="93" d="100"/>
        </p:scale>
        <p:origin x="-3726" y="-120"/>
      </p:cViewPr>
      <p:guideLst>
        <p:guide orient="horz" pos="3110"/>
        <p:guide pos="2141"/>
      </p:guideLst>
    </p:cSldViewPr>
  </p:notesViewPr>
  <p:gridSpacing cx="119895" cy="11989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handoutMaster" Target="handoutMasters/handoutMaster1.xml"/><Relationship Id="rId26" Type="http://schemas.openxmlformats.org/officeDocument/2006/relationships/customXml" Target="../customXml/item3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notesMaster" Target="notesMasters/notesMaster1.xml"/><Relationship Id="rId25" Type="http://schemas.openxmlformats.org/officeDocument/2006/relationships/customXml" Target="../customXml/item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customXml" Target="../customXml/item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tags" Target="tags/tag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heme" Target="theme/theme1.xml"/><Relationship Id="rId27" Type="http://schemas.openxmlformats.org/officeDocument/2006/relationships/customXml" Target="../customXml/item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b="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ru-RU" dirty="0"/>
              <a:t>Проект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0">
                <a:latin typeface="Arial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485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b="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ru-RU" dirty="0"/>
              <a:t>ООО "</a:t>
            </a:r>
            <a:r>
              <a:rPr lang="ru-RU" dirty="0" smtClean="0"/>
              <a:t>Южно-</a:t>
            </a:r>
            <a:r>
              <a:rPr lang="ru-RU" dirty="0"/>
              <a:t>П</a:t>
            </a:r>
            <a:r>
              <a:rPr lang="ru-RU" dirty="0" smtClean="0"/>
              <a:t>риобский ГПЗ"</a:t>
            </a:r>
            <a:endParaRPr lang="ru-RU" dirty="0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378485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0">
                <a:latin typeface="Arial" pitchFamily="34" charset="0"/>
              </a:defRPr>
            </a:lvl1pPr>
          </a:lstStyle>
          <a:p>
            <a:pPr>
              <a:defRPr/>
            </a:pPr>
            <a:fld id="{F9BBF222-6FB2-433E-81DE-CA0199D86EF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9116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b="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ru-RU" dirty="0"/>
              <a:t>Проект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0">
                <a:latin typeface="Arial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3900" y="739775"/>
            <a:ext cx="5348288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690822"/>
            <a:ext cx="5438775" cy="4442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485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b="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ООО "Южно-Приобский ГПЗ"</a:t>
            </a:r>
            <a:endParaRPr lang="ru-RU" dirty="0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378485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0">
                <a:latin typeface="Arial" pitchFamily="34" charset="0"/>
              </a:defRPr>
            </a:lvl1pPr>
          </a:lstStyle>
          <a:p>
            <a:pPr>
              <a:defRPr/>
            </a:pPr>
            <a:fld id="{F375FA7D-8FCE-46C0-9AFD-CC5252E020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642884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 txBox="1">
            <a:spLocks noGrp="1" noChangeArrowheads="1"/>
          </p:cNvSpPr>
          <p:nvPr/>
        </p:nvSpPr>
        <p:spPr bwMode="auto">
          <a:xfrm>
            <a:off x="3849688" y="9481770"/>
            <a:ext cx="2946400" cy="499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2A7214-DC14-4B77-93B7-4A522CFCAE8D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8738" y="306388"/>
            <a:ext cx="6680200" cy="4625975"/>
          </a:xfrm>
          <a:prstGeom prst="rect">
            <a:avLst/>
          </a:prstGeom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60302" lvl="1" indent="-258715" defTabSz="912644">
              <a:lnSpc>
                <a:spcPct val="90000"/>
              </a:lnSpc>
              <a:spcBef>
                <a:spcPct val="0"/>
              </a:spcBef>
              <a:tabLst>
                <a:tab pos="268238" algn="l"/>
              </a:tabLst>
            </a:pPr>
            <a:endParaRPr 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val="22235980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 txBox="1">
            <a:spLocks noGrp="1" noChangeArrowheads="1"/>
          </p:cNvSpPr>
          <p:nvPr/>
        </p:nvSpPr>
        <p:spPr bwMode="auto">
          <a:xfrm>
            <a:off x="3849688" y="9481770"/>
            <a:ext cx="2946400" cy="499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2A7214-DC14-4B77-93B7-4A522CFCAE8D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8738" y="306388"/>
            <a:ext cx="6680200" cy="4625975"/>
          </a:xfrm>
          <a:prstGeom prst="rect">
            <a:avLst/>
          </a:prstGeom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60302" lvl="1" indent="-258715" defTabSz="912644">
              <a:lnSpc>
                <a:spcPct val="90000"/>
              </a:lnSpc>
              <a:spcBef>
                <a:spcPct val="0"/>
              </a:spcBef>
              <a:tabLst>
                <a:tab pos="268238" algn="l"/>
              </a:tabLst>
            </a:pPr>
            <a:endParaRPr 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val="14662791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 txBox="1">
            <a:spLocks noGrp="1" noChangeArrowheads="1"/>
          </p:cNvSpPr>
          <p:nvPr/>
        </p:nvSpPr>
        <p:spPr bwMode="auto">
          <a:xfrm>
            <a:off x="3849688" y="9481770"/>
            <a:ext cx="2946400" cy="499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2A7214-DC14-4B77-93B7-4A522CFCAE8D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8738" y="306388"/>
            <a:ext cx="6680200" cy="4625975"/>
          </a:xfrm>
          <a:prstGeom prst="rect">
            <a:avLst/>
          </a:prstGeom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60302" lvl="1" indent="-258715" defTabSz="912644">
              <a:lnSpc>
                <a:spcPct val="90000"/>
              </a:lnSpc>
              <a:spcBef>
                <a:spcPct val="0"/>
              </a:spcBef>
              <a:tabLst>
                <a:tab pos="268238" algn="l"/>
              </a:tabLst>
            </a:pPr>
            <a:endParaRPr 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val="12987507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 txBox="1">
            <a:spLocks noGrp="1" noChangeArrowheads="1"/>
          </p:cNvSpPr>
          <p:nvPr/>
        </p:nvSpPr>
        <p:spPr bwMode="auto">
          <a:xfrm>
            <a:off x="3849688" y="9481770"/>
            <a:ext cx="2946400" cy="499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2A7214-DC14-4B77-93B7-4A522CFCAE8D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8738" y="306388"/>
            <a:ext cx="6680200" cy="4625975"/>
          </a:xfrm>
          <a:prstGeom prst="rect">
            <a:avLst/>
          </a:prstGeom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60302" lvl="1" indent="-258715" defTabSz="912644">
              <a:lnSpc>
                <a:spcPct val="90000"/>
              </a:lnSpc>
              <a:spcBef>
                <a:spcPct val="0"/>
              </a:spcBef>
              <a:tabLst>
                <a:tab pos="268238" algn="l"/>
              </a:tabLst>
            </a:pPr>
            <a:endParaRPr 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val="303865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 txBox="1">
            <a:spLocks noGrp="1" noChangeArrowheads="1"/>
          </p:cNvSpPr>
          <p:nvPr/>
        </p:nvSpPr>
        <p:spPr bwMode="auto">
          <a:xfrm>
            <a:off x="3849688" y="9481770"/>
            <a:ext cx="2946400" cy="499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2A7214-DC14-4B77-93B7-4A522CFCAE8D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8738" y="306388"/>
            <a:ext cx="6680200" cy="4625975"/>
          </a:xfrm>
          <a:prstGeom prst="rect">
            <a:avLst/>
          </a:prstGeom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60302" lvl="1" indent="-258715" defTabSz="912644">
              <a:lnSpc>
                <a:spcPct val="90000"/>
              </a:lnSpc>
              <a:spcBef>
                <a:spcPct val="0"/>
              </a:spcBef>
              <a:tabLst>
                <a:tab pos="268238" algn="l"/>
              </a:tabLst>
            </a:pPr>
            <a:endParaRPr 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val="6066108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 txBox="1">
            <a:spLocks noGrp="1" noChangeArrowheads="1"/>
          </p:cNvSpPr>
          <p:nvPr/>
        </p:nvSpPr>
        <p:spPr bwMode="auto">
          <a:xfrm>
            <a:off x="3849688" y="9481770"/>
            <a:ext cx="2946400" cy="499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2A7214-DC14-4B77-93B7-4A522CFCAE8D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8738" y="306388"/>
            <a:ext cx="6680200" cy="4625975"/>
          </a:xfrm>
          <a:prstGeom prst="rect">
            <a:avLst/>
          </a:prstGeom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60302" lvl="1" indent="-258715" defTabSz="912644">
              <a:lnSpc>
                <a:spcPct val="90000"/>
              </a:lnSpc>
              <a:spcBef>
                <a:spcPct val="0"/>
              </a:spcBef>
              <a:tabLst>
                <a:tab pos="268238" algn="l"/>
              </a:tabLst>
            </a:pPr>
            <a:endParaRPr 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val="38373067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 txBox="1">
            <a:spLocks noGrp="1" noChangeArrowheads="1"/>
          </p:cNvSpPr>
          <p:nvPr/>
        </p:nvSpPr>
        <p:spPr bwMode="auto">
          <a:xfrm>
            <a:off x="3849688" y="9481770"/>
            <a:ext cx="2946400" cy="499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2A7214-DC14-4B77-93B7-4A522CFCAE8D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8738" y="306388"/>
            <a:ext cx="6680200" cy="4625975"/>
          </a:xfrm>
          <a:prstGeom prst="rect">
            <a:avLst/>
          </a:prstGeom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60302" lvl="1" indent="-258715" defTabSz="912644">
              <a:lnSpc>
                <a:spcPct val="90000"/>
              </a:lnSpc>
              <a:spcBef>
                <a:spcPct val="0"/>
              </a:spcBef>
              <a:tabLst>
                <a:tab pos="268238" algn="l"/>
              </a:tabLst>
            </a:pPr>
            <a:endParaRPr 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val="11997373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 txBox="1">
            <a:spLocks noGrp="1" noChangeArrowheads="1"/>
          </p:cNvSpPr>
          <p:nvPr/>
        </p:nvSpPr>
        <p:spPr bwMode="auto">
          <a:xfrm>
            <a:off x="3849688" y="9481770"/>
            <a:ext cx="2946400" cy="499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2A7214-DC14-4B77-93B7-4A522CFCAE8D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8738" y="306388"/>
            <a:ext cx="6680200" cy="4625975"/>
          </a:xfrm>
          <a:prstGeom prst="rect">
            <a:avLst/>
          </a:prstGeom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60302" lvl="1" indent="-258715" defTabSz="912644">
              <a:lnSpc>
                <a:spcPct val="90000"/>
              </a:lnSpc>
              <a:spcBef>
                <a:spcPct val="0"/>
              </a:spcBef>
              <a:tabLst>
                <a:tab pos="268238" algn="l"/>
              </a:tabLst>
            </a:pPr>
            <a:endParaRPr 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val="41718992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 txBox="1">
            <a:spLocks noGrp="1" noChangeArrowheads="1"/>
          </p:cNvSpPr>
          <p:nvPr/>
        </p:nvSpPr>
        <p:spPr bwMode="auto">
          <a:xfrm>
            <a:off x="3849688" y="9481770"/>
            <a:ext cx="2946400" cy="499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2A7214-DC14-4B77-93B7-4A522CFCAE8D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8738" y="306388"/>
            <a:ext cx="6680200" cy="4625975"/>
          </a:xfrm>
          <a:prstGeom prst="rect">
            <a:avLst/>
          </a:prstGeom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60302" lvl="1" indent="-258715" defTabSz="912644">
              <a:lnSpc>
                <a:spcPct val="90000"/>
              </a:lnSpc>
              <a:spcBef>
                <a:spcPct val="0"/>
              </a:spcBef>
              <a:tabLst>
                <a:tab pos="268238" algn="l"/>
              </a:tabLst>
            </a:pPr>
            <a:endParaRPr 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val="2505159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0"/>
            <a:ext cx="2228850" cy="5851525"/>
          </a:xfrm>
          <a:prstGeom prst="rect">
            <a:avLst/>
          </a:prstGeom>
        </p:spPr>
        <p:txBody>
          <a:bodyPr vert="eaVert"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1" y="274640"/>
            <a:ext cx="65341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3E46D-46C3-45E4-AB15-EA13447690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74A68-1A69-4605-89F8-55E8819D26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73088-6944-40C6-B98E-D99A984785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199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77A5B-68D9-4B9B-B8A5-8B782BA135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ED169-9440-4A04-8D4A-F5B5751392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42C40-00DB-4A40-963A-7D370025ED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32660-A276-4061-A88E-B33EA8CA63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BFA713-B1BF-4E74-B39E-795509A1B1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83B17-BE60-4AF3-B249-8AD9C251AB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E1406-15B3-4D3A-88EF-E66D817CFC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29463" y="2"/>
            <a:ext cx="2284412" cy="6126163"/>
          </a:xfrm>
          <a:prstGeom prst="rect">
            <a:avLst/>
          </a:prstGeom>
        </p:spPr>
        <p:txBody>
          <a:bodyPr vert="eaVert"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71464" y="2"/>
            <a:ext cx="67056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4147E-4F83-47DC-8811-B88DCC259F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71463" y="2"/>
            <a:ext cx="9142413" cy="6126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E8461-9763-4A6F-9EE9-0AA06CB9FF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78D3C-3F5F-4260-BAE5-955576EF45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00B805-74A2-4D38-822A-1D7F0A5E2F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BE478F-7104-4127-BCA3-8E61A35A394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B7CF2B-9E0A-40DC-A1FB-5F26B69B33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199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FEA59F-A01F-4156-96D8-7365A24B8A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1892D6-1EE1-42C9-819D-E2FAB42CB35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13E7B5-21F2-4752-B968-7A096984AE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3149E0-E577-4865-9C25-CBFC1DDABC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844BB-B32D-467D-BA31-0B051B1625A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AFC27-21D9-4043-B3D1-DB2394C5AF3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94780-6295-45EA-813E-45E912F8227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0"/>
            <a:ext cx="2228850" cy="5851525"/>
          </a:xfrm>
          <a:prstGeom prst="rect">
            <a:avLst/>
          </a:prstGeom>
        </p:spPr>
        <p:txBody>
          <a:bodyPr vert="eaVert"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1" y="274640"/>
            <a:ext cx="65341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3795C-DCE1-40D5-8951-35A4094461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3E46D-46C3-45E4-AB15-EA13447690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12863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74A68-1A69-4605-89F8-55E8819D26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7835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73088-6944-40C6-B98E-D99A984785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97785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199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77A5B-68D9-4B9B-B8A5-8B782BA135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5767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199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ED169-9440-4A04-8D4A-F5B5751392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7543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42C40-00DB-4A40-963A-7D370025ED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598436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32660-A276-4061-A88E-B33EA8CA63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30682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BFA713-B1BF-4E74-B39E-795509A1B1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11526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83B17-BE60-4AF3-B249-8AD9C251AB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394835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E1406-15B3-4D3A-88EF-E66D817CFC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297582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29463" y="2"/>
            <a:ext cx="2284412" cy="6126163"/>
          </a:xfrm>
          <a:prstGeom prst="rect">
            <a:avLst/>
          </a:prstGeom>
        </p:spPr>
        <p:txBody>
          <a:bodyPr vert="eaVert"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71464" y="2"/>
            <a:ext cx="67056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4147E-4F83-47DC-8811-B88DCC259F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516824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71463" y="2"/>
            <a:ext cx="9142413" cy="6126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E8461-9763-4A6F-9EE9-0AA06CB9FF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088325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78D3C-3F5F-4260-BAE5-955576EF45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695384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3E46D-46C3-45E4-AB15-EA13447690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0168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74A68-1A69-4605-89F8-55E8819D26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988452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73088-6944-40C6-B98E-D99A984785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806912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199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77A5B-68D9-4B9B-B8A5-8B782BA135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709811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ED169-9440-4A04-8D4A-F5B5751392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660665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42C40-00DB-4A40-963A-7D370025ED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596918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32660-A276-4061-A88E-B33EA8CA63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357741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BFA713-B1BF-4E74-B39E-795509A1B1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581874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83B17-BE60-4AF3-B249-8AD9C251AB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558215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E1406-15B3-4D3A-88EF-E66D817CFC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875456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29463" y="2"/>
            <a:ext cx="2284412" cy="6126163"/>
          </a:xfrm>
          <a:prstGeom prst="rect">
            <a:avLst/>
          </a:prstGeom>
        </p:spPr>
        <p:txBody>
          <a:bodyPr vert="eaVert"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71464" y="2"/>
            <a:ext cx="67056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4147E-4F83-47DC-8811-B88DCC259F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694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71463" y="2"/>
            <a:ext cx="9142413" cy="6126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E8461-9763-4A6F-9EE9-0AA06CB9FF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747803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78D3C-3F5F-4260-BAE5-955576EF45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57978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3E46D-46C3-45E4-AB15-EA13447690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252198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74A68-1A69-4605-89F8-55E8819D26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86943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73088-6944-40C6-B98E-D99A984785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396524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199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77A5B-68D9-4B9B-B8A5-8B782BA135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256596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ED169-9440-4A04-8D4A-F5B5751392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822184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42C40-00DB-4A40-963A-7D370025ED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735317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32660-A276-4061-A88E-B33EA8CA63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870794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BFA713-B1BF-4E74-B39E-795509A1B1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4756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83B17-BE60-4AF3-B249-8AD9C251AB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186060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E1406-15B3-4D3A-88EF-E66D817CFC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979629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29463" y="2"/>
            <a:ext cx="2284412" cy="6126163"/>
          </a:xfrm>
          <a:prstGeom prst="rect">
            <a:avLst/>
          </a:prstGeom>
        </p:spPr>
        <p:txBody>
          <a:bodyPr vert="eaVert"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71464" y="2"/>
            <a:ext cx="67056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4147E-4F83-47DC-8811-B88DCC259F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596946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71463" y="2"/>
            <a:ext cx="9142413" cy="6126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E8461-9763-4A6F-9EE9-0AA06CB9FF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4707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78D3C-3F5F-4260-BAE5-955576EF45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594143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3E46D-46C3-45E4-AB15-EA13447690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015470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74A68-1A69-4605-89F8-55E8819D26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766700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73088-6944-40C6-B98E-D99A984785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453833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199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77A5B-68D9-4B9B-B8A5-8B782BA135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261945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ED169-9440-4A04-8D4A-F5B5751392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812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42C40-00DB-4A40-963A-7D370025ED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9111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32660-A276-4061-A88E-B33EA8CA63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020142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BFA713-B1BF-4E74-B39E-795509A1B1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162796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83B17-BE60-4AF3-B249-8AD9C251AB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469533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E1406-15B3-4D3A-88EF-E66D817CFC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691053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29463" y="2"/>
            <a:ext cx="2284412" cy="6126163"/>
          </a:xfrm>
          <a:prstGeom prst="rect">
            <a:avLst/>
          </a:prstGeom>
        </p:spPr>
        <p:txBody>
          <a:bodyPr vert="eaVert"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71464" y="2"/>
            <a:ext cx="67056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4147E-4F83-47DC-8811-B88DCC259F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626947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71463" y="2"/>
            <a:ext cx="9142413" cy="6126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E8461-9763-4A6F-9EE9-0AA06CB9FF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555146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78D3C-3F5F-4260-BAE5-955576EF45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3243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oleObject" Target="../embeddings/oleObject2.bin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ags" Target="../tags/tag4.xml"/><Relationship Id="rId2" Type="http://schemas.openxmlformats.org/officeDocument/2006/relationships/slideLayout" Target="../slideLayouts/slideLayout13.xml"/><Relationship Id="rId16" Type="http://schemas.openxmlformats.org/officeDocument/2006/relationships/tags" Target="../tags/tag3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vmlDrawing" Target="../drawings/vmlDrawing2.v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3.emf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vmlDrawing" Target="../drawings/vmlDrawing3.v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5.emf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oleObject" Target="../embeddings/oleObject3.bin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ags" Target="../tags/tag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oleObject" Target="../embeddings/oleObject4.bin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tags" Target="../tags/tag7.xml"/><Relationship Id="rId2" Type="http://schemas.openxmlformats.org/officeDocument/2006/relationships/slideLayout" Target="../slideLayouts/slideLayout37.xml"/><Relationship Id="rId16" Type="http://schemas.openxmlformats.org/officeDocument/2006/relationships/tags" Target="../tags/tag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vmlDrawing" Target="../drawings/vmlDrawing4.vml"/><Relationship Id="rId10" Type="http://schemas.openxmlformats.org/officeDocument/2006/relationships/slideLayout" Target="../slideLayouts/slideLayout45.xml"/><Relationship Id="rId19" Type="http://schemas.openxmlformats.org/officeDocument/2006/relationships/image" Target="../media/image3.emf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18" Type="http://schemas.openxmlformats.org/officeDocument/2006/relationships/oleObject" Target="../embeddings/oleObject5.bin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tags" Target="../tags/tag9.xml"/><Relationship Id="rId2" Type="http://schemas.openxmlformats.org/officeDocument/2006/relationships/slideLayout" Target="../slideLayouts/slideLayout50.xml"/><Relationship Id="rId16" Type="http://schemas.openxmlformats.org/officeDocument/2006/relationships/tags" Target="../tags/tag8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vmlDrawing" Target="../drawings/vmlDrawing5.vml"/><Relationship Id="rId10" Type="http://schemas.openxmlformats.org/officeDocument/2006/relationships/slideLayout" Target="../slideLayouts/slideLayout58.xml"/><Relationship Id="rId19" Type="http://schemas.openxmlformats.org/officeDocument/2006/relationships/image" Target="../media/image3.emf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18" Type="http://schemas.openxmlformats.org/officeDocument/2006/relationships/oleObject" Target="../embeddings/oleObject6.bin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17" Type="http://schemas.openxmlformats.org/officeDocument/2006/relationships/tags" Target="../tags/tag11.xml"/><Relationship Id="rId2" Type="http://schemas.openxmlformats.org/officeDocument/2006/relationships/slideLayout" Target="../slideLayouts/slideLayout63.xml"/><Relationship Id="rId16" Type="http://schemas.openxmlformats.org/officeDocument/2006/relationships/tags" Target="../tags/tag10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5" Type="http://schemas.openxmlformats.org/officeDocument/2006/relationships/vmlDrawing" Target="../drawings/vmlDrawing6.vml"/><Relationship Id="rId10" Type="http://schemas.openxmlformats.org/officeDocument/2006/relationships/slideLayout" Target="../slideLayouts/slideLayout71.xml"/><Relationship Id="rId19" Type="http://schemas.openxmlformats.org/officeDocument/2006/relationships/image" Target="../media/image3.emf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slideLayout" Target="../slideLayouts/slideLayout87.xml"/><Relationship Id="rId18" Type="http://schemas.openxmlformats.org/officeDocument/2006/relationships/oleObject" Target="../embeddings/oleObject7.bin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17" Type="http://schemas.openxmlformats.org/officeDocument/2006/relationships/tags" Target="../tags/tag13.xml"/><Relationship Id="rId2" Type="http://schemas.openxmlformats.org/officeDocument/2006/relationships/slideLayout" Target="../slideLayouts/slideLayout76.xml"/><Relationship Id="rId16" Type="http://schemas.openxmlformats.org/officeDocument/2006/relationships/tags" Target="../tags/tag12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5" Type="http://schemas.openxmlformats.org/officeDocument/2006/relationships/slideLayout" Target="../slideLayouts/slideLayout79.xml"/><Relationship Id="rId15" Type="http://schemas.openxmlformats.org/officeDocument/2006/relationships/vmlDrawing" Target="../drawings/vmlDrawing7.vml"/><Relationship Id="rId10" Type="http://schemas.openxmlformats.org/officeDocument/2006/relationships/slideLayout" Target="../slideLayouts/slideLayout84.xml"/><Relationship Id="rId19" Type="http://schemas.openxmlformats.org/officeDocument/2006/relationships/image" Target="../media/image3.emf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Relationship Id="rId14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230798567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2646" name="Слайд think-cell" r:id="rId15" imgW="306" imgH="306" progId="TCLayout.ActiveDocument.1">
                  <p:embed/>
                </p:oleObj>
              </mc:Choice>
              <mc:Fallback>
                <p:oleObj name="Слайд think-cell" r:id="rId15" imgW="306" imgH="30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51042" name="Picture 2"/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8931" y="2167051"/>
            <a:ext cx="1126145" cy="238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76559397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5957" name="Слайд think-cell" r:id="rId18" imgW="270" imgH="270" progId="TCLayout.ActiveDocument.1">
                  <p:embed/>
                </p:oleObj>
              </mc:Choice>
              <mc:Fallback>
                <p:oleObj name="Слайд think-cell" r:id="rId18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 hidden="1"/>
          <p:cNvSpPr/>
          <p:nvPr userDrawn="1">
            <p:custDataLst>
              <p:tags r:id="rId17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04364" y="6677025"/>
            <a:ext cx="371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lnSpc>
                <a:spcPct val="100000"/>
              </a:lnSpc>
              <a:defRPr sz="1000" b="0" baseline="0">
                <a:solidFill>
                  <a:srgbClr val="0078C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78946E3-976D-47F5-BAAC-1D98A2ED85A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271464" y="0"/>
            <a:ext cx="8683112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271464" y="679450"/>
            <a:ext cx="8683111" cy="0"/>
          </a:xfrm>
          <a:prstGeom prst="line">
            <a:avLst/>
          </a:prstGeom>
          <a:noFill/>
          <a:ln w="12700">
            <a:gradFill>
              <a:gsLst>
                <a:gs pos="0">
                  <a:srgbClr val="0078C1"/>
                </a:gs>
                <a:gs pos="0">
                  <a:srgbClr val="0178C1"/>
                </a:gs>
                <a:gs pos="80000">
                  <a:srgbClr val="00AAB6"/>
                </a:gs>
                <a:gs pos="100000">
                  <a:srgbClr val="00AAB6"/>
                </a:gs>
              </a:gsLst>
              <a:lin ang="0" scaled="0"/>
            </a:gradFill>
            <a:round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  <a:defRPr/>
            </a:pPr>
            <a:endParaRPr lang="ru-RU" sz="12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54575" y="14120"/>
            <a:ext cx="925012" cy="748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3" r:id="rId2"/>
    <p:sldLayoutId id="2147483672" r:id="rId3"/>
    <p:sldLayoutId id="2147483671" r:id="rId4"/>
    <p:sldLayoutId id="2147483670" r:id="rId5"/>
    <p:sldLayoutId id="2147483669" r:id="rId6"/>
    <p:sldLayoutId id="2147483668" r:id="rId7"/>
    <p:sldLayoutId id="2147483667" r:id="rId8"/>
    <p:sldLayoutId id="2147483666" r:id="rId9"/>
    <p:sldLayoutId id="2147483665" r:id="rId10"/>
    <p:sldLayoutId id="2147483664" r:id="rId11"/>
    <p:sldLayoutId id="2147483663" r:id="rId12"/>
    <p:sldLayoutId id="2147483662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0078C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3289252631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6175" name="Слайд think-cell" r:id="rId15" imgW="270" imgH="270" progId="TCLayout.ActiveDocument.1">
                  <p:embed/>
                </p:oleObj>
              </mc:Choice>
              <mc:Fallback>
                <p:oleObj name="Слайд think-cell" r:id="rId15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5874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34288" y="6589713"/>
            <a:ext cx="23114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0" baseline="0">
                <a:solidFill>
                  <a:srgbClr val="0078C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8CBE9DC8-8E22-4A27-9E3B-D985D7CC26A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4" r:id="rId2"/>
    <p:sldLayoutId id="2147483683" r:id="rId3"/>
    <p:sldLayoutId id="2147483682" r:id="rId4"/>
    <p:sldLayoutId id="2147483681" r:id="rId5"/>
    <p:sldLayoutId id="2147483680" r:id="rId6"/>
    <p:sldLayoutId id="2147483679" r:id="rId7"/>
    <p:sldLayoutId id="2147483678" r:id="rId8"/>
    <p:sldLayoutId id="2147483677" r:id="rId9"/>
    <p:sldLayoutId id="2147483676" r:id="rId10"/>
    <p:sldLayoutId id="214748367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2444022935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9184" name="Слайд think-cell" r:id="rId18" imgW="270" imgH="270" progId="TCLayout.ActiveDocument.1">
                  <p:embed/>
                </p:oleObj>
              </mc:Choice>
              <mc:Fallback>
                <p:oleObj name="Слайд think-cell" r:id="rId18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 hidden="1"/>
          <p:cNvSpPr/>
          <p:nvPr userDrawn="1">
            <p:custDataLst>
              <p:tags r:id="rId17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04364" y="6677025"/>
            <a:ext cx="371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lnSpc>
                <a:spcPct val="100000"/>
              </a:lnSpc>
              <a:defRPr sz="1000" b="0" baseline="0">
                <a:solidFill>
                  <a:srgbClr val="0078C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78946E3-976D-47F5-BAAC-1D98A2ED85A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271464" y="0"/>
            <a:ext cx="8683112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271464" y="679450"/>
            <a:ext cx="8683111" cy="0"/>
          </a:xfrm>
          <a:prstGeom prst="line">
            <a:avLst/>
          </a:prstGeom>
          <a:noFill/>
          <a:ln w="12700">
            <a:gradFill>
              <a:gsLst>
                <a:gs pos="0">
                  <a:srgbClr val="0078C1"/>
                </a:gs>
                <a:gs pos="0">
                  <a:srgbClr val="0178C1"/>
                </a:gs>
                <a:gs pos="80000">
                  <a:srgbClr val="00AAB6"/>
                </a:gs>
                <a:gs pos="100000">
                  <a:srgbClr val="00AAB6"/>
                </a:gs>
              </a:gsLst>
              <a:lin ang="0" scaled="0"/>
            </a:gradFill>
            <a:round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  <a:defRPr/>
            </a:pPr>
            <a:endParaRPr lang="ru-RU" sz="1200" dirty="0">
              <a:solidFill>
                <a:srgbClr val="00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54575" y="14120"/>
            <a:ext cx="925012" cy="748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5553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0078C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144720400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0208" name="Слайд think-cell" r:id="rId18" imgW="270" imgH="270" progId="TCLayout.ActiveDocument.1">
                  <p:embed/>
                </p:oleObj>
              </mc:Choice>
              <mc:Fallback>
                <p:oleObj name="Слайд think-cell" r:id="rId18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 hidden="1"/>
          <p:cNvSpPr/>
          <p:nvPr userDrawn="1">
            <p:custDataLst>
              <p:tags r:id="rId17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04364" y="6677025"/>
            <a:ext cx="371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lnSpc>
                <a:spcPct val="100000"/>
              </a:lnSpc>
              <a:defRPr sz="1000" b="0" baseline="0">
                <a:solidFill>
                  <a:srgbClr val="0078C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78946E3-976D-47F5-BAAC-1D98A2ED85A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271464" y="0"/>
            <a:ext cx="8683112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271464" y="679450"/>
            <a:ext cx="8683111" cy="0"/>
          </a:xfrm>
          <a:prstGeom prst="line">
            <a:avLst/>
          </a:prstGeom>
          <a:noFill/>
          <a:ln w="12700">
            <a:gradFill>
              <a:gsLst>
                <a:gs pos="0">
                  <a:srgbClr val="0078C1"/>
                </a:gs>
                <a:gs pos="0">
                  <a:srgbClr val="0178C1"/>
                </a:gs>
                <a:gs pos="80000">
                  <a:srgbClr val="00AAB6"/>
                </a:gs>
                <a:gs pos="100000">
                  <a:srgbClr val="00AAB6"/>
                </a:gs>
              </a:gsLst>
              <a:lin ang="0" scaled="0"/>
            </a:gradFill>
            <a:round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  <a:defRPr/>
            </a:pPr>
            <a:endParaRPr lang="ru-RU" sz="1200" dirty="0">
              <a:solidFill>
                <a:srgbClr val="00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54575" y="14120"/>
            <a:ext cx="925012" cy="748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2933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0078C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240913891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1231" name="Слайд think-cell" r:id="rId18" imgW="270" imgH="270" progId="TCLayout.ActiveDocument.1">
                  <p:embed/>
                </p:oleObj>
              </mc:Choice>
              <mc:Fallback>
                <p:oleObj name="Слайд think-cell" r:id="rId18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 hidden="1"/>
          <p:cNvSpPr/>
          <p:nvPr userDrawn="1">
            <p:custDataLst>
              <p:tags r:id="rId17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04364" y="6677025"/>
            <a:ext cx="371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lnSpc>
                <a:spcPct val="100000"/>
              </a:lnSpc>
              <a:defRPr sz="1000" b="0" baseline="0">
                <a:solidFill>
                  <a:srgbClr val="0078C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78946E3-976D-47F5-BAAC-1D98A2ED85A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271464" y="0"/>
            <a:ext cx="8683112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271464" y="679450"/>
            <a:ext cx="8683111" cy="0"/>
          </a:xfrm>
          <a:prstGeom prst="line">
            <a:avLst/>
          </a:prstGeom>
          <a:noFill/>
          <a:ln w="12700">
            <a:gradFill>
              <a:gsLst>
                <a:gs pos="0">
                  <a:srgbClr val="0078C1"/>
                </a:gs>
                <a:gs pos="0">
                  <a:srgbClr val="0178C1"/>
                </a:gs>
                <a:gs pos="80000">
                  <a:srgbClr val="00AAB6"/>
                </a:gs>
                <a:gs pos="100000">
                  <a:srgbClr val="00AAB6"/>
                </a:gs>
              </a:gsLst>
              <a:lin ang="0" scaled="0"/>
            </a:gradFill>
            <a:round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  <a:defRPr/>
            </a:pPr>
            <a:endParaRPr lang="ru-RU" sz="1200" dirty="0">
              <a:solidFill>
                <a:srgbClr val="00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54575" y="14120"/>
            <a:ext cx="925012" cy="748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497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0078C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1924907241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061" name="Слайд think-cell" r:id="rId18" imgW="270" imgH="270" progId="TCLayout.ActiveDocument.1">
                  <p:embed/>
                </p:oleObj>
              </mc:Choice>
              <mc:Fallback>
                <p:oleObj name="Слайд think-cell" r:id="rId18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 hidden="1"/>
          <p:cNvSpPr/>
          <p:nvPr userDrawn="1">
            <p:custDataLst>
              <p:tags r:id="rId17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04364" y="6677025"/>
            <a:ext cx="371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lnSpc>
                <a:spcPct val="100000"/>
              </a:lnSpc>
              <a:defRPr sz="1000" b="0" baseline="0">
                <a:solidFill>
                  <a:srgbClr val="0078C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78946E3-976D-47F5-BAAC-1D98A2ED85A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271464" y="0"/>
            <a:ext cx="8683112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271464" y="679450"/>
            <a:ext cx="8683111" cy="0"/>
          </a:xfrm>
          <a:prstGeom prst="line">
            <a:avLst/>
          </a:prstGeom>
          <a:noFill/>
          <a:ln w="12700">
            <a:gradFill>
              <a:gsLst>
                <a:gs pos="0">
                  <a:srgbClr val="0078C1"/>
                </a:gs>
                <a:gs pos="0">
                  <a:srgbClr val="0178C1"/>
                </a:gs>
                <a:gs pos="80000">
                  <a:srgbClr val="00AAB6"/>
                </a:gs>
                <a:gs pos="100000">
                  <a:srgbClr val="00AAB6"/>
                </a:gs>
              </a:gsLst>
              <a:lin ang="0" scaled="0"/>
            </a:gradFill>
            <a:round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  <a:defRPr/>
            </a:pPr>
            <a:endParaRPr lang="ru-RU" sz="1200" dirty="0">
              <a:solidFill>
                <a:srgbClr val="00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54575" y="14120"/>
            <a:ext cx="925012" cy="748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7634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0078C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slide" Target="slide8.xml"/><Relationship Id="rId3" Type="http://schemas.openxmlformats.org/officeDocument/2006/relationships/tags" Target="../tags/tag15.xml"/><Relationship Id="rId7" Type="http://schemas.openxmlformats.org/officeDocument/2006/relationships/slide" Target="slide2.xml"/><Relationship Id="rId12" Type="http://schemas.openxmlformats.org/officeDocument/2006/relationships/slide" Target="slide7.xml"/><Relationship Id="rId2" Type="http://schemas.openxmlformats.org/officeDocument/2006/relationships/tags" Target="../tags/tag14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.bin"/><Relationship Id="rId11" Type="http://schemas.openxmlformats.org/officeDocument/2006/relationships/slide" Target="slide6.xml"/><Relationship Id="rId5" Type="http://schemas.openxmlformats.org/officeDocument/2006/relationships/notesSlide" Target="../notesSlides/notesSlide1.xml"/><Relationship Id="rId10" Type="http://schemas.openxmlformats.org/officeDocument/2006/relationships/slide" Target="slide5.xml"/><Relationship Id="rId4" Type="http://schemas.openxmlformats.org/officeDocument/2006/relationships/slideLayout" Target="../slideLayouts/slideLayout18.xml"/><Relationship Id="rId9" Type="http://schemas.openxmlformats.org/officeDocument/2006/relationships/slide" Target="slide4.xml"/><Relationship Id="rId1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13" Type="http://schemas.openxmlformats.org/officeDocument/2006/relationships/oleObject" Target="../embeddings/oleObject13.bin"/><Relationship Id="rId3" Type="http://schemas.openxmlformats.org/officeDocument/2006/relationships/tags" Target="../tags/tag17.xml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8.wmf"/><Relationship Id="rId2" Type="http://schemas.openxmlformats.org/officeDocument/2006/relationships/tags" Target="../tags/tag16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9.bin"/><Relationship Id="rId11" Type="http://schemas.openxmlformats.org/officeDocument/2006/relationships/oleObject" Target="../embeddings/oleObject12.bin"/><Relationship Id="rId5" Type="http://schemas.openxmlformats.org/officeDocument/2006/relationships/notesSlide" Target="../notesSlides/notesSlide2.xml"/><Relationship Id="rId15" Type="http://schemas.openxmlformats.org/officeDocument/2006/relationships/slide" Target="slide1.xml"/><Relationship Id="rId10" Type="http://schemas.openxmlformats.org/officeDocument/2006/relationships/image" Target="../media/image7.wmf"/><Relationship Id="rId4" Type="http://schemas.openxmlformats.org/officeDocument/2006/relationships/slideLayout" Target="../slideLayouts/slideLayout18.xml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9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18.bin"/><Relationship Id="rId3" Type="http://schemas.openxmlformats.org/officeDocument/2006/relationships/tags" Target="../tags/tag19.xml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12.wmf"/><Relationship Id="rId2" Type="http://schemas.openxmlformats.org/officeDocument/2006/relationships/tags" Target="../tags/tag18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4.bin"/><Relationship Id="rId11" Type="http://schemas.openxmlformats.org/officeDocument/2006/relationships/oleObject" Target="../embeddings/oleObject17.bin"/><Relationship Id="rId5" Type="http://schemas.openxmlformats.org/officeDocument/2006/relationships/notesSlide" Target="../notesSlides/notesSlide3.xml"/><Relationship Id="rId15" Type="http://schemas.openxmlformats.org/officeDocument/2006/relationships/slide" Target="slide1.xml"/><Relationship Id="rId10" Type="http://schemas.openxmlformats.org/officeDocument/2006/relationships/image" Target="../media/image11.wmf"/><Relationship Id="rId4" Type="http://schemas.openxmlformats.org/officeDocument/2006/relationships/slideLayout" Target="../slideLayouts/slideLayout18.xml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oleObject" Target="../embeddings/oleObject23.bin"/><Relationship Id="rId3" Type="http://schemas.openxmlformats.org/officeDocument/2006/relationships/tags" Target="../tags/tag21.xml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16.wmf"/><Relationship Id="rId2" Type="http://schemas.openxmlformats.org/officeDocument/2006/relationships/tags" Target="../tags/tag20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9.bin"/><Relationship Id="rId11" Type="http://schemas.openxmlformats.org/officeDocument/2006/relationships/oleObject" Target="../embeddings/oleObject22.bin"/><Relationship Id="rId5" Type="http://schemas.openxmlformats.org/officeDocument/2006/relationships/notesSlide" Target="../notesSlides/notesSlide4.xml"/><Relationship Id="rId15" Type="http://schemas.openxmlformats.org/officeDocument/2006/relationships/slide" Target="slide1.xml"/><Relationship Id="rId10" Type="http://schemas.openxmlformats.org/officeDocument/2006/relationships/image" Target="../media/image15.wmf"/><Relationship Id="rId4" Type="http://schemas.openxmlformats.org/officeDocument/2006/relationships/slideLayout" Target="../slideLayouts/slideLayout18.xml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17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tags" Target="../tags/tag23.xml"/><Relationship Id="rId7" Type="http://schemas.openxmlformats.org/officeDocument/2006/relationships/oleObject" Target="../embeddings/oleObject25.bin"/><Relationship Id="rId2" Type="http://schemas.openxmlformats.org/officeDocument/2006/relationships/tags" Target="../tags/tag2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4.bin"/><Relationship Id="rId11" Type="http://schemas.openxmlformats.org/officeDocument/2006/relationships/slide" Target="slide1.xml"/><Relationship Id="rId5" Type="http://schemas.openxmlformats.org/officeDocument/2006/relationships/notesSlide" Target="../notesSlides/notesSlide5.xml"/><Relationship Id="rId10" Type="http://schemas.openxmlformats.org/officeDocument/2006/relationships/image" Target="../media/image19.wmf"/><Relationship Id="rId4" Type="http://schemas.openxmlformats.org/officeDocument/2006/relationships/slideLayout" Target="../slideLayouts/slideLayout18.xml"/><Relationship Id="rId9" Type="http://schemas.openxmlformats.org/officeDocument/2006/relationships/oleObject" Target="../embeddings/oleObject26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tags" Target="../tags/tag25.xml"/><Relationship Id="rId7" Type="http://schemas.openxmlformats.org/officeDocument/2006/relationships/oleObject" Target="../embeddings/oleObject28.bin"/><Relationship Id="rId2" Type="http://schemas.openxmlformats.org/officeDocument/2006/relationships/tags" Target="../tags/tag24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27.bin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8.xml"/><Relationship Id="rId9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tags" Target="../tags/tag27.xml"/><Relationship Id="rId7" Type="http://schemas.openxmlformats.org/officeDocument/2006/relationships/oleObject" Target="../embeddings/oleObject30.bin"/><Relationship Id="rId2" Type="http://schemas.openxmlformats.org/officeDocument/2006/relationships/tags" Target="../tags/tag26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9.bin"/><Relationship Id="rId11" Type="http://schemas.openxmlformats.org/officeDocument/2006/relationships/slide" Target="slide1.xml"/><Relationship Id="rId5" Type="http://schemas.openxmlformats.org/officeDocument/2006/relationships/notesSlide" Target="../notesSlides/notesSlide7.xml"/><Relationship Id="rId10" Type="http://schemas.openxmlformats.org/officeDocument/2006/relationships/image" Target="../media/image22.wmf"/><Relationship Id="rId4" Type="http://schemas.openxmlformats.org/officeDocument/2006/relationships/slideLayout" Target="../slideLayouts/slideLayout18.xml"/><Relationship Id="rId9" Type="http://schemas.openxmlformats.org/officeDocument/2006/relationships/oleObject" Target="../embeddings/oleObject3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tags" Target="../tags/tag29.xml"/><Relationship Id="rId7" Type="http://schemas.openxmlformats.org/officeDocument/2006/relationships/oleObject" Target="../embeddings/oleObject33.bin"/><Relationship Id="rId2" Type="http://schemas.openxmlformats.org/officeDocument/2006/relationships/tags" Target="../tags/tag28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32.bin"/><Relationship Id="rId11" Type="http://schemas.openxmlformats.org/officeDocument/2006/relationships/slide" Target="slide1.xml"/><Relationship Id="rId5" Type="http://schemas.openxmlformats.org/officeDocument/2006/relationships/notesSlide" Target="../notesSlides/notesSlide8.xml"/><Relationship Id="rId10" Type="http://schemas.openxmlformats.org/officeDocument/2006/relationships/image" Target="../media/image24.wmf"/><Relationship Id="rId4" Type="http://schemas.openxmlformats.org/officeDocument/2006/relationships/slideLayout" Target="../slideLayouts/slideLayout18.xml"/><Relationship Id="rId9" Type="http://schemas.openxmlformats.org/officeDocument/2006/relationships/oleObject" Target="../embeddings/oleObject34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tags" Target="../tags/tag31.xml"/><Relationship Id="rId7" Type="http://schemas.openxmlformats.org/officeDocument/2006/relationships/oleObject" Target="../embeddings/oleObject36.bin"/><Relationship Id="rId2" Type="http://schemas.openxmlformats.org/officeDocument/2006/relationships/tags" Target="../tags/tag30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35.bin"/><Relationship Id="rId11" Type="http://schemas.openxmlformats.org/officeDocument/2006/relationships/slide" Target="slide1.xml"/><Relationship Id="rId5" Type="http://schemas.openxmlformats.org/officeDocument/2006/relationships/notesSlide" Target="../notesSlides/notesSlide9.xml"/><Relationship Id="rId10" Type="http://schemas.openxmlformats.org/officeDocument/2006/relationships/image" Target="../media/image26.wmf"/><Relationship Id="rId4" Type="http://schemas.openxmlformats.org/officeDocument/2006/relationships/slideLayout" Target="../slideLayouts/slideLayout18.xml"/><Relationship Id="rId9" Type="http://schemas.openxmlformats.org/officeDocument/2006/relationships/oleObject" Target="../embeddings/oleObject3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65340" y="6697556"/>
            <a:ext cx="2311400" cy="153888"/>
          </a:xfrm>
          <a:noFill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9106B14-7977-4014-90C3-B58184579C76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0078C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000" b="0" i="0" u="none" strike="noStrike" kern="1200" cap="none" spc="0" normalizeH="0" baseline="0" noProof="0" dirty="0" smtClean="0">
              <a:ln>
                <a:noFill/>
              </a:ln>
              <a:solidFill>
                <a:srgbClr val="0078C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4098" name="Rectangle 62" hidden="1"/>
          <p:cNvGraphicFramePr>
            <a:graphicFrameLocks/>
          </p:cNvGraphicFramePr>
          <p:nvPr>
            <p:custDataLst>
              <p:tags r:id="rId2"/>
            </p:custDataLst>
            <p:extLst/>
          </p:nvPr>
        </p:nvGraphicFramePr>
        <p:xfrm>
          <a:off x="0" y="0"/>
          <a:ext cx="171979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8792" name="Слайд think-cell" r:id="rId6" imgW="0" imgH="0" progId="TCLayout.ActiveDocument.1">
                  <p:embed/>
                </p:oleObj>
              </mc:Choice>
              <mc:Fallback>
                <p:oleObj name="Слайд think-cell" r:id="rId6" imgW="0" imgH="0" progId="TCLayout.ActiveDocument.1">
                  <p:embed/>
                  <p:pic>
                    <p:nvPicPr>
                      <p:cNvPr id="4098" name="Rectangle 62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71979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Rectangle 63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171979" cy="1587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25400" tIns="0" rIns="25400" bIns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100</a:t>
            </a:r>
          </a:p>
        </p:txBody>
      </p:sp>
      <p:sp>
        <p:nvSpPr>
          <p:cNvPr id="74" name="Прямоугольник 73">
            <a:hlinkClick r:id="rId7" action="ppaction://hlinksldjump"/>
          </p:cNvPr>
          <p:cNvSpPr/>
          <p:nvPr/>
        </p:nvSpPr>
        <p:spPr>
          <a:xfrm>
            <a:off x="190831" y="1175856"/>
            <a:ext cx="1778597" cy="1982980"/>
          </a:xfrm>
          <a:prstGeom prst="rect">
            <a:avLst/>
          </a:prstGeom>
          <a:solidFill>
            <a:sysClr val="window" lastClr="FFFFFF">
              <a:alpha val="81000"/>
            </a:sysClr>
          </a:solidFill>
          <a:ln>
            <a:solidFill>
              <a:srgbClr val="002060"/>
            </a:solidFill>
          </a:ln>
          <a:effectLst>
            <a:outerShdw blurRad="165100" sx="102000" sy="102000" algn="ctr" rotWithShape="0">
              <a:prstClr val="black">
                <a:alpha val="11000"/>
              </a:prstClr>
            </a:outerShdw>
          </a:effectLst>
        </p:spPr>
        <p:txBody>
          <a:bodyPr wrap="square" anchor="ctr">
            <a:noAutofit/>
          </a:bodyPr>
          <a:lstStyle/>
          <a:p>
            <a:pPr marL="0" marR="0" lvl="0" indent="0" algn="ctr" defTabSz="77898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НЕСЧАСТНЫЙ </a:t>
            </a:r>
            <a:r>
              <a:rPr kumimoji="0" lang="en-US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/>
            </a:r>
            <a:br>
              <a:rPr kumimoji="0" lang="en-US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</a:br>
            <a:r>
              <a:rPr kumimoji="0" lang="ru-RU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СЛУЧАЙ </a:t>
            </a:r>
            <a:r>
              <a:rPr kumimoji="0" lang="en-US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/>
            </a:r>
            <a:br>
              <a:rPr kumimoji="0" lang="en-US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</a:br>
            <a:r>
              <a:rPr kumimoji="0" lang="ru-RU" sz="900" i="0" u="none" strike="noStrike" kern="0" cap="none" spc="0" normalizeH="0" baseline="0" noProof="0" dirty="0" smtClean="0">
                <a:ln>
                  <a:noFill/>
                </a:ln>
                <a:solidFill>
                  <a:srgbClr val="008C95"/>
                </a:solidFill>
                <a:effectLst/>
                <a:uLnTx/>
                <a:uFillTx/>
                <a:latin typeface="Arial"/>
              </a:rPr>
              <a:t>СО СМЕРТЕЛЬНЫМ ИСХОДОМ</a:t>
            </a:r>
            <a:endParaRPr kumimoji="0" lang="ru-RU" sz="90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79" name="Прямоугольник 78">
            <a:hlinkClick r:id="rId8" action="ppaction://hlinksldjump"/>
          </p:cNvPr>
          <p:cNvSpPr/>
          <p:nvPr/>
        </p:nvSpPr>
        <p:spPr>
          <a:xfrm>
            <a:off x="2064035" y="1175855"/>
            <a:ext cx="1774800" cy="1982981"/>
          </a:xfrm>
          <a:prstGeom prst="rect">
            <a:avLst/>
          </a:prstGeom>
          <a:solidFill>
            <a:sysClr val="window" lastClr="FFFFFF">
              <a:alpha val="81000"/>
            </a:sysClr>
          </a:solidFill>
          <a:ln>
            <a:solidFill>
              <a:srgbClr val="002060"/>
            </a:solidFill>
          </a:ln>
          <a:effectLst>
            <a:outerShdw blurRad="165100" sx="102000" sy="102000" algn="ctr" rotWithShape="0">
              <a:prstClr val="black">
                <a:alpha val="11000"/>
              </a:prstClr>
            </a:outerShdw>
          </a:effectLst>
        </p:spPr>
        <p:txBody>
          <a:bodyPr wrap="square" anchor="ctr">
            <a:noAutofit/>
          </a:bodyPr>
          <a:lstStyle/>
          <a:p>
            <a:pPr marL="0" marR="0" lvl="0" indent="0" algn="ctr" defTabSz="77898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i="0" u="none" strike="noStrike" kern="0" cap="none" spc="0" normalizeH="0" baseline="0" noProof="0" dirty="0" smtClean="0">
                <a:ln>
                  <a:noFill/>
                </a:ln>
                <a:solidFill>
                  <a:srgbClr val="008C95"/>
                </a:solidFill>
                <a:effectLst/>
                <a:uLnTx/>
                <a:uFillTx/>
                <a:latin typeface="Arial"/>
              </a:rPr>
              <a:t>ГРУППОВОЙ</a:t>
            </a:r>
            <a:r>
              <a:rPr kumimoji="0" lang="ru-RU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 НЕСЧАСТНЫЙ </a:t>
            </a:r>
            <a:r>
              <a:rPr kumimoji="0" lang="en-US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/>
            </a:r>
            <a:br>
              <a:rPr kumimoji="0" lang="en-US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</a:br>
            <a:r>
              <a:rPr kumimoji="0" lang="ru-RU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СЛУЧАЙ</a:t>
            </a:r>
          </a:p>
        </p:txBody>
      </p:sp>
      <p:sp>
        <p:nvSpPr>
          <p:cNvPr id="97" name="Прямоугольник 96">
            <a:hlinkClick r:id="rId9" action="ppaction://hlinksldjump"/>
          </p:cNvPr>
          <p:cNvSpPr/>
          <p:nvPr/>
        </p:nvSpPr>
        <p:spPr>
          <a:xfrm>
            <a:off x="3995181" y="1175854"/>
            <a:ext cx="1775182" cy="1982982"/>
          </a:xfrm>
          <a:prstGeom prst="rect">
            <a:avLst/>
          </a:prstGeom>
          <a:solidFill>
            <a:sysClr val="window" lastClr="FFFFFF">
              <a:alpha val="81000"/>
            </a:sysClr>
          </a:solidFill>
          <a:ln>
            <a:solidFill>
              <a:srgbClr val="002060"/>
            </a:solidFill>
          </a:ln>
          <a:effectLst>
            <a:outerShdw blurRad="165100" sx="102000" sy="102000" algn="ctr" rotWithShape="0">
              <a:prstClr val="black">
                <a:alpha val="11000"/>
              </a:prstClr>
            </a:outerShdw>
          </a:effectLst>
        </p:spPr>
        <p:txBody>
          <a:bodyPr wrap="square" anchor="ctr">
            <a:noAutofit/>
          </a:bodyPr>
          <a:lstStyle/>
          <a:p>
            <a:pPr marL="0" marR="0" lvl="0" indent="0" algn="ctr" defTabSz="77898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i="0" u="none" strike="noStrike" kern="0" cap="none" spc="0" normalizeH="0" baseline="0" noProof="0" dirty="0" smtClean="0">
                <a:ln>
                  <a:noFill/>
                </a:ln>
                <a:solidFill>
                  <a:srgbClr val="008C95"/>
                </a:solidFill>
                <a:effectLst/>
                <a:uLnTx/>
                <a:uFillTx/>
                <a:latin typeface="Arial"/>
              </a:rPr>
              <a:t>ТЯЖЕЛЫЙ </a:t>
            </a:r>
            <a:r>
              <a:rPr kumimoji="0" lang="ru-RU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/>
            </a:r>
            <a:br>
              <a:rPr kumimoji="0" lang="ru-RU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</a:br>
            <a:r>
              <a:rPr kumimoji="0" lang="ru-RU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НЕСЧАСТНЫЙ </a:t>
            </a:r>
            <a:r>
              <a:rPr kumimoji="0" lang="en-US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/>
            </a:r>
            <a:br>
              <a:rPr kumimoji="0" lang="en-US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</a:br>
            <a:r>
              <a:rPr kumimoji="0" lang="ru-RU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СЛУЧАЙ</a:t>
            </a:r>
          </a:p>
        </p:txBody>
      </p:sp>
      <p:sp>
        <p:nvSpPr>
          <p:cNvPr id="100" name="Прямоугольник 99">
            <a:hlinkClick r:id="rId10" action="ppaction://hlinksldjump"/>
          </p:cNvPr>
          <p:cNvSpPr/>
          <p:nvPr/>
        </p:nvSpPr>
        <p:spPr>
          <a:xfrm>
            <a:off x="5926709" y="1175854"/>
            <a:ext cx="1782738" cy="1982982"/>
          </a:xfrm>
          <a:prstGeom prst="rect">
            <a:avLst/>
          </a:prstGeom>
          <a:solidFill>
            <a:sysClr val="window" lastClr="FFFFFF">
              <a:alpha val="81000"/>
            </a:sysClr>
          </a:solidFill>
          <a:ln>
            <a:solidFill>
              <a:srgbClr val="002060"/>
            </a:solidFill>
          </a:ln>
          <a:effectLst>
            <a:outerShdw blurRad="165100" sx="102000" sy="102000" algn="ctr" rotWithShape="0">
              <a:prstClr val="black">
                <a:alpha val="11000"/>
              </a:prstClr>
            </a:outerShdw>
          </a:effectLst>
        </p:spPr>
        <p:txBody>
          <a:bodyPr wrap="square" anchor="ctr">
            <a:noAutofit/>
          </a:bodyPr>
          <a:lstStyle/>
          <a:p>
            <a:pPr marL="0" marR="0" lvl="0" indent="0" algn="ctr" defTabSz="77898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i="0" u="none" strike="noStrike" kern="0" cap="none" spc="0" normalizeH="0" baseline="0" noProof="0" dirty="0" smtClean="0">
                <a:ln>
                  <a:noFill/>
                </a:ln>
                <a:solidFill>
                  <a:srgbClr val="008C95"/>
                </a:solidFill>
                <a:effectLst/>
                <a:uLnTx/>
                <a:uFillTx/>
                <a:latin typeface="Arial"/>
              </a:rPr>
              <a:t>ЛЕГКИЙ </a:t>
            </a:r>
            <a:r>
              <a:rPr kumimoji="0" lang="ru-RU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/>
            </a:r>
            <a:br>
              <a:rPr kumimoji="0" lang="ru-RU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</a:br>
            <a:r>
              <a:rPr kumimoji="0" lang="ru-RU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НЕСЧАСТНЫЙ </a:t>
            </a:r>
            <a:r>
              <a:rPr kumimoji="0" lang="en-US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/>
            </a:r>
            <a:br>
              <a:rPr kumimoji="0" lang="en-US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</a:br>
            <a:r>
              <a:rPr kumimoji="0" lang="ru-RU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СЛУЧАЙ</a:t>
            </a:r>
          </a:p>
        </p:txBody>
      </p:sp>
      <p:sp>
        <p:nvSpPr>
          <p:cNvPr id="102" name="Прямоугольник 101">
            <a:hlinkClick r:id="rId11" action="ppaction://hlinksldjump"/>
          </p:cNvPr>
          <p:cNvSpPr/>
          <p:nvPr/>
        </p:nvSpPr>
        <p:spPr>
          <a:xfrm>
            <a:off x="7801263" y="1175854"/>
            <a:ext cx="1774800" cy="1982982"/>
          </a:xfrm>
          <a:prstGeom prst="rect">
            <a:avLst/>
          </a:prstGeom>
          <a:solidFill>
            <a:sysClr val="window" lastClr="FFFFFF">
              <a:alpha val="81000"/>
            </a:sysClr>
          </a:solidFill>
          <a:ln>
            <a:solidFill>
              <a:srgbClr val="002060"/>
            </a:solidFill>
          </a:ln>
          <a:effectLst>
            <a:outerShdw blurRad="165100" sx="102000" sy="102000" algn="ctr" rotWithShape="0">
              <a:prstClr val="black">
                <a:alpha val="11000"/>
              </a:prstClr>
            </a:outerShdw>
          </a:effectLst>
        </p:spPr>
        <p:txBody>
          <a:bodyPr wrap="square" anchor="ctr">
            <a:noAutofit/>
          </a:bodyPr>
          <a:lstStyle/>
          <a:p>
            <a:pPr marL="0" marR="0" lvl="0" indent="0" algn="ctr" defTabSz="77898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СЛУЧАЙ ОСТРОГО ПРОФЕССИОНАЛЬНОГО </a:t>
            </a:r>
            <a:r>
              <a:rPr kumimoji="0" lang="ru-RU" sz="900" i="0" u="none" strike="noStrike" kern="0" cap="none" spc="0" normalizeH="0" baseline="0" noProof="0" dirty="0" smtClean="0">
                <a:ln>
                  <a:noFill/>
                </a:ln>
                <a:solidFill>
                  <a:srgbClr val="008C95"/>
                </a:solidFill>
                <a:effectLst/>
                <a:uLnTx/>
                <a:uFillTx/>
                <a:latin typeface="Arial"/>
              </a:rPr>
              <a:t>ЗАБОЛЕВАНИЯ (ОТРАВЛЕНИЯ) </a:t>
            </a:r>
            <a:r>
              <a:rPr kumimoji="0" lang="ru-RU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/ ПРОФЕССИОНАЛЬНОГО ЗАБОЛЕВАНИЯ </a:t>
            </a:r>
            <a:br>
              <a:rPr kumimoji="0" lang="ru-RU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</a:br>
            <a:r>
              <a:rPr kumimoji="0" lang="ru-RU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НА ПРОИЗВОДСТВЕ</a:t>
            </a:r>
          </a:p>
        </p:txBody>
      </p:sp>
      <p:sp>
        <p:nvSpPr>
          <p:cNvPr id="104" name="Прямоугольник 103">
            <a:hlinkClick r:id="rId12" action="ppaction://hlinksldjump"/>
          </p:cNvPr>
          <p:cNvSpPr/>
          <p:nvPr/>
        </p:nvSpPr>
        <p:spPr>
          <a:xfrm>
            <a:off x="2064035" y="3417699"/>
            <a:ext cx="1774800" cy="1983600"/>
          </a:xfrm>
          <a:prstGeom prst="rect">
            <a:avLst/>
          </a:prstGeom>
          <a:solidFill>
            <a:sysClr val="window" lastClr="FFFFFF">
              <a:alpha val="81000"/>
            </a:sysClr>
          </a:solidFill>
          <a:ln>
            <a:solidFill>
              <a:srgbClr val="002060"/>
            </a:solidFill>
          </a:ln>
          <a:effectLst>
            <a:outerShdw blurRad="165100" sx="102000" sy="102000" algn="ctr" rotWithShape="0">
              <a:prstClr val="black">
                <a:alpha val="11000"/>
              </a:prstClr>
            </a:outerShdw>
          </a:effectLst>
        </p:spPr>
        <p:txBody>
          <a:bodyPr wrap="none" anchor="ctr">
            <a:noAutofit/>
          </a:bodyPr>
          <a:lstStyle/>
          <a:p>
            <a:pPr marL="0" marR="0" lvl="0" indent="0" algn="ctr" defTabSz="77898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i="0" u="none" strike="noStrike" kern="0" cap="none" spc="0" normalizeH="0" baseline="0" noProof="0" dirty="0" smtClean="0">
                <a:ln>
                  <a:noFill/>
                </a:ln>
                <a:solidFill>
                  <a:srgbClr val="008C95"/>
                </a:solidFill>
                <a:effectLst/>
                <a:uLnTx/>
                <a:uFillTx/>
                <a:latin typeface="Arial"/>
              </a:rPr>
              <a:t>АВАРИЯ </a:t>
            </a:r>
            <a:br>
              <a:rPr kumimoji="0" lang="ru-RU" sz="900" i="0" u="none" strike="noStrike" kern="0" cap="none" spc="0" normalizeH="0" baseline="0" noProof="0" dirty="0" smtClean="0">
                <a:ln>
                  <a:noFill/>
                </a:ln>
                <a:solidFill>
                  <a:srgbClr val="008C95"/>
                </a:solidFill>
                <a:effectLst/>
                <a:uLnTx/>
                <a:uFillTx/>
                <a:latin typeface="Arial"/>
              </a:rPr>
            </a:br>
            <a:r>
              <a:rPr kumimoji="0" lang="ru-RU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НА ОПО</a:t>
            </a:r>
          </a:p>
        </p:txBody>
      </p:sp>
      <p:sp>
        <p:nvSpPr>
          <p:cNvPr id="106" name="Прямоугольник 105">
            <a:hlinkClick r:id="rId13" action="ppaction://hlinksldjump"/>
          </p:cNvPr>
          <p:cNvSpPr/>
          <p:nvPr/>
        </p:nvSpPr>
        <p:spPr>
          <a:xfrm>
            <a:off x="3995563" y="3417699"/>
            <a:ext cx="1774800" cy="1983600"/>
          </a:xfrm>
          <a:prstGeom prst="rect">
            <a:avLst/>
          </a:prstGeom>
          <a:solidFill>
            <a:sysClr val="window" lastClr="FFFFFF">
              <a:alpha val="81000"/>
            </a:sysClr>
          </a:solidFill>
          <a:ln>
            <a:solidFill>
              <a:srgbClr val="002060"/>
            </a:solidFill>
          </a:ln>
          <a:effectLst>
            <a:outerShdw blurRad="165100" sx="102000" sy="102000" algn="ctr" rotWithShape="0">
              <a:prstClr val="black">
                <a:alpha val="11000"/>
              </a:prstClr>
            </a:outerShdw>
          </a:effectLst>
        </p:spPr>
        <p:txBody>
          <a:bodyPr wrap="none" anchor="ctr">
            <a:noAutofit/>
          </a:bodyPr>
          <a:lstStyle/>
          <a:p>
            <a:pPr marL="0" marR="0" lvl="0" indent="0" algn="ctr" defTabSz="77898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i="0" u="none" strike="noStrike" kern="0" cap="none" spc="0" normalizeH="0" baseline="0" noProof="0" dirty="0" smtClean="0">
                <a:ln>
                  <a:noFill/>
                </a:ln>
                <a:solidFill>
                  <a:srgbClr val="008C95"/>
                </a:solidFill>
                <a:effectLst/>
                <a:uLnTx/>
                <a:uFillTx/>
                <a:latin typeface="Arial"/>
              </a:rPr>
              <a:t>ИНЦИДЕНТ </a:t>
            </a:r>
            <a:br>
              <a:rPr kumimoji="0" lang="ru-RU" sz="900" i="0" u="none" strike="noStrike" kern="0" cap="none" spc="0" normalizeH="0" baseline="0" noProof="0" dirty="0" smtClean="0">
                <a:ln>
                  <a:noFill/>
                </a:ln>
                <a:solidFill>
                  <a:srgbClr val="008C95"/>
                </a:solidFill>
                <a:effectLst/>
                <a:uLnTx/>
                <a:uFillTx/>
                <a:latin typeface="Arial"/>
              </a:rPr>
            </a:br>
            <a:r>
              <a:rPr kumimoji="0" lang="ru-RU" sz="9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НА ОПО</a:t>
            </a:r>
          </a:p>
        </p:txBody>
      </p:sp>
      <p:sp>
        <p:nvSpPr>
          <p:cNvPr id="13" name="Прямоугольник 12">
            <a:hlinkClick r:id="rId14" action="ppaction://hlinksldjump"/>
          </p:cNvPr>
          <p:cNvSpPr/>
          <p:nvPr/>
        </p:nvSpPr>
        <p:spPr>
          <a:xfrm>
            <a:off x="5926709" y="3417699"/>
            <a:ext cx="1782738" cy="1983600"/>
          </a:xfrm>
          <a:prstGeom prst="rect">
            <a:avLst/>
          </a:prstGeom>
          <a:solidFill>
            <a:schemeClr val="bg1">
              <a:alpha val="81000"/>
            </a:schemeClr>
          </a:solidFill>
          <a:ln w="9525">
            <a:solidFill>
              <a:schemeClr val="tx1"/>
            </a:solidFill>
          </a:ln>
          <a:effectLst>
            <a:outerShdw blurRad="165100" sx="102000" sy="102000" algn="ctr" rotWithShape="0">
              <a:prstClr val="black">
                <a:alpha val="11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8C95"/>
                </a:solidFill>
              </a:rPr>
              <a:t>ДОРОЖНО-ТРАНСПОРТНЫЕ</a:t>
            </a:r>
            <a:r>
              <a:rPr lang="ru-RU" sz="900" b="1" dirty="0" smtClean="0"/>
              <a:t> ПРОИСШЕСТВИЯ</a:t>
            </a:r>
            <a:endParaRPr lang="ru-RU" sz="900" b="1" dirty="0"/>
          </a:p>
        </p:txBody>
      </p:sp>
    </p:spTree>
    <p:extLst>
      <p:ext uri="{BB962C8B-B14F-4D97-AF65-F5344CB8AC3E}">
        <p14:creationId xmlns:p14="http://schemas.microsoft.com/office/powerpoint/2010/main" val="267587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65340" y="6697556"/>
            <a:ext cx="2311400" cy="153888"/>
          </a:xfrm>
          <a:noFill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9106B14-7977-4014-90C3-B58184579C76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0078C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000" b="0" i="0" u="none" strike="noStrike" kern="1200" cap="none" spc="0" normalizeH="0" baseline="0" noProof="0" dirty="0" smtClean="0">
              <a:ln>
                <a:noFill/>
              </a:ln>
              <a:solidFill>
                <a:srgbClr val="0078C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4098" name="Rectangle 62" hidden="1"/>
          <p:cNvGraphicFramePr>
            <a:graphicFrameLocks/>
          </p:cNvGraphicFramePr>
          <p:nvPr>
            <p:custDataLst>
              <p:tags r:id="rId2"/>
            </p:custDataLst>
            <p:extLst/>
          </p:nvPr>
        </p:nvGraphicFramePr>
        <p:xfrm>
          <a:off x="0" y="0"/>
          <a:ext cx="171979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2896" name="Слайд think-cell" r:id="rId6" imgW="0" imgH="0" progId="TCLayout.ActiveDocument.1">
                  <p:embed/>
                </p:oleObj>
              </mc:Choice>
              <mc:Fallback>
                <p:oleObj name="Слайд think-cell" r:id="rId6" imgW="0" imgH="0" progId="TCLayout.ActiveDocument.1">
                  <p:embed/>
                  <p:pic>
                    <p:nvPicPr>
                      <p:cNvPr id="4098" name="Rectangle 62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71979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Rectangle 63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171979" cy="1587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25400" tIns="0" rIns="25400" bIns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100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87162" y="104326"/>
            <a:ext cx="79175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kern="0" dirty="0">
                <a:solidFill>
                  <a:srgbClr val="008C95"/>
                </a:solidFill>
                <a:latin typeface="Arial"/>
              </a:rPr>
              <a:t>НЕСЧАСТНЫЙ</a:t>
            </a:r>
            <a:r>
              <a:rPr lang="ru-RU" b="1" dirty="0" smtClean="0"/>
              <a:t> </a:t>
            </a:r>
            <a:r>
              <a:rPr lang="ru-RU" kern="0" dirty="0">
                <a:solidFill>
                  <a:srgbClr val="008C95"/>
                </a:solidFill>
                <a:latin typeface="Arial"/>
              </a:rPr>
              <a:t>СЛУЧАЙ СО СМЕРТЕЛЬНЫМ ИСХОДОМ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87162" y="436355"/>
            <a:ext cx="267216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kern="0" dirty="0">
                <a:solidFill>
                  <a:srgbClr val="008C95"/>
                </a:solidFill>
                <a:latin typeface="Arial"/>
              </a:rPr>
              <a:t>КАТЕГОРИЯ</a:t>
            </a:r>
            <a:r>
              <a:rPr lang="ru-RU" sz="700" b="1" dirty="0" smtClean="0"/>
              <a:t> </a:t>
            </a:r>
            <a:r>
              <a:rPr lang="ru-RU" sz="1100" kern="0" dirty="0">
                <a:solidFill>
                  <a:srgbClr val="008C95"/>
                </a:solidFill>
                <a:latin typeface="Arial"/>
              </a:rPr>
              <a:t>ПРОИСШЕСТВИЯ</a:t>
            </a:r>
            <a:endParaRPr lang="en-US" sz="1100" kern="0" dirty="0">
              <a:solidFill>
                <a:srgbClr val="008C95"/>
              </a:solidFill>
              <a:latin typeface="Arial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564890" y="416277"/>
            <a:ext cx="1264159" cy="232249"/>
          </a:xfrm>
          <a:prstGeom prst="roundRect">
            <a:avLst>
              <a:gd name="adj" fmla="val 50000"/>
            </a:avLst>
          </a:prstGeom>
          <a:solidFill>
            <a:srgbClr val="E46E16"/>
          </a:solidFill>
          <a:ln>
            <a:solidFill>
              <a:schemeClr val="bg1"/>
            </a:solidFill>
          </a:ln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КРУПНОЕ</a:t>
            </a:r>
            <a:endParaRPr lang="en-US" sz="1200" b="1" dirty="0">
              <a:solidFill>
                <a:schemeClr val="bg1"/>
              </a:solidFill>
            </a:endParaRPr>
          </a:p>
        </p:txBody>
      </p:sp>
      <p:cxnSp>
        <p:nvCxnSpPr>
          <p:cNvPr id="25" name="Прямая со стрелкой 24"/>
          <p:cNvCxnSpPr/>
          <p:nvPr/>
        </p:nvCxnSpPr>
        <p:spPr bwMode="auto">
          <a:xfrm>
            <a:off x="308700" y="1491802"/>
            <a:ext cx="9500318" cy="755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Овал 37"/>
          <p:cNvSpPr/>
          <p:nvPr/>
        </p:nvSpPr>
        <p:spPr bwMode="auto">
          <a:xfrm>
            <a:off x="287162" y="1293802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9" name="Группа 38"/>
          <p:cNvGrpSpPr>
            <a:grpSpLocks noChangeAspect="1"/>
          </p:cNvGrpSpPr>
          <p:nvPr/>
        </p:nvGrpSpPr>
        <p:grpSpPr>
          <a:xfrm>
            <a:off x="355943" y="1357343"/>
            <a:ext cx="269126" cy="252000"/>
            <a:chOff x="7643813" y="4487863"/>
            <a:chExt cx="523874" cy="490538"/>
          </a:xfrm>
        </p:grpSpPr>
        <p:sp>
          <p:nvSpPr>
            <p:cNvPr id="40" name="Freeform 144"/>
            <p:cNvSpPr>
              <a:spLocks/>
            </p:cNvSpPr>
            <p:nvPr/>
          </p:nvSpPr>
          <p:spPr bwMode="auto">
            <a:xfrm>
              <a:off x="7700963" y="4637088"/>
              <a:ext cx="103187" cy="193675"/>
            </a:xfrm>
            <a:custGeom>
              <a:avLst/>
              <a:gdLst>
                <a:gd name="T0" fmla="*/ 288 w 288"/>
                <a:gd name="T1" fmla="*/ 0 h 544"/>
                <a:gd name="T2" fmla="*/ 0 w 288"/>
                <a:gd name="T3" fmla="*/ 192 h 544"/>
                <a:gd name="T4" fmla="*/ 0 w 288"/>
                <a:gd name="T5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544">
                  <a:moveTo>
                    <a:pt x="288" y="0"/>
                  </a:moveTo>
                  <a:cubicBezTo>
                    <a:pt x="128" y="0"/>
                    <a:pt x="0" y="86"/>
                    <a:pt x="0" y="192"/>
                  </a:cubicBezTo>
                  <a:cubicBezTo>
                    <a:pt x="0" y="544"/>
                    <a:pt x="0" y="544"/>
                    <a:pt x="0" y="544"/>
                  </a:cubicBezTo>
                </a:path>
              </a:pathLst>
            </a:cu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1" name="Freeform 145"/>
            <p:cNvSpPr>
              <a:spLocks/>
            </p:cNvSpPr>
            <p:nvPr/>
          </p:nvSpPr>
          <p:spPr bwMode="auto">
            <a:xfrm>
              <a:off x="7758113" y="4487863"/>
              <a:ext cx="90487" cy="114300"/>
            </a:xfrm>
            <a:custGeom>
              <a:avLst/>
              <a:gdLst>
                <a:gd name="T0" fmla="*/ 128 w 256"/>
                <a:gd name="T1" fmla="*/ 320 h 320"/>
                <a:gd name="T2" fmla="*/ 256 w 256"/>
                <a:gd name="T3" fmla="*/ 192 h 320"/>
                <a:gd name="T4" fmla="*/ 256 w 256"/>
                <a:gd name="T5" fmla="*/ 128 h 320"/>
                <a:gd name="T6" fmla="*/ 128 w 256"/>
                <a:gd name="T7" fmla="*/ 0 h 320"/>
                <a:gd name="T8" fmla="*/ 0 w 256"/>
                <a:gd name="T9" fmla="*/ 128 h 320"/>
                <a:gd name="T10" fmla="*/ 0 w 256"/>
                <a:gd name="T11" fmla="*/ 192 h 320"/>
                <a:gd name="T12" fmla="*/ 128 w 256"/>
                <a:gd name="T13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320">
                  <a:moveTo>
                    <a:pt x="128" y="320"/>
                  </a:moveTo>
                  <a:cubicBezTo>
                    <a:pt x="203" y="320"/>
                    <a:pt x="256" y="268"/>
                    <a:pt x="256" y="192"/>
                  </a:cubicBezTo>
                  <a:cubicBezTo>
                    <a:pt x="256" y="128"/>
                    <a:pt x="256" y="128"/>
                    <a:pt x="256" y="128"/>
                  </a:cubicBezTo>
                  <a:cubicBezTo>
                    <a:pt x="256" y="52"/>
                    <a:pt x="203" y="0"/>
                    <a:pt x="128" y="0"/>
                  </a:cubicBezTo>
                  <a:cubicBezTo>
                    <a:pt x="53" y="0"/>
                    <a:pt x="0" y="52"/>
                    <a:pt x="0" y="12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68"/>
                    <a:pt x="53" y="320"/>
                    <a:pt x="128" y="320"/>
                  </a:cubicBezTo>
                  <a:close/>
                </a:path>
              </a:pathLst>
            </a:cu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2" name="Line 146"/>
            <p:cNvSpPr>
              <a:spLocks noChangeShapeType="1"/>
            </p:cNvSpPr>
            <p:nvPr/>
          </p:nvSpPr>
          <p:spPr bwMode="auto">
            <a:xfrm>
              <a:off x="7747000" y="4716463"/>
              <a:ext cx="0" cy="114300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3" name="Freeform 147"/>
            <p:cNvSpPr>
              <a:spLocks/>
            </p:cNvSpPr>
            <p:nvPr/>
          </p:nvSpPr>
          <p:spPr bwMode="auto">
            <a:xfrm>
              <a:off x="7804150" y="4637088"/>
              <a:ext cx="101600" cy="193675"/>
            </a:xfrm>
            <a:custGeom>
              <a:avLst/>
              <a:gdLst>
                <a:gd name="T0" fmla="*/ 0 w 288"/>
                <a:gd name="T1" fmla="*/ 0 h 544"/>
                <a:gd name="T2" fmla="*/ 288 w 288"/>
                <a:gd name="T3" fmla="*/ 192 h 544"/>
                <a:gd name="T4" fmla="*/ 288 w 288"/>
                <a:gd name="T5" fmla="*/ 416 h 544"/>
                <a:gd name="T6" fmla="*/ 160 w 288"/>
                <a:gd name="T7" fmla="*/ 544 h 544"/>
                <a:gd name="T8" fmla="*/ 160 w 288"/>
                <a:gd name="T9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544">
                  <a:moveTo>
                    <a:pt x="0" y="0"/>
                  </a:moveTo>
                  <a:cubicBezTo>
                    <a:pt x="160" y="0"/>
                    <a:pt x="288" y="86"/>
                    <a:pt x="288" y="192"/>
                  </a:cubicBezTo>
                  <a:cubicBezTo>
                    <a:pt x="288" y="416"/>
                    <a:pt x="288" y="416"/>
                    <a:pt x="288" y="416"/>
                  </a:cubicBezTo>
                  <a:cubicBezTo>
                    <a:pt x="288" y="487"/>
                    <a:pt x="231" y="544"/>
                    <a:pt x="160" y="544"/>
                  </a:cubicBezTo>
                  <a:cubicBezTo>
                    <a:pt x="160" y="544"/>
                    <a:pt x="160" y="544"/>
                    <a:pt x="160" y="544"/>
                  </a:cubicBezTo>
                </a:path>
              </a:pathLst>
            </a:cu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4" name="Line 148"/>
            <p:cNvSpPr>
              <a:spLocks noChangeShapeType="1"/>
            </p:cNvSpPr>
            <p:nvPr/>
          </p:nvSpPr>
          <p:spPr bwMode="auto">
            <a:xfrm>
              <a:off x="7861300" y="4716463"/>
              <a:ext cx="0" cy="261938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5" name="Line 149"/>
            <p:cNvSpPr>
              <a:spLocks noChangeShapeType="1"/>
            </p:cNvSpPr>
            <p:nvPr/>
          </p:nvSpPr>
          <p:spPr bwMode="auto">
            <a:xfrm>
              <a:off x="7747000" y="4932363"/>
              <a:ext cx="0" cy="46038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6" name="Line 150"/>
            <p:cNvSpPr>
              <a:spLocks noChangeShapeType="1"/>
            </p:cNvSpPr>
            <p:nvPr/>
          </p:nvSpPr>
          <p:spPr bwMode="auto">
            <a:xfrm>
              <a:off x="7815263" y="4830763"/>
              <a:ext cx="0" cy="147638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7" name="Rectangle 151"/>
            <p:cNvSpPr>
              <a:spLocks noChangeArrowheads="1"/>
            </p:cNvSpPr>
            <p:nvPr/>
          </p:nvSpPr>
          <p:spPr bwMode="auto">
            <a:xfrm>
              <a:off x="7643813" y="4830763"/>
              <a:ext cx="125412" cy="101600"/>
            </a:xfrm>
            <a:prstGeom prst="rect">
              <a:avLst/>
            </a:pr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8" name="Freeform 152"/>
            <p:cNvSpPr>
              <a:spLocks/>
            </p:cNvSpPr>
            <p:nvPr/>
          </p:nvSpPr>
          <p:spPr bwMode="auto">
            <a:xfrm>
              <a:off x="7940675" y="4648200"/>
              <a:ext cx="169862" cy="136525"/>
            </a:xfrm>
            <a:custGeom>
              <a:avLst/>
              <a:gdLst>
                <a:gd name="T0" fmla="*/ 86 w 107"/>
                <a:gd name="T1" fmla="*/ 0 h 86"/>
                <a:gd name="T2" fmla="*/ 43 w 107"/>
                <a:gd name="T3" fmla="*/ 43 h 86"/>
                <a:gd name="T4" fmla="*/ 21 w 107"/>
                <a:gd name="T5" fmla="*/ 21 h 86"/>
                <a:gd name="T6" fmla="*/ 0 w 107"/>
                <a:gd name="T7" fmla="*/ 43 h 86"/>
                <a:gd name="T8" fmla="*/ 43 w 107"/>
                <a:gd name="T9" fmla="*/ 86 h 86"/>
                <a:gd name="T10" fmla="*/ 107 w 107"/>
                <a:gd name="T11" fmla="*/ 21 h 86"/>
                <a:gd name="T12" fmla="*/ 86 w 107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6">
                  <a:moveTo>
                    <a:pt x="86" y="0"/>
                  </a:moveTo>
                  <a:lnTo>
                    <a:pt x="43" y="43"/>
                  </a:lnTo>
                  <a:lnTo>
                    <a:pt x="21" y="21"/>
                  </a:lnTo>
                  <a:lnTo>
                    <a:pt x="0" y="43"/>
                  </a:lnTo>
                  <a:lnTo>
                    <a:pt x="43" y="86"/>
                  </a:lnTo>
                  <a:lnTo>
                    <a:pt x="107" y="21"/>
                  </a:lnTo>
                  <a:lnTo>
                    <a:pt x="86" y="0"/>
                  </a:lnTo>
                  <a:close/>
                </a:path>
              </a:pathLst>
            </a:cu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9" name="Freeform 153"/>
            <p:cNvSpPr>
              <a:spLocks/>
            </p:cNvSpPr>
            <p:nvPr/>
          </p:nvSpPr>
          <p:spPr bwMode="auto">
            <a:xfrm>
              <a:off x="7886700" y="4556125"/>
              <a:ext cx="280987" cy="307975"/>
            </a:xfrm>
            <a:custGeom>
              <a:avLst/>
              <a:gdLst>
                <a:gd name="T0" fmla="*/ 0 w 791"/>
                <a:gd name="T1" fmla="*/ 192 h 864"/>
                <a:gd name="T2" fmla="*/ 359 w 791"/>
                <a:gd name="T3" fmla="*/ 0 h 864"/>
                <a:gd name="T4" fmla="*/ 791 w 791"/>
                <a:gd name="T5" fmla="*/ 432 h 864"/>
                <a:gd name="T6" fmla="*/ 359 w 791"/>
                <a:gd name="T7" fmla="*/ 864 h 864"/>
                <a:gd name="T8" fmla="*/ 97 w 791"/>
                <a:gd name="T9" fmla="*/ 775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1" h="864">
                  <a:moveTo>
                    <a:pt x="0" y="192"/>
                  </a:moveTo>
                  <a:cubicBezTo>
                    <a:pt x="77" y="76"/>
                    <a:pt x="209" y="0"/>
                    <a:pt x="359" y="0"/>
                  </a:cubicBezTo>
                  <a:cubicBezTo>
                    <a:pt x="598" y="0"/>
                    <a:pt x="791" y="193"/>
                    <a:pt x="791" y="432"/>
                  </a:cubicBezTo>
                  <a:cubicBezTo>
                    <a:pt x="791" y="671"/>
                    <a:pt x="598" y="864"/>
                    <a:pt x="359" y="864"/>
                  </a:cubicBezTo>
                  <a:cubicBezTo>
                    <a:pt x="260" y="864"/>
                    <a:pt x="170" y="831"/>
                    <a:pt x="97" y="775"/>
                  </a:cubicBezTo>
                </a:path>
              </a:pathLst>
            </a:cu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62" name="Прямоугольник 61"/>
          <p:cNvSpPr/>
          <p:nvPr/>
        </p:nvSpPr>
        <p:spPr>
          <a:xfrm>
            <a:off x="219364" y="825080"/>
            <a:ext cx="16770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ОПОВЕЩАЕМЫЕ НАДЗОРНЫЕ ОРГАНЫ</a:t>
            </a:r>
            <a:endParaRPr lang="en-US" sz="900" b="1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2231284" y="841992"/>
            <a:ext cx="11395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СПОСОБ ОПОВЕЩЕНИЯ</a:t>
            </a:r>
            <a:endParaRPr lang="en-US" sz="900" b="1" dirty="0"/>
          </a:p>
        </p:txBody>
      </p:sp>
      <p:sp>
        <p:nvSpPr>
          <p:cNvPr id="65" name="Овал 64"/>
          <p:cNvSpPr/>
          <p:nvPr/>
        </p:nvSpPr>
        <p:spPr bwMode="auto">
          <a:xfrm>
            <a:off x="2405109" y="1273517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66" name="Группа 65"/>
          <p:cNvGrpSpPr>
            <a:grpSpLocks noChangeAspect="1"/>
          </p:cNvGrpSpPr>
          <p:nvPr/>
        </p:nvGrpSpPr>
        <p:grpSpPr>
          <a:xfrm>
            <a:off x="2472320" y="1364306"/>
            <a:ext cx="232456" cy="180000"/>
            <a:chOff x="3923529" y="2678736"/>
            <a:chExt cx="358775" cy="277813"/>
          </a:xfrm>
          <a:solidFill>
            <a:schemeClr val="accent1"/>
          </a:solidFill>
        </p:grpSpPr>
        <p:sp>
          <p:nvSpPr>
            <p:cNvPr id="67" name="Rectangle 1500"/>
            <p:cNvSpPr>
              <a:spLocks noChangeArrowheads="1"/>
            </p:cNvSpPr>
            <p:nvPr/>
          </p:nvSpPr>
          <p:spPr bwMode="auto">
            <a:xfrm>
              <a:off x="4190229" y="2708898"/>
              <a:ext cx="12700" cy="2206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68" name="Freeform 1501"/>
            <p:cNvSpPr>
              <a:spLocks noEditPoints="1"/>
            </p:cNvSpPr>
            <p:nvPr/>
          </p:nvSpPr>
          <p:spPr bwMode="auto">
            <a:xfrm>
              <a:off x="3923529" y="2678736"/>
              <a:ext cx="358775" cy="277813"/>
            </a:xfrm>
            <a:custGeom>
              <a:avLst/>
              <a:gdLst>
                <a:gd name="T0" fmla="*/ 406 w 431"/>
                <a:gd name="T1" fmla="*/ 333 h 333"/>
                <a:gd name="T2" fmla="*/ 397 w 431"/>
                <a:gd name="T3" fmla="*/ 332 h 333"/>
                <a:gd name="T4" fmla="*/ 76 w 431"/>
                <a:gd name="T5" fmla="*/ 217 h 333"/>
                <a:gd name="T6" fmla="*/ 22 w 431"/>
                <a:gd name="T7" fmla="*/ 246 h 333"/>
                <a:gd name="T8" fmla="*/ 8 w 431"/>
                <a:gd name="T9" fmla="*/ 246 h 333"/>
                <a:gd name="T10" fmla="*/ 0 w 431"/>
                <a:gd name="T11" fmla="*/ 233 h 333"/>
                <a:gd name="T12" fmla="*/ 0 w 431"/>
                <a:gd name="T13" fmla="*/ 101 h 333"/>
                <a:gd name="T14" fmla="*/ 8 w 431"/>
                <a:gd name="T15" fmla="*/ 88 h 333"/>
                <a:gd name="T16" fmla="*/ 22 w 431"/>
                <a:gd name="T17" fmla="*/ 88 h 333"/>
                <a:gd name="T18" fmla="*/ 76 w 431"/>
                <a:gd name="T19" fmla="*/ 117 h 333"/>
                <a:gd name="T20" fmla="*/ 397 w 431"/>
                <a:gd name="T21" fmla="*/ 2 h 333"/>
                <a:gd name="T22" fmla="*/ 420 w 431"/>
                <a:gd name="T23" fmla="*/ 5 h 333"/>
                <a:gd name="T24" fmla="*/ 431 w 431"/>
                <a:gd name="T25" fmla="*/ 26 h 333"/>
                <a:gd name="T26" fmla="*/ 431 w 431"/>
                <a:gd name="T27" fmla="*/ 308 h 333"/>
                <a:gd name="T28" fmla="*/ 420 w 431"/>
                <a:gd name="T29" fmla="*/ 329 h 333"/>
                <a:gd name="T30" fmla="*/ 406 w 431"/>
                <a:gd name="T31" fmla="*/ 333 h 333"/>
                <a:gd name="T32" fmla="*/ 75 w 431"/>
                <a:gd name="T33" fmla="*/ 200 h 333"/>
                <a:gd name="T34" fmla="*/ 402 w 431"/>
                <a:gd name="T35" fmla="*/ 317 h 333"/>
                <a:gd name="T36" fmla="*/ 411 w 431"/>
                <a:gd name="T37" fmla="*/ 316 h 333"/>
                <a:gd name="T38" fmla="*/ 415 w 431"/>
                <a:gd name="T39" fmla="*/ 308 h 333"/>
                <a:gd name="T40" fmla="*/ 415 w 431"/>
                <a:gd name="T41" fmla="*/ 26 h 333"/>
                <a:gd name="T42" fmla="*/ 411 w 431"/>
                <a:gd name="T43" fmla="*/ 18 h 333"/>
                <a:gd name="T44" fmla="*/ 402 w 431"/>
                <a:gd name="T45" fmla="*/ 17 h 333"/>
                <a:gd name="T46" fmla="*/ 75 w 431"/>
                <a:gd name="T47" fmla="*/ 134 h 333"/>
                <a:gd name="T48" fmla="*/ 16 w 431"/>
                <a:gd name="T49" fmla="*/ 102 h 333"/>
                <a:gd name="T50" fmla="*/ 16 w 431"/>
                <a:gd name="T51" fmla="*/ 232 h 333"/>
                <a:gd name="T52" fmla="*/ 75 w 431"/>
                <a:gd name="T53" fmla="*/ 20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1" h="333">
                  <a:moveTo>
                    <a:pt x="406" y="333"/>
                  </a:moveTo>
                  <a:cubicBezTo>
                    <a:pt x="403" y="333"/>
                    <a:pt x="400" y="333"/>
                    <a:pt x="397" y="332"/>
                  </a:cubicBezTo>
                  <a:cubicBezTo>
                    <a:pt x="76" y="217"/>
                    <a:pt x="76" y="217"/>
                    <a:pt x="76" y="21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18" y="249"/>
                    <a:pt x="12" y="249"/>
                    <a:pt x="8" y="246"/>
                  </a:cubicBezTo>
                  <a:cubicBezTo>
                    <a:pt x="3" y="243"/>
                    <a:pt x="0" y="238"/>
                    <a:pt x="0" y="233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96"/>
                    <a:pt x="3" y="91"/>
                    <a:pt x="8" y="88"/>
                  </a:cubicBezTo>
                  <a:cubicBezTo>
                    <a:pt x="12" y="86"/>
                    <a:pt x="18" y="86"/>
                    <a:pt x="22" y="88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397" y="2"/>
                    <a:pt x="397" y="2"/>
                    <a:pt x="397" y="2"/>
                  </a:cubicBezTo>
                  <a:cubicBezTo>
                    <a:pt x="405" y="0"/>
                    <a:pt x="413" y="1"/>
                    <a:pt x="420" y="5"/>
                  </a:cubicBezTo>
                  <a:cubicBezTo>
                    <a:pt x="427" y="10"/>
                    <a:pt x="431" y="18"/>
                    <a:pt x="431" y="26"/>
                  </a:cubicBezTo>
                  <a:cubicBezTo>
                    <a:pt x="431" y="308"/>
                    <a:pt x="431" y="308"/>
                    <a:pt x="431" y="308"/>
                  </a:cubicBezTo>
                  <a:cubicBezTo>
                    <a:pt x="431" y="317"/>
                    <a:pt x="427" y="324"/>
                    <a:pt x="420" y="329"/>
                  </a:cubicBezTo>
                  <a:cubicBezTo>
                    <a:pt x="416" y="332"/>
                    <a:pt x="411" y="333"/>
                    <a:pt x="406" y="333"/>
                  </a:cubicBezTo>
                  <a:close/>
                  <a:moveTo>
                    <a:pt x="75" y="200"/>
                  </a:moveTo>
                  <a:cubicBezTo>
                    <a:pt x="402" y="317"/>
                    <a:pt x="402" y="317"/>
                    <a:pt x="402" y="317"/>
                  </a:cubicBezTo>
                  <a:cubicBezTo>
                    <a:pt x="405" y="318"/>
                    <a:pt x="408" y="318"/>
                    <a:pt x="411" y="316"/>
                  </a:cubicBezTo>
                  <a:cubicBezTo>
                    <a:pt x="414" y="314"/>
                    <a:pt x="415" y="312"/>
                    <a:pt x="415" y="308"/>
                  </a:cubicBezTo>
                  <a:cubicBezTo>
                    <a:pt x="415" y="26"/>
                    <a:pt x="415" y="26"/>
                    <a:pt x="415" y="26"/>
                  </a:cubicBezTo>
                  <a:cubicBezTo>
                    <a:pt x="415" y="23"/>
                    <a:pt x="414" y="20"/>
                    <a:pt x="411" y="18"/>
                  </a:cubicBezTo>
                  <a:cubicBezTo>
                    <a:pt x="408" y="16"/>
                    <a:pt x="405" y="16"/>
                    <a:pt x="402" y="17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232"/>
                    <a:pt x="16" y="232"/>
                    <a:pt x="16" y="232"/>
                  </a:cubicBezTo>
                  <a:lnTo>
                    <a:pt x="75" y="20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69" name="Freeform 1502"/>
            <p:cNvSpPr>
              <a:spLocks/>
            </p:cNvSpPr>
            <p:nvPr/>
          </p:nvSpPr>
          <p:spPr bwMode="auto">
            <a:xfrm>
              <a:off x="4017191" y="2764461"/>
              <a:ext cx="98425" cy="44450"/>
            </a:xfrm>
            <a:custGeom>
              <a:avLst/>
              <a:gdLst>
                <a:gd name="T0" fmla="*/ 3 w 62"/>
                <a:gd name="T1" fmla="*/ 28 h 28"/>
                <a:gd name="T2" fmla="*/ 0 w 62"/>
                <a:gd name="T3" fmla="*/ 21 h 28"/>
                <a:gd name="T4" fmla="*/ 59 w 62"/>
                <a:gd name="T5" fmla="*/ 0 h 28"/>
                <a:gd name="T6" fmla="*/ 62 w 62"/>
                <a:gd name="T7" fmla="*/ 7 h 28"/>
                <a:gd name="T8" fmla="*/ 3 w 62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8">
                  <a:moveTo>
                    <a:pt x="3" y="28"/>
                  </a:moveTo>
                  <a:lnTo>
                    <a:pt x="0" y="21"/>
                  </a:lnTo>
                  <a:lnTo>
                    <a:pt x="59" y="0"/>
                  </a:lnTo>
                  <a:lnTo>
                    <a:pt x="62" y="7"/>
                  </a:lnTo>
                  <a:lnTo>
                    <a:pt x="3" y="28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70" name="Freeform 1503"/>
            <p:cNvSpPr>
              <a:spLocks noEditPoints="1"/>
            </p:cNvSpPr>
            <p:nvPr/>
          </p:nvSpPr>
          <p:spPr bwMode="auto">
            <a:xfrm>
              <a:off x="4001316" y="2854948"/>
              <a:ext cx="133350" cy="87313"/>
            </a:xfrm>
            <a:custGeom>
              <a:avLst/>
              <a:gdLst>
                <a:gd name="T0" fmla="*/ 117 w 160"/>
                <a:gd name="T1" fmla="*/ 105 h 105"/>
                <a:gd name="T2" fmla="*/ 105 w 160"/>
                <a:gd name="T3" fmla="*/ 103 h 105"/>
                <a:gd name="T4" fmla="*/ 25 w 160"/>
                <a:gd name="T5" fmla="*/ 74 h 105"/>
                <a:gd name="T6" fmla="*/ 4 w 160"/>
                <a:gd name="T7" fmla="*/ 56 h 105"/>
                <a:gd name="T8" fmla="*/ 3 w 160"/>
                <a:gd name="T9" fmla="*/ 29 h 105"/>
                <a:gd name="T10" fmla="*/ 13 w 160"/>
                <a:gd name="T11" fmla="*/ 0 h 105"/>
                <a:gd name="T12" fmla="*/ 160 w 160"/>
                <a:gd name="T13" fmla="*/ 53 h 105"/>
                <a:gd name="T14" fmla="*/ 150 w 160"/>
                <a:gd name="T15" fmla="*/ 81 h 105"/>
                <a:gd name="T16" fmla="*/ 132 w 160"/>
                <a:gd name="T17" fmla="*/ 101 h 105"/>
                <a:gd name="T18" fmla="*/ 117 w 160"/>
                <a:gd name="T19" fmla="*/ 105 h 105"/>
                <a:gd name="T20" fmla="*/ 23 w 160"/>
                <a:gd name="T21" fmla="*/ 20 h 105"/>
                <a:gd name="T22" fmla="*/ 18 w 160"/>
                <a:gd name="T23" fmla="*/ 34 h 105"/>
                <a:gd name="T24" fmla="*/ 19 w 160"/>
                <a:gd name="T25" fmla="*/ 49 h 105"/>
                <a:gd name="T26" fmla="*/ 30 w 160"/>
                <a:gd name="T27" fmla="*/ 59 h 105"/>
                <a:gd name="T28" fmla="*/ 110 w 160"/>
                <a:gd name="T29" fmla="*/ 88 h 105"/>
                <a:gd name="T30" fmla="*/ 125 w 160"/>
                <a:gd name="T31" fmla="*/ 87 h 105"/>
                <a:gd name="T32" fmla="*/ 136 w 160"/>
                <a:gd name="T33" fmla="*/ 76 h 105"/>
                <a:gd name="T34" fmla="*/ 140 w 160"/>
                <a:gd name="T35" fmla="*/ 62 h 105"/>
                <a:gd name="T36" fmla="*/ 23 w 160"/>
                <a:gd name="T37" fmla="*/ 2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105">
                  <a:moveTo>
                    <a:pt x="117" y="105"/>
                  </a:moveTo>
                  <a:cubicBezTo>
                    <a:pt x="113" y="105"/>
                    <a:pt x="109" y="104"/>
                    <a:pt x="105" y="10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16" y="71"/>
                    <a:pt x="9" y="64"/>
                    <a:pt x="4" y="56"/>
                  </a:cubicBezTo>
                  <a:cubicBezTo>
                    <a:pt x="0" y="47"/>
                    <a:pt x="0" y="37"/>
                    <a:pt x="3" y="2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0" y="53"/>
                    <a:pt x="160" y="53"/>
                    <a:pt x="160" y="53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47" y="90"/>
                    <a:pt x="140" y="97"/>
                    <a:pt x="132" y="101"/>
                  </a:cubicBezTo>
                  <a:cubicBezTo>
                    <a:pt x="127" y="104"/>
                    <a:pt x="122" y="105"/>
                    <a:pt x="117" y="105"/>
                  </a:cubicBezTo>
                  <a:close/>
                  <a:moveTo>
                    <a:pt x="23" y="20"/>
                  </a:moveTo>
                  <a:cubicBezTo>
                    <a:pt x="18" y="34"/>
                    <a:pt x="18" y="34"/>
                    <a:pt x="18" y="34"/>
                  </a:cubicBezTo>
                  <a:cubicBezTo>
                    <a:pt x="16" y="39"/>
                    <a:pt x="16" y="44"/>
                    <a:pt x="19" y="49"/>
                  </a:cubicBezTo>
                  <a:cubicBezTo>
                    <a:pt x="21" y="54"/>
                    <a:pt x="25" y="57"/>
                    <a:pt x="30" y="59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5" y="90"/>
                    <a:pt x="121" y="90"/>
                    <a:pt x="125" y="87"/>
                  </a:cubicBezTo>
                  <a:cubicBezTo>
                    <a:pt x="130" y="85"/>
                    <a:pt x="134" y="81"/>
                    <a:pt x="136" y="76"/>
                  </a:cubicBezTo>
                  <a:cubicBezTo>
                    <a:pt x="140" y="62"/>
                    <a:pt x="140" y="62"/>
                    <a:pt x="140" y="62"/>
                  </a:cubicBezTo>
                  <a:lnTo>
                    <a:pt x="23" y="2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71" name="Rectangle 1504"/>
            <p:cNvSpPr>
              <a:spLocks noChangeArrowheads="1"/>
            </p:cNvSpPr>
            <p:nvPr/>
          </p:nvSpPr>
          <p:spPr bwMode="auto">
            <a:xfrm>
              <a:off x="3980679" y="2785098"/>
              <a:ext cx="12700" cy="682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81" name="Прямоугольник 80"/>
          <p:cNvSpPr/>
          <p:nvPr/>
        </p:nvSpPr>
        <p:spPr>
          <a:xfrm>
            <a:off x="4022236" y="897944"/>
            <a:ext cx="125226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00" b="1" dirty="0" smtClean="0"/>
              <a:t>РАССЛЕДОВАНИЕ</a:t>
            </a:r>
            <a:endParaRPr lang="en-US" sz="900" b="1" dirty="0"/>
          </a:p>
        </p:txBody>
      </p:sp>
      <p:sp>
        <p:nvSpPr>
          <p:cNvPr id="82" name="Овал 81"/>
          <p:cNvSpPr/>
          <p:nvPr/>
        </p:nvSpPr>
        <p:spPr bwMode="auto">
          <a:xfrm>
            <a:off x="4151621" y="1273517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83" name="Группа 82"/>
          <p:cNvGrpSpPr>
            <a:grpSpLocks noChangeAspect="1"/>
          </p:cNvGrpSpPr>
          <p:nvPr/>
        </p:nvGrpSpPr>
        <p:grpSpPr>
          <a:xfrm>
            <a:off x="4242252" y="1367927"/>
            <a:ext cx="214737" cy="216000"/>
            <a:chOff x="839788" y="3584576"/>
            <a:chExt cx="539751" cy="542926"/>
          </a:xfrm>
        </p:grpSpPr>
        <p:sp>
          <p:nvSpPr>
            <p:cNvPr id="84" name="Oval 119"/>
            <p:cNvSpPr>
              <a:spLocks noChangeArrowheads="1"/>
            </p:cNvSpPr>
            <p:nvPr/>
          </p:nvSpPr>
          <p:spPr bwMode="auto">
            <a:xfrm>
              <a:off x="839788" y="3584576"/>
              <a:ext cx="400050" cy="401638"/>
            </a:xfrm>
            <a:prstGeom prst="ellipse">
              <a:avLst/>
            </a:pr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5" name="Freeform 120"/>
            <p:cNvSpPr>
              <a:spLocks/>
            </p:cNvSpPr>
            <p:nvPr/>
          </p:nvSpPr>
          <p:spPr bwMode="auto">
            <a:xfrm>
              <a:off x="1190626" y="3935414"/>
              <a:ext cx="188913" cy="192088"/>
            </a:xfrm>
            <a:custGeom>
              <a:avLst/>
              <a:gdLst>
                <a:gd name="T0" fmla="*/ 0 w 66"/>
                <a:gd name="T1" fmla="*/ 18 h 67"/>
                <a:gd name="T2" fmla="*/ 44 w 66"/>
                <a:gd name="T3" fmla="*/ 62 h 67"/>
                <a:gd name="T4" fmla="*/ 62 w 66"/>
                <a:gd name="T5" fmla="*/ 62 h 67"/>
                <a:gd name="T6" fmla="*/ 62 w 66"/>
                <a:gd name="T7" fmla="*/ 45 h 67"/>
                <a:gd name="T8" fmla="*/ 17 w 66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7">
                  <a:moveTo>
                    <a:pt x="0" y="18"/>
                  </a:moveTo>
                  <a:cubicBezTo>
                    <a:pt x="44" y="62"/>
                    <a:pt x="44" y="62"/>
                    <a:pt x="44" y="62"/>
                  </a:cubicBezTo>
                  <a:cubicBezTo>
                    <a:pt x="49" y="67"/>
                    <a:pt x="57" y="67"/>
                    <a:pt x="62" y="62"/>
                  </a:cubicBezTo>
                  <a:cubicBezTo>
                    <a:pt x="66" y="57"/>
                    <a:pt x="66" y="50"/>
                    <a:pt x="62" y="45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6" name="Freeform 121"/>
            <p:cNvSpPr>
              <a:spLocks/>
            </p:cNvSpPr>
            <p:nvPr/>
          </p:nvSpPr>
          <p:spPr bwMode="auto">
            <a:xfrm>
              <a:off x="989013" y="3787776"/>
              <a:ext cx="100013" cy="15875"/>
            </a:xfrm>
            <a:custGeom>
              <a:avLst/>
              <a:gdLst>
                <a:gd name="T0" fmla="*/ 35 w 35"/>
                <a:gd name="T1" fmla="*/ 6 h 6"/>
                <a:gd name="T2" fmla="*/ 18 w 35"/>
                <a:gd name="T3" fmla="*/ 0 h 6"/>
                <a:gd name="T4" fmla="*/ 18 w 35"/>
                <a:gd name="T5" fmla="*/ 0 h 6"/>
                <a:gd name="T6" fmla="*/ 0 w 3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6">
                  <a:moveTo>
                    <a:pt x="35" y="6"/>
                  </a:moveTo>
                  <a:cubicBezTo>
                    <a:pt x="31" y="3"/>
                    <a:pt x="24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0"/>
                    <a:pt x="5" y="3"/>
                    <a:pt x="0" y="6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7" name="Freeform 122"/>
            <p:cNvSpPr>
              <a:spLocks/>
            </p:cNvSpPr>
            <p:nvPr/>
          </p:nvSpPr>
          <p:spPr bwMode="auto">
            <a:xfrm>
              <a:off x="1003301" y="3687764"/>
              <a:ext cx="73025" cy="100013"/>
            </a:xfrm>
            <a:custGeom>
              <a:avLst/>
              <a:gdLst>
                <a:gd name="T0" fmla="*/ 13 w 26"/>
                <a:gd name="T1" fmla="*/ 35 h 35"/>
                <a:gd name="T2" fmla="*/ 26 w 26"/>
                <a:gd name="T3" fmla="*/ 20 h 35"/>
                <a:gd name="T4" fmla="*/ 26 w 26"/>
                <a:gd name="T5" fmla="*/ 15 h 35"/>
                <a:gd name="T6" fmla="*/ 13 w 26"/>
                <a:gd name="T7" fmla="*/ 0 h 35"/>
                <a:gd name="T8" fmla="*/ 0 w 26"/>
                <a:gd name="T9" fmla="*/ 15 h 35"/>
                <a:gd name="T10" fmla="*/ 0 w 26"/>
                <a:gd name="T11" fmla="*/ 20 h 35"/>
                <a:gd name="T12" fmla="*/ 13 w 26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5">
                  <a:moveTo>
                    <a:pt x="13" y="35"/>
                  </a:moveTo>
                  <a:cubicBezTo>
                    <a:pt x="21" y="35"/>
                    <a:pt x="26" y="28"/>
                    <a:pt x="26" y="20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6"/>
                    <a:pt x="21" y="0"/>
                    <a:pt x="13" y="0"/>
                  </a:cubicBezTo>
                  <a:cubicBezTo>
                    <a:pt x="5" y="0"/>
                    <a:pt x="0" y="6"/>
                    <a:pt x="0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8"/>
                    <a:pt x="5" y="35"/>
                    <a:pt x="13" y="35"/>
                  </a:cubicBez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8" name="Freeform 123"/>
            <p:cNvSpPr>
              <a:spLocks/>
            </p:cNvSpPr>
            <p:nvPr/>
          </p:nvSpPr>
          <p:spPr bwMode="auto">
            <a:xfrm>
              <a:off x="877888" y="3824289"/>
              <a:ext cx="111125" cy="74613"/>
            </a:xfrm>
            <a:custGeom>
              <a:avLst/>
              <a:gdLst>
                <a:gd name="T0" fmla="*/ 0 w 39"/>
                <a:gd name="T1" fmla="*/ 4 h 26"/>
                <a:gd name="T2" fmla="*/ 17 w 39"/>
                <a:gd name="T3" fmla="*/ 0 h 26"/>
                <a:gd name="T4" fmla="*/ 39 w 39"/>
                <a:gd name="T5" fmla="*/ 13 h 26"/>
                <a:gd name="T6" fmla="*/ 39 w 39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26">
                  <a:moveTo>
                    <a:pt x="0" y="4"/>
                  </a:moveTo>
                  <a:cubicBezTo>
                    <a:pt x="4" y="1"/>
                    <a:pt x="11" y="0"/>
                    <a:pt x="17" y="0"/>
                  </a:cubicBezTo>
                  <a:cubicBezTo>
                    <a:pt x="27" y="0"/>
                    <a:pt x="39" y="8"/>
                    <a:pt x="39" y="13"/>
                  </a:cubicBezTo>
                  <a:cubicBezTo>
                    <a:pt x="39" y="26"/>
                    <a:pt x="39" y="26"/>
                    <a:pt x="39" y="26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9" name="Freeform 124"/>
            <p:cNvSpPr>
              <a:spLocks/>
            </p:cNvSpPr>
            <p:nvPr/>
          </p:nvSpPr>
          <p:spPr bwMode="auto">
            <a:xfrm>
              <a:off x="889001" y="3724276"/>
              <a:ext cx="76200" cy="100013"/>
            </a:xfrm>
            <a:custGeom>
              <a:avLst/>
              <a:gdLst>
                <a:gd name="T0" fmla="*/ 13 w 27"/>
                <a:gd name="T1" fmla="*/ 35 h 35"/>
                <a:gd name="T2" fmla="*/ 27 w 27"/>
                <a:gd name="T3" fmla="*/ 20 h 35"/>
                <a:gd name="T4" fmla="*/ 27 w 27"/>
                <a:gd name="T5" fmla="*/ 15 h 35"/>
                <a:gd name="T6" fmla="*/ 13 w 27"/>
                <a:gd name="T7" fmla="*/ 0 h 35"/>
                <a:gd name="T8" fmla="*/ 0 w 27"/>
                <a:gd name="T9" fmla="*/ 15 h 35"/>
                <a:gd name="T10" fmla="*/ 0 w 27"/>
                <a:gd name="T11" fmla="*/ 20 h 35"/>
                <a:gd name="T12" fmla="*/ 13 w 27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5">
                  <a:moveTo>
                    <a:pt x="13" y="35"/>
                  </a:moveTo>
                  <a:cubicBezTo>
                    <a:pt x="21" y="35"/>
                    <a:pt x="27" y="28"/>
                    <a:pt x="27" y="20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6"/>
                    <a:pt x="21" y="0"/>
                    <a:pt x="13" y="0"/>
                  </a:cubicBezTo>
                  <a:cubicBezTo>
                    <a:pt x="6" y="0"/>
                    <a:pt x="0" y="6"/>
                    <a:pt x="0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8"/>
                    <a:pt x="6" y="35"/>
                    <a:pt x="13" y="35"/>
                  </a:cubicBez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0" name="Freeform 125"/>
            <p:cNvSpPr>
              <a:spLocks/>
            </p:cNvSpPr>
            <p:nvPr/>
          </p:nvSpPr>
          <p:spPr bwMode="auto">
            <a:xfrm>
              <a:off x="1089026" y="3824289"/>
              <a:ext cx="112713" cy="74613"/>
            </a:xfrm>
            <a:custGeom>
              <a:avLst/>
              <a:gdLst>
                <a:gd name="T0" fmla="*/ 40 w 40"/>
                <a:gd name="T1" fmla="*/ 4 h 26"/>
                <a:gd name="T2" fmla="*/ 22 w 40"/>
                <a:gd name="T3" fmla="*/ 0 h 26"/>
                <a:gd name="T4" fmla="*/ 0 w 40"/>
                <a:gd name="T5" fmla="*/ 13 h 26"/>
                <a:gd name="T6" fmla="*/ 0 w 40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6">
                  <a:moveTo>
                    <a:pt x="40" y="4"/>
                  </a:moveTo>
                  <a:cubicBezTo>
                    <a:pt x="35" y="1"/>
                    <a:pt x="28" y="0"/>
                    <a:pt x="22" y="0"/>
                  </a:cubicBezTo>
                  <a:cubicBezTo>
                    <a:pt x="13" y="0"/>
                    <a:pt x="0" y="8"/>
                    <a:pt x="0" y="13"/>
                  </a:cubicBezTo>
                  <a:cubicBezTo>
                    <a:pt x="0" y="26"/>
                    <a:pt x="0" y="26"/>
                    <a:pt x="0" y="26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1" name="Freeform 126"/>
            <p:cNvSpPr>
              <a:spLocks/>
            </p:cNvSpPr>
            <p:nvPr/>
          </p:nvSpPr>
          <p:spPr bwMode="auto">
            <a:xfrm>
              <a:off x="1114426" y="3724276"/>
              <a:ext cx="76200" cy="100013"/>
            </a:xfrm>
            <a:custGeom>
              <a:avLst/>
              <a:gdLst>
                <a:gd name="T0" fmla="*/ 13 w 27"/>
                <a:gd name="T1" fmla="*/ 35 h 35"/>
                <a:gd name="T2" fmla="*/ 0 w 27"/>
                <a:gd name="T3" fmla="*/ 20 h 35"/>
                <a:gd name="T4" fmla="*/ 0 w 27"/>
                <a:gd name="T5" fmla="*/ 15 h 35"/>
                <a:gd name="T6" fmla="*/ 13 w 27"/>
                <a:gd name="T7" fmla="*/ 0 h 35"/>
                <a:gd name="T8" fmla="*/ 27 w 27"/>
                <a:gd name="T9" fmla="*/ 15 h 35"/>
                <a:gd name="T10" fmla="*/ 27 w 27"/>
                <a:gd name="T11" fmla="*/ 20 h 35"/>
                <a:gd name="T12" fmla="*/ 13 w 27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5">
                  <a:moveTo>
                    <a:pt x="13" y="35"/>
                  </a:moveTo>
                  <a:cubicBezTo>
                    <a:pt x="5" y="35"/>
                    <a:pt x="0" y="28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21" y="0"/>
                    <a:pt x="27" y="6"/>
                    <a:pt x="27" y="15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8"/>
                    <a:pt x="21" y="35"/>
                    <a:pt x="13" y="35"/>
                  </a:cubicBez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2" name="Freeform 127"/>
            <p:cNvSpPr>
              <a:spLocks/>
            </p:cNvSpPr>
            <p:nvPr/>
          </p:nvSpPr>
          <p:spPr bwMode="auto">
            <a:xfrm>
              <a:off x="1139826" y="3887789"/>
              <a:ext cx="111125" cy="111125"/>
            </a:xfrm>
            <a:custGeom>
              <a:avLst/>
              <a:gdLst>
                <a:gd name="T0" fmla="*/ 47 w 70"/>
                <a:gd name="T1" fmla="*/ 0 h 70"/>
                <a:gd name="T2" fmla="*/ 70 w 70"/>
                <a:gd name="T3" fmla="*/ 23 h 70"/>
                <a:gd name="T4" fmla="*/ 23 w 70"/>
                <a:gd name="T5" fmla="*/ 70 h 70"/>
                <a:gd name="T6" fmla="*/ 0 w 70"/>
                <a:gd name="T7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70">
                  <a:moveTo>
                    <a:pt x="47" y="0"/>
                  </a:moveTo>
                  <a:lnTo>
                    <a:pt x="70" y="23"/>
                  </a:lnTo>
                  <a:lnTo>
                    <a:pt x="23" y="70"/>
                  </a:lnTo>
                  <a:lnTo>
                    <a:pt x="0" y="46"/>
                  </a:ln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93" name="Овал 92"/>
          <p:cNvSpPr/>
          <p:nvPr/>
        </p:nvSpPr>
        <p:spPr bwMode="auto">
          <a:xfrm>
            <a:off x="6417463" y="1256306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94" name="Группа 93"/>
          <p:cNvGrpSpPr>
            <a:grpSpLocks noChangeAspect="1"/>
          </p:cNvGrpSpPr>
          <p:nvPr/>
        </p:nvGrpSpPr>
        <p:grpSpPr>
          <a:xfrm>
            <a:off x="6484674" y="1347095"/>
            <a:ext cx="232456" cy="180000"/>
            <a:chOff x="3923529" y="2678736"/>
            <a:chExt cx="358775" cy="277813"/>
          </a:xfrm>
          <a:solidFill>
            <a:schemeClr val="accent1"/>
          </a:solidFill>
        </p:grpSpPr>
        <p:sp>
          <p:nvSpPr>
            <p:cNvPr id="95" name="Rectangle 1500"/>
            <p:cNvSpPr>
              <a:spLocks noChangeArrowheads="1"/>
            </p:cNvSpPr>
            <p:nvPr/>
          </p:nvSpPr>
          <p:spPr bwMode="auto">
            <a:xfrm>
              <a:off x="4190229" y="2708898"/>
              <a:ext cx="12700" cy="2206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6" name="Freeform 1501"/>
            <p:cNvSpPr>
              <a:spLocks noEditPoints="1"/>
            </p:cNvSpPr>
            <p:nvPr/>
          </p:nvSpPr>
          <p:spPr bwMode="auto">
            <a:xfrm>
              <a:off x="3923529" y="2678736"/>
              <a:ext cx="358775" cy="277813"/>
            </a:xfrm>
            <a:custGeom>
              <a:avLst/>
              <a:gdLst>
                <a:gd name="T0" fmla="*/ 406 w 431"/>
                <a:gd name="T1" fmla="*/ 333 h 333"/>
                <a:gd name="T2" fmla="*/ 397 w 431"/>
                <a:gd name="T3" fmla="*/ 332 h 333"/>
                <a:gd name="T4" fmla="*/ 76 w 431"/>
                <a:gd name="T5" fmla="*/ 217 h 333"/>
                <a:gd name="T6" fmla="*/ 22 w 431"/>
                <a:gd name="T7" fmla="*/ 246 h 333"/>
                <a:gd name="T8" fmla="*/ 8 w 431"/>
                <a:gd name="T9" fmla="*/ 246 h 333"/>
                <a:gd name="T10" fmla="*/ 0 w 431"/>
                <a:gd name="T11" fmla="*/ 233 h 333"/>
                <a:gd name="T12" fmla="*/ 0 w 431"/>
                <a:gd name="T13" fmla="*/ 101 h 333"/>
                <a:gd name="T14" fmla="*/ 8 w 431"/>
                <a:gd name="T15" fmla="*/ 88 h 333"/>
                <a:gd name="T16" fmla="*/ 22 w 431"/>
                <a:gd name="T17" fmla="*/ 88 h 333"/>
                <a:gd name="T18" fmla="*/ 76 w 431"/>
                <a:gd name="T19" fmla="*/ 117 h 333"/>
                <a:gd name="T20" fmla="*/ 397 w 431"/>
                <a:gd name="T21" fmla="*/ 2 h 333"/>
                <a:gd name="T22" fmla="*/ 420 w 431"/>
                <a:gd name="T23" fmla="*/ 5 h 333"/>
                <a:gd name="T24" fmla="*/ 431 w 431"/>
                <a:gd name="T25" fmla="*/ 26 h 333"/>
                <a:gd name="T26" fmla="*/ 431 w 431"/>
                <a:gd name="T27" fmla="*/ 308 h 333"/>
                <a:gd name="T28" fmla="*/ 420 w 431"/>
                <a:gd name="T29" fmla="*/ 329 h 333"/>
                <a:gd name="T30" fmla="*/ 406 w 431"/>
                <a:gd name="T31" fmla="*/ 333 h 333"/>
                <a:gd name="T32" fmla="*/ 75 w 431"/>
                <a:gd name="T33" fmla="*/ 200 h 333"/>
                <a:gd name="T34" fmla="*/ 402 w 431"/>
                <a:gd name="T35" fmla="*/ 317 h 333"/>
                <a:gd name="T36" fmla="*/ 411 w 431"/>
                <a:gd name="T37" fmla="*/ 316 h 333"/>
                <a:gd name="T38" fmla="*/ 415 w 431"/>
                <a:gd name="T39" fmla="*/ 308 h 333"/>
                <a:gd name="T40" fmla="*/ 415 w 431"/>
                <a:gd name="T41" fmla="*/ 26 h 333"/>
                <a:gd name="T42" fmla="*/ 411 w 431"/>
                <a:gd name="T43" fmla="*/ 18 h 333"/>
                <a:gd name="T44" fmla="*/ 402 w 431"/>
                <a:gd name="T45" fmla="*/ 17 h 333"/>
                <a:gd name="T46" fmla="*/ 75 w 431"/>
                <a:gd name="T47" fmla="*/ 134 h 333"/>
                <a:gd name="T48" fmla="*/ 16 w 431"/>
                <a:gd name="T49" fmla="*/ 102 h 333"/>
                <a:gd name="T50" fmla="*/ 16 w 431"/>
                <a:gd name="T51" fmla="*/ 232 h 333"/>
                <a:gd name="T52" fmla="*/ 75 w 431"/>
                <a:gd name="T53" fmla="*/ 20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1" h="333">
                  <a:moveTo>
                    <a:pt x="406" y="333"/>
                  </a:moveTo>
                  <a:cubicBezTo>
                    <a:pt x="403" y="333"/>
                    <a:pt x="400" y="333"/>
                    <a:pt x="397" y="332"/>
                  </a:cubicBezTo>
                  <a:cubicBezTo>
                    <a:pt x="76" y="217"/>
                    <a:pt x="76" y="217"/>
                    <a:pt x="76" y="21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18" y="249"/>
                    <a:pt x="12" y="249"/>
                    <a:pt x="8" y="246"/>
                  </a:cubicBezTo>
                  <a:cubicBezTo>
                    <a:pt x="3" y="243"/>
                    <a:pt x="0" y="238"/>
                    <a:pt x="0" y="233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96"/>
                    <a:pt x="3" y="91"/>
                    <a:pt x="8" y="88"/>
                  </a:cubicBezTo>
                  <a:cubicBezTo>
                    <a:pt x="12" y="86"/>
                    <a:pt x="18" y="86"/>
                    <a:pt x="22" y="88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397" y="2"/>
                    <a:pt x="397" y="2"/>
                    <a:pt x="397" y="2"/>
                  </a:cubicBezTo>
                  <a:cubicBezTo>
                    <a:pt x="405" y="0"/>
                    <a:pt x="413" y="1"/>
                    <a:pt x="420" y="5"/>
                  </a:cubicBezTo>
                  <a:cubicBezTo>
                    <a:pt x="427" y="10"/>
                    <a:pt x="431" y="18"/>
                    <a:pt x="431" y="26"/>
                  </a:cubicBezTo>
                  <a:cubicBezTo>
                    <a:pt x="431" y="308"/>
                    <a:pt x="431" y="308"/>
                    <a:pt x="431" y="308"/>
                  </a:cubicBezTo>
                  <a:cubicBezTo>
                    <a:pt x="431" y="317"/>
                    <a:pt x="427" y="324"/>
                    <a:pt x="420" y="329"/>
                  </a:cubicBezTo>
                  <a:cubicBezTo>
                    <a:pt x="416" y="332"/>
                    <a:pt x="411" y="333"/>
                    <a:pt x="406" y="333"/>
                  </a:cubicBezTo>
                  <a:close/>
                  <a:moveTo>
                    <a:pt x="75" y="200"/>
                  </a:moveTo>
                  <a:cubicBezTo>
                    <a:pt x="402" y="317"/>
                    <a:pt x="402" y="317"/>
                    <a:pt x="402" y="317"/>
                  </a:cubicBezTo>
                  <a:cubicBezTo>
                    <a:pt x="405" y="318"/>
                    <a:pt x="408" y="318"/>
                    <a:pt x="411" y="316"/>
                  </a:cubicBezTo>
                  <a:cubicBezTo>
                    <a:pt x="414" y="314"/>
                    <a:pt x="415" y="312"/>
                    <a:pt x="415" y="308"/>
                  </a:cubicBezTo>
                  <a:cubicBezTo>
                    <a:pt x="415" y="26"/>
                    <a:pt x="415" y="26"/>
                    <a:pt x="415" y="26"/>
                  </a:cubicBezTo>
                  <a:cubicBezTo>
                    <a:pt x="415" y="23"/>
                    <a:pt x="414" y="20"/>
                    <a:pt x="411" y="18"/>
                  </a:cubicBezTo>
                  <a:cubicBezTo>
                    <a:pt x="408" y="16"/>
                    <a:pt x="405" y="16"/>
                    <a:pt x="402" y="17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232"/>
                    <a:pt x="16" y="232"/>
                    <a:pt x="16" y="232"/>
                  </a:cubicBezTo>
                  <a:lnTo>
                    <a:pt x="75" y="20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8" name="Freeform 1502"/>
            <p:cNvSpPr>
              <a:spLocks/>
            </p:cNvSpPr>
            <p:nvPr/>
          </p:nvSpPr>
          <p:spPr bwMode="auto">
            <a:xfrm>
              <a:off x="4017191" y="2764461"/>
              <a:ext cx="98425" cy="44450"/>
            </a:xfrm>
            <a:custGeom>
              <a:avLst/>
              <a:gdLst>
                <a:gd name="T0" fmla="*/ 3 w 62"/>
                <a:gd name="T1" fmla="*/ 28 h 28"/>
                <a:gd name="T2" fmla="*/ 0 w 62"/>
                <a:gd name="T3" fmla="*/ 21 h 28"/>
                <a:gd name="T4" fmla="*/ 59 w 62"/>
                <a:gd name="T5" fmla="*/ 0 h 28"/>
                <a:gd name="T6" fmla="*/ 62 w 62"/>
                <a:gd name="T7" fmla="*/ 7 h 28"/>
                <a:gd name="T8" fmla="*/ 3 w 62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8">
                  <a:moveTo>
                    <a:pt x="3" y="28"/>
                  </a:moveTo>
                  <a:lnTo>
                    <a:pt x="0" y="21"/>
                  </a:lnTo>
                  <a:lnTo>
                    <a:pt x="59" y="0"/>
                  </a:lnTo>
                  <a:lnTo>
                    <a:pt x="62" y="7"/>
                  </a:lnTo>
                  <a:lnTo>
                    <a:pt x="3" y="28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9" name="Freeform 1503"/>
            <p:cNvSpPr>
              <a:spLocks noEditPoints="1"/>
            </p:cNvSpPr>
            <p:nvPr/>
          </p:nvSpPr>
          <p:spPr bwMode="auto">
            <a:xfrm>
              <a:off x="4001316" y="2854948"/>
              <a:ext cx="133350" cy="87313"/>
            </a:xfrm>
            <a:custGeom>
              <a:avLst/>
              <a:gdLst>
                <a:gd name="T0" fmla="*/ 117 w 160"/>
                <a:gd name="T1" fmla="*/ 105 h 105"/>
                <a:gd name="T2" fmla="*/ 105 w 160"/>
                <a:gd name="T3" fmla="*/ 103 h 105"/>
                <a:gd name="T4" fmla="*/ 25 w 160"/>
                <a:gd name="T5" fmla="*/ 74 h 105"/>
                <a:gd name="T6" fmla="*/ 4 w 160"/>
                <a:gd name="T7" fmla="*/ 56 h 105"/>
                <a:gd name="T8" fmla="*/ 3 w 160"/>
                <a:gd name="T9" fmla="*/ 29 h 105"/>
                <a:gd name="T10" fmla="*/ 13 w 160"/>
                <a:gd name="T11" fmla="*/ 0 h 105"/>
                <a:gd name="T12" fmla="*/ 160 w 160"/>
                <a:gd name="T13" fmla="*/ 53 h 105"/>
                <a:gd name="T14" fmla="*/ 150 w 160"/>
                <a:gd name="T15" fmla="*/ 81 h 105"/>
                <a:gd name="T16" fmla="*/ 132 w 160"/>
                <a:gd name="T17" fmla="*/ 101 h 105"/>
                <a:gd name="T18" fmla="*/ 117 w 160"/>
                <a:gd name="T19" fmla="*/ 105 h 105"/>
                <a:gd name="T20" fmla="*/ 23 w 160"/>
                <a:gd name="T21" fmla="*/ 20 h 105"/>
                <a:gd name="T22" fmla="*/ 18 w 160"/>
                <a:gd name="T23" fmla="*/ 34 h 105"/>
                <a:gd name="T24" fmla="*/ 19 w 160"/>
                <a:gd name="T25" fmla="*/ 49 h 105"/>
                <a:gd name="T26" fmla="*/ 30 w 160"/>
                <a:gd name="T27" fmla="*/ 59 h 105"/>
                <a:gd name="T28" fmla="*/ 110 w 160"/>
                <a:gd name="T29" fmla="*/ 88 h 105"/>
                <a:gd name="T30" fmla="*/ 125 w 160"/>
                <a:gd name="T31" fmla="*/ 87 h 105"/>
                <a:gd name="T32" fmla="*/ 136 w 160"/>
                <a:gd name="T33" fmla="*/ 76 h 105"/>
                <a:gd name="T34" fmla="*/ 140 w 160"/>
                <a:gd name="T35" fmla="*/ 62 h 105"/>
                <a:gd name="T36" fmla="*/ 23 w 160"/>
                <a:gd name="T37" fmla="*/ 2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105">
                  <a:moveTo>
                    <a:pt x="117" y="105"/>
                  </a:moveTo>
                  <a:cubicBezTo>
                    <a:pt x="113" y="105"/>
                    <a:pt x="109" y="104"/>
                    <a:pt x="105" y="10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16" y="71"/>
                    <a:pt x="9" y="64"/>
                    <a:pt x="4" y="56"/>
                  </a:cubicBezTo>
                  <a:cubicBezTo>
                    <a:pt x="0" y="47"/>
                    <a:pt x="0" y="37"/>
                    <a:pt x="3" y="2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0" y="53"/>
                    <a:pt x="160" y="53"/>
                    <a:pt x="160" y="53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47" y="90"/>
                    <a:pt x="140" y="97"/>
                    <a:pt x="132" y="101"/>
                  </a:cubicBezTo>
                  <a:cubicBezTo>
                    <a:pt x="127" y="104"/>
                    <a:pt x="122" y="105"/>
                    <a:pt x="117" y="105"/>
                  </a:cubicBezTo>
                  <a:close/>
                  <a:moveTo>
                    <a:pt x="23" y="20"/>
                  </a:moveTo>
                  <a:cubicBezTo>
                    <a:pt x="18" y="34"/>
                    <a:pt x="18" y="34"/>
                    <a:pt x="18" y="34"/>
                  </a:cubicBezTo>
                  <a:cubicBezTo>
                    <a:pt x="16" y="39"/>
                    <a:pt x="16" y="44"/>
                    <a:pt x="19" y="49"/>
                  </a:cubicBezTo>
                  <a:cubicBezTo>
                    <a:pt x="21" y="54"/>
                    <a:pt x="25" y="57"/>
                    <a:pt x="30" y="59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5" y="90"/>
                    <a:pt x="121" y="90"/>
                    <a:pt x="125" y="87"/>
                  </a:cubicBezTo>
                  <a:cubicBezTo>
                    <a:pt x="130" y="85"/>
                    <a:pt x="134" y="81"/>
                    <a:pt x="136" y="76"/>
                  </a:cubicBezTo>
                  <a:cubicBezTo>
                    <a:pt x="140" y="62"/>
                    <a:pt x="140" y="62"/>
                    <a:pt x="140" y="62"/>
                  </a:cubicBezTo>
                  <a:lnTo>
                    <a:pt x="23" y="2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01" name="Rectangle 1504"/>
            <p:cNvSpPr>
              <a:spLocks noChangeArrowheads="1"/>
            </p:cNvSpPr>
            <p:nvPr/>
          </p:nvSpPr>
          <p:spPr bwMode="auto">
            <a:xfrm>
              <a:off x="3980679" y="2785098"/>
              <a:ext cx="12700" cy="682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103" name="Овал 102"/>
          <p:cNvSpPr/>
          <p:nvPr/>
        </p:nvSpPr>
        <p:spPr bwMode="auto">
          <a:xfrm>
            <a:off x="8287305" y="1278504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05" name="Group 3"/>
          <p:cNvGrpSpPr>
            <a:grpSpLocks noChangeAspect="1"/>
          </p:cNvGrpSpPr>
          <p:nvPr/>
        </p:nvGrpSpPr>
        <p:grpSpPr>
          <a:xfrm>
            <a:off x="8425167" y="1368504"/>
            <a:ext cx="162000" cy="216000"/>
            <a:chOff x="7248014" y="1981200"/>
            <a:chExt cx="282178" cy="376238"/>
          </a:xfrm>
        </p:grpSpPr>
        <p:sp>
          <p:nvSpPr>
            <p:cNvPr id="107" name="Freeform 72"/>
            <p:cNvSpPr>
              <a:spLocks noChangeAspect="1"/>
            </p:cNvSpPr>
            <p:nvPr/>
          </p:nvSpPr>
          <p:spPr bwMode="auto">
            <a:xfrm>
              <a:off x="7325405" y="2202657"/>
              <a:ext cx="135731" cy="111919"/>
            </a:xfrm>
            <a:custGeom>
              <a:avLst/>
              <a:gdLst>
                <a:gd name="T0" fmla="*/ 93 w 114"/>
                <a:gd name="T1" fmla="*/ 0 h 94"/>
                <a:gd name="T2" fmla="*/ 43 w 114"/>
                <a:gd name="T3" fmla="*/ 51 h 94"/>
                <a:gd name="T4" fmla="*/ 21 w 114"/>
                <a:gd name="T5" fmla="*/ 29 h 94"/>
                <a:gd name="T6" fmla="*/ 0 w 114"/>
                <a:gd name="T7" fmla="*/ 51 h 94"/>
                <a:gd name="T8" fmla="*/ 43 w 114"/>
                <a:gd name="T9" fmla="*/ 94 h 94"/>
                <a:gd name="T10" fmla="*/ 114 w 114"/>
                <a:gd name="T11" fmla="*/ 22 h 94"/>
                <a:gd name="T12" fmla="*/ 93 w 114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94">
                  <a:moveTo>
                    <a:pt x="93" y="0"/>
                  </a:moveTo>
                  <a:lnTo>
                    <a:pt x="43" y="51"/>
                  </a:lnTo>
                  <a:lnTo>
                    <a:pt x="21" y="29"/>
                  </a:lnTo>
                  <a:lnTo>
                    <a:pt x="0" y="51"/>
                  </a:lnTo>
                  <a:lnTo>
                    <a:pt x="43" y="94"/>
                  </a:lnTo>
                  <a:lnTo>
                    <a:pt x="114" y="22"/>
                  </a:lnTo>
                  <a:lnTo>
                    <a:pt x="93" y="0"/>
                  </a:ln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09" name="Freeform 73"/>
            <p:cNvSpPr>
              <a:spLocks noChangeAspect="1"/>
            </p:cNvSpPr>
            <p:nvPr/>
          </p:nvSpPr>
          <p:spPr bwMode="auto">
            <a:xfrm>
              <a:off x="7248014" y="1981200"/>
              <a:ext cx="282178" cy="376238"/>
            </a:xfrm>
            <a:custGeom>
              <a:avLst/>
              <a:gdLst>
                <a:gd name="T0" fmla="*/ 29 w 237"/>
                <a:gd name="T1" fmla="*/ 0 h 316"/>
                <a:gd name="T2" fmla="*/ 0 w 237"/>
                <a:gd name="T3" fmla="*/ 28 h 316"/>
                <a:gd name="T4" fmla="*/ 0 w 237"/>
                <a:gd name="T5" fmla="*/ 316 h 316"/>
                <a:gd name="T6" fmla="*/ 237 w 237"/>
                <a:gd name="T7" fmla="*/ 316 h 316"/>
                <a:gd name="T8" fmla="*/ 237 w 237"/>
                <a:gd name="T9" fmla="*/ 0 h 316"/>
                <a:gd name="T10" fmla="*/ 29 w 237"/>
                <a:gd name="T1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7" h="316">
                  <a:moveTo>
                    <a:pt x="29" y="0"/>
                  </a:moveTo>
                  <a:lnTo>
                    <a:pt x="0" y="28"/>
                  </a:lnTo>
                  <a:lnTo>
                    <a:pt x="0" y="316"/>
                  </a:lnTo>
                  <a:lnTo>
                    <a:pt x="237" y="316"/>
                  </a:lnTo>
                  <a:lnTo>
                    <a:pt x="237" y="0"/>
                  </a:lnTo>
                  <a:lnTo>
                    <a:pt x="29" y="0"/>
                  </a:lnTo>
                  <a:close/>
                </a:path>
              </a:pathLst>
            </a:cu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1" name="Freeform 74"/>
            <p:cNvSpPr>
              <a:spLocks noChangeAspect="1"/>
            </p:cNvSpPr>
            <p:nvPr/>
          </p:nvSpPr>
          <p:spPr bwMode="auto">
            <a:xfrm>
              <a:off x="7273017" y="2006204"/>
              <a:ext cx="26194" cy="26194"/>
            </a:xfrm>
            <a:custGeom>
              <a:avLst/>
              <a:gdLst>
                <a:gd name="T0" fmla="*/ 22 w 22"/>
                <a:gd name="T1" fmla="*/ 0 h 22"/>
                <a:gd name="T2" fmla="*/ 22 w 22"/>
                <a:gd name="T3" fmla="*/ 22 h 22"/>
                <a:gd name="T4" fmla="*/ 0 w 22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2">
                  <a:moveTo>
                    <a:pt x="22" y="0"/>
                  </a:moveTo>
                  <a:lnTo>
                    <a:pt x="22" y="22"/>
                  </a:lnTo>
                  <a:lnTo>
                    <a:pt x="0" y="22"/>
                  </a:lnTo>
                </a:path>
              </a:pathLst>
            </a:cu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2" name="Line 75"/>
            <p:cNvSpPr>
              <a:spLocks noChangeAspect="1" noChangeShapeType="1"/>
            </p:cNvSpPr>
            <p:nvPr/>
          </p:nvSpPr>
          <p:spPr bwMode="auto">
            <a:xfrm flipH="1">
              <a:off x="7315880" y="2091929"/>
              <a:ext cx="145256" cy="0"/>
            </a:xfrm>
            <a:prstGeom prst="line">
              <a:avLst/>
            </a:pr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3" name="Line 76"/>
            <p:cNvSpPr>
              <a:spLocks noChangeAspect="1" noChangeShapeType="1"/>
            </p:cNvSpPr>
            <p:nvPr/>
          </p:nvSpPr>
          <p:spPr bwMode="auto">
            <a:xfrm flipH="1">
              <a:off x="7315880" y="2126456"/>
              <a:ext cx="145256" cy="0"/>
            </a:xfrm>
            <a:prstGeom prst="line">
              <a:avLst/>
            </a:pr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4" name="Line 77"/>
            <p:cNvSpPr>
              <a:spLocks noChangeAspect="1" noChangeShapeType="1"/>
            </p:cNvSpPr>
            <p:nvPr/>
          </p:nvSpPr>
          <p:spPr bwMode="auto">
            <a:xfrm flipH="1">
              <a:off x="7315879" y="2160985"/>
              <a:ext cx="103584" cy="0"/>
            </a:xfrm>
            <a:prstGeom prst="line">
              <a:avLst/>
            </a:pr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115" name="Прямоугольник 114"/>
          <p:cNvSpPr/>
          <p:nvPr/>
        </p:nvSpPr>
        <p:spPr>
          <a:xfrm>
            <a:off x="219364" y="1967530"/>
            <a:ext cx="140615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>
                <a:solidFill>
                  <a:srgbClr val="0070C0"/>
                </a:solidFill>
              </a:rPr>
              <a:t>в течение </a:t>
            </a:r>
            <a:r>
              <a:rPr lang="ru-RU" sz="1100" b="1" dirty="0" smtClean="0">
                <a:solidFill>
                  <a:srgbClr val="0070C0"/>
                </a:solidFill>
              </a:rPr>
              <a:t>1 суток</a:t>
            </a:r>
            <a:endParaRPr lang="en-US" sz="1100" b="1" dirty="0">
              <a:solidFill>
                <a:srgbClr val="0070C0"/>
              </a:solidFill>
            </a:endParaRPr>
          </a:p>
        </p:txBody>
      </p:sp>
      <p:sp>
        <p:nvSpPr>
          <p:cNvPr id="117" name="Прямоугольник 116"/>
          <p:cNvSpPr/>
          <p:nvPr/>
        </p:nvSpPr>
        <p:spPr>
          <a:xfrm>
            <a:off x="87657" y="2412290"/>
            <a:ext cx="2064544" cy="290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/>
              <a:t>Территориальный орган ГИТ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/>
              <a:t>Исполнительный орган страховщика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/>
              <a:t>Территориальный орган РТН, если НС произошел на объекте подконтрольном РТН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 smtClean="0"/>
              <a:t>Прокуратура </a:t>
            </a:r>
            <a:r>
              <a:rPr lang="ru-RU" sz="900" b="0" dirty="0"/>
              <a:t>по месту происшествия НС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/>
              <a:t>Орган исполнительной власти субъекта РФ и (или) орган местного самоуправления по месту регистрации ЮЛ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 smtClean="0"/>
              <a:t>Работодатель, направивший </a:t>
            </a:r>
            <a:r>
              <a:rPr lang="ru-RU" sz="900" b="0" dirty="0"/>
              <a:t>работника, с которым произошел НС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/>
              <a:t>Территориальное объединение Профсоюзов</a:t>
            </a:r>
          </a:p>
        </p:txBody>
      </p:sp>
      <p:sp>
        <p:nvSpPr>
          <p:cNvPr id="118" name="Прямоугольник 117"/>
          <p:cNvSpPr/>
          <p:nvPr/>
        </p:nvSpPr>
        <p:spPr>
          <a:xfrm>
            <a:off x="2231284" y="1905158"/>
            <a:ext cx="109517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>
                <a:solidFill>
                  <a:srgbClr val="0070C0"/>
                </a:solidFill>
              </a:rPr>
              <a:t>по форме </a:t>
            </a:r>
            <a:br>
              <a:rPr lang="ru-RU" sz="1100" dirty="0">
                <a:solidFill>
                  <a:srgbClr val="0070C0"/>
                </a:solidFill>
              </a:rPr>
            </a:br>
            <a:r>
              <a:rPr lang="ru-RU" sz="1100" dirty="0">
                <a:solidFill>
                  <a:srgbClr val="0070C0"/>
                </a:solidFill>
              </a:rPr>
              <a:t>во вложении</a:t>
            </a:r>
          </a:p>
        </p:txBody>
      </p:sp>
      <p:sp>
        <p:nvSpPr>
          <p:cNvPr id="119" name="Прямоугольник 118"/>
          <p:cNvSpPr/>
          <p:nvPr/>
        </p:nvSpPr>
        <p:spPr>
          <a:xfrm>
            <a:off x="2152201" y="2455984"/>
            <a:ext cx="139446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b="0" dirty="0" smtClean="0"/>
              <a:t>По телефону, </a:t>
            </a:r>
            <a:endParaRPr lang="en-US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факсом, </a:t>
            </a:r>
            <a:endParaRPr lang="en-US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телеграфом </a:t>
            </a:r>
            <a:endParaRPr lang="en-US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и другими </a:t>
            </a:r>
            <a:r>
              <a:rPr lang="ru-RU" sz="900" b="0" dirty="0"/>
              <a:t>имеющимися средствами </a:t>
            </a:r>
            <a:r>
              <a:rPr lang="ru-RU" sz="900" b="0" dirty="0" smtClean="0"/>
              <a:t>связи</a:t>
            </a:r>
            <a:endParaRPr lang="en-US" sz="900" b="0" dirty="0" smtClean="0"/>
          </a:p>
        </p:txBody>
      </p:sp>
      <p:sp>
        <p:nvSpPr>
          <p:cNvPr id="120" name="Прямоугольник 119"/>
          <p:cNvSpPr/>
          <p:nvPr/>
        </p:nvSpPr>
        <p:spPr>
          <a:xfrm>
            <a:off x="3744294" y="1965608"/>
            <a:ext cx="14253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chemeClr val="accent1"/>
                </a:solidFill>
              </a:rPr>
              <a:t>в </a:t>
            </a:r>
            <a:r>
              <a:rPr lang="ru-RU" sz="1100" dirty="0">
                <a:solidFill>
                  <a:srgbClr val="0070C0"/>
                </a:solidFill>
              </a:rPr>
              <a:t>течение</a:t>
            </a:r>
            <a:r>
              <a:rPr lang="ru-RU" sz="1050" b="1" dirty="0">
                <a:solidFill>
                  <a:schemeClr val="accent1"/>
                </a:solidFill>
              </a:rPr>
              <a:t> </a:t>
            </a:r>
            <a:r>
              <a:rPr lang="ru-RU" sz="1200" b="1" dirty="0">
                <a:solidFill>
                  <a:srgbClr val="0070C0"/>
                </a:solidFill>
              </a:rPr>
              <a:t>15</a:t>
            </a:r>
            <a:r>
              <a:rPr lang="ru-RU" sz="1050" b="1" dirty="0">
                <a:solidFill>
                  <a:srgbClr val="0070C0"/>
                </a:solidFill>
              </a:rPr>
              <a:t> дней</a:t>
            </a:r>
            <a:endParaRPr lang="en-US" sz="1050" b="1" dirty="0">
              <a:solidFill>
                <a:srgbClr val="0070C0"/>
              </a:solidFill>
            </a:endParaRPr>
          </a:p>
        </p:txBody>
      </p:sp>
      <p:sp>
        <p:nvSpPr>
          <p:cNvPr id="121" name="Прямоугольник 120"/>
          <p:cNvSpPr/>
          <p:nvPr/>
        </p:nvSpPr>
        <p:spPr>
          <a:xfrm>
            <a:off x="3722017" y="2451760"/>
            <a:ext cx="2128339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b="0" dirty="0"/>
              <a:t>Расследование </a:t>
            </a:r>
            <a:r>
              <a:rPr lang="ru-RU" sz="900" b="0" dirty="0" smtClean="0"/>
              <a:t>проводится</a:t>
            </a:r>
          </a:p>
          <a:p>
            <a:pPr>
              <a:spcAft>
                <a:spcPts val="600"/>
              </a:spcAft>
            </a:pPr>
            <a:r>
              <a:rPr lang="ru-RU" sz="900" b="0" dirty="0" smtClean="0"/>
              <a:t>комиссией</a:t>
            </a:r>
            <a:r>
              <a:rPr lang="ru-RU" sz="900" b="0" dirty="0"/>
              <a:t>, </a:t>
            </a:r>
            <a:r>
              <a:rPr lang="ru-RU" sz="900" b="0" dirty="0" smtClean="0"/>
              <a:t/>
            </a:r>
            <a:br>
              <a:rPr lang="ru-RU" sz="900" b="0" dirty="0" smtClean="0"/>
            </a:br>
            <a:r>
              <a:rPr lang="ru-RU" sz="900" b="0" dirty="0" smtClean="0"/>
              <a:t>возглавляемой </a:t>
            </a:r>
            <a:r>
              <a:rPr lang="ru-RU" sz="900" b="0" dirty="0"/>
              <a:t>должностным лицом ГИТ (или РТН в случаях на поднадзорных объектах) </a:t>
            </a:r>
            <a:endParaRPr lang="ru-RU" sz="900" b="0" dirty="0" smtClean="0"/>
          </a:p>
          <a:p>
            <a:pPr>
              <a:spcAft>
                <a:spcPts val="600"/>
              </a:spcAft>
            </a:pPr>
            <a:r>
              <a:rPr lang="ru-RU" sz="900" dirty="0" smtClean="0">
                <a:solidFill>
                  <a:srgbClr val="0070C0"/>
                </a:solidFill>
              </a:rPr>
              <a:t>с </a:t>
            </a:r>
            <a:r>
              <a:rPr lang="ru-RU" sz="900" dirty="0">
                <a:solidFill>
                  <a:srgbClr val="0070C0"/>
                </a:solidFill>
              </a:rPr>
              <a:t>заполнением форм во вложении</a:t>
            </a:r>
          </a:p>
          <a:p>
            <a:pPr>
              <a:spcAft>
                <a:spcPts val="600"/>
              </a:spcAft>
            </a:pPr>
            <a:r>
              <a:rPr lang="ru-RU" sz="900" dirty="0" smtClean="0">
                <a:solidFill>
                  <a:srgbClr val="0070C0"/>
                </a:solidFill>
              </a:rPr>
              <a:t>По </a:t>
            </a:r>
            <a:r>
              <a:rPr lang="ru-RU" sz="900" dirty="0">
                <a:solidFill>
                  <a:srgbClr val="0070C0"/>
                </a:solidFill>
              </a:rPr>
              <a:t>завершению, </a:t>
            </a:r>
            <a:r>
              <a:rPr lang="ru-RU" sz="900" dirty="0" smtClean="0">
                <a:solidFill>
                  <a:srgbClr val="0070C0"/>
                </a:solidFill>
              </a:rPr>
              <a:t/>
            </a:r>
            <a:br>
              <a:rPr lang="ru-RU" sz="900" dirty="0" smtClean="0">
                <a:solidFill>
                  <a:srgbClr val="0070C0"/>
                </a:solidFill>
              </a:rPr>
            </a:br>
            <a:r>
              <a:rPr lang="ru-RU" sz="900" dirty="0" smtClean="0">
                <a:solidFill>
                  <a:srgbClr val="0070C0"/>
                </a:solidFill>
              </a:rPr>
              <a:t>в </a:t>
            </a:r>
            <a:r>
              <a:rPr lang="ru-RU" sz="900" dirty="0">
                <a:solidFill>
                  <a:srgbClr val="0070C0"/>
                </a:solidFill>
              </a:rPr>
              <a:t>трехдневный срок </a:t>
            </a:r>
            <a:endParaRPr lang="ru-RU" sz="900" dirty="0" smtClean="0">
              <a:solidFill>
                <a:srgbClr val="0070C0"/>
              </a:solidFill>
            </a:endParaRPr>
          </a:p>
          <a:p>
            <a:pPr>
              <a:spcAft>
                <a:spcPts val="600"/>
              </a:spcAft>
            </a:pPr>
            <a:r>
              <a:rPr lang="ru-RU" sz="900" b="0" dirty="0" smtClean="0"/>
              <a:t>экземпляр </a:t>
            </a:r>
            <a:r>
              <a:rPr lang="ru-RU" sz="900" b="0" dirty="0"/>
              <a:t>акта Н-1 выдается</a:t>
            </a:r>
            <a:r>
              <a:rPr lang="ru-RU" sz="900" b="0" dirty="0" smtClean="0"/>
              <a:t>:</a:t>
            </a:r>
          </a:p>
          <a:p>
            <a:pPr>
              <a:spcAft>
                <a:spcPts val="600"/>
              </a:spcAft>
            </a:pPr>
            <a:r>
              <a:rPr lang="ru-RU" sz="900" b="0" dirty="0" smtClean="0"/>
              <a:t>лицам</a:t>
            </a:r>
            <a:r>
              <a:rPr lang="ru-RU" sz="900" b="0" dirty="0"/>
              <a:t>, состоявшим на иждивении погибшего или в близком родстве </a:t>
            </a:r>
            <a:endParaRPr lang="ru-RU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и </a:t>
            </a:r>
            <a:r>
              <a:rPr lang="ru-RU" sz="900" b="0" dirty="0"/>
              <a:t>исполнительному органу </a:t>
            </a:r>
            <a:r>
              <a:rPr lang="ru-RU" sz="900" b="0" dirty="0" smtClean="0"/>
              <a:t>страховщика</a:t>
            </a:r>
            <a:endParaRPr lang="en-US" sz="900" b="0" dirty="0"/>
          </a:p>
        </p:txBody>
      </p:sp>
      <p:sp>
        <p:nvSpPr>
          <p:cNvPr id="123" name="Прямоугольник 122"/>
          <p:cNvSpPr/>
          <p:nvPr/>
        </p:nvSpPr>
        <p:spPr>
          <a:xfrm>
            <a:off x="6135497" y="1925069"/>
            <a:ext cx="1355931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100" b="1" dirty="0" smtClean="0">
                <a:solidFill>
                  <a:srgbClr val="0070C0"/>
                </a:solidFill>
              </a:rPr>
              <a:t>1-3</a:t>
            </a:r>
          </a:p>
          <a:p>
            <a:pPr>
              <a:spcAft>
                <a:spcPts val="600"/>
              </a:spcAft>
            </a:pPr>
            <a:endParaRPr lang="ru-RU" sz="900" b="1" dirty="0" smtClean="0">
              <a:solidFill>
                <a:srgbClr val="0070C0"/>
              </a:solidFill>
            </a:endParaRPr>
          </a:p>
          <a:p>
            <a:pPr>
              <a:spcAft>
                <a:spcPts val="600"/>
              </a:spcAft>
            </a:pPr>
            <a:r>
              <a:rPr lang="ru-RU" sz="900" b="1" dirty="0" smtClean="0">
                <a:solidFill>
                  <a:srgbClr val="0070C0"/>
                </a:solidFill>
              </a:rPr>
              <a:t>По </a:t>
            </a:r>
            <a:r>
              <a:rPr lang="ru-RU" sz="900" b="1" dirty="0">
                <a:solidFill>
                  <a:srgbClr val="0070C0"/>
                </a:solidFill>
              </a:rPr>
              <a:t>форме во </a:t>
            </a:r>
            <a:r>
              <a:rPr lang="ru-RU" sz="900" b="1" dirty="0" smtClean="0">
                <a:solidFill>
                  <a:srgbClr val="0070C0"/>
                </a:solidFill>
              </a:rPr>
              <a:t>вложении,</a:t>
            </a:r>
            <a:br>
              <a:rPr lang="ru-RU" sz="900" b="1" dirty="0" smtClean="0">
                <a:solidFill>
                  <a:srgbClr val="0070C0"/>
                </a:solidFill>
              </a:rPr>
            </a:br>
            <a:r>
              <a:rPr lang="ru-RU" sz="900" b="1" dirty="0" smtClean="0">
                <a:solidFill>
                  <a:srgbClr val="0070C0"/>
                </a:solidFill>
              </a:rPr>
              <a:t>в </a:t>
            </a:r>
            <a:r>
              <a:rPr lang="ru-RU" sz="900" b="1" dirty="0">
                <a:solidFill>
                  <a:srgbClr val="0070C0"/>
                </a:solidFill>
              </a:rPr>
              <a:t>течение месяца </a:t>
            </a:r>
            <a:r>
              <a:rPr lang="ru-RU" sz="1050" b="1" dirty="0" smtClean="0">
                <a:solidFill>
                  <a:schemeClr val="accent1"/>
                </a:solidFill>
              </a:rPr>
              <a:t/>
            </a:r>
            <a:br>
              <a:rPr lang="ru-RU" sz="1050" b="1" dirty="0" smtClean="0">
                <a:solidFill>
                  <a:schemeClr val="accent1"/>
                </a:solidFill>
              </a:rPr>
            </a:br>
            <a:r>
              <a:rPr lang="ru-RU" sz="900" b="0" dirty="0" smtClean="0"/>
              <a:t>по завершении </a:t>
            </a:r>
            <a:r>
              <a:rPr lang="ru-RU" sz="900" b="0" dirty="0"/>
              <a:t>расследования</a:t>
            </a:r>
            <a:endParaRPr lang="en-US" sz="900" b="0" dirty="0"/>
          </a:p>
        </p:txBody>
      </p:sp>
      <p:sp>
        <p:nvSpPr>
          <p:cNvPr id="124" name="Прямоугольник 123"/>
          <p:cNvSpPr/>
          <p:nvPr/>
        </p:nvSpPr>
        <p:spPr>
          <a:xfrm>
            <a:off x="6130036" y="3235795"/>
            <a:ext cx="10548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b="1" dirty="0" smtClean="0">
                <a:solidFill>
                  <a:srgbClr val="0070C0"/>
                </a:solidFill>
              </a:rPr>
              <a:t>4-7</a:t>
            </a:r>
          </a:p>
          <a:p>
            <a:pPr>
              <a:spcAft>
                <a:spcPts val="600"/>
              </a:spcAft>
            </a:pPr>
            <a:r>
              <a:rPr lang="ru-RU" sz="900" b="0" dirty="0" smtClean="0"/>
              <a:t>Не оповещаются</a:t>
            </a:r>
            <a:endParaRPr lang="en-US" sz="900" b="0" dirty="0"/>
          </a:p>
        </p:txBody>
      </p:sp>
      <p:sp>
        <p:nvSpPr>
          <p:cNvPr id="125" name="Прямоугольник 124"/>
          <p:cNvSpPr/>
          <p:nvPr/>
        </p:nvSpPr>
        <p:spPr>
          <a:xfrm>
            <a:off x="7919020" y="1969116"/>
            <a:ext cx="13362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b="0" dirty="0"/>
              <a:t>ст. 228, 229 ТК РФ, Приказ Министерства труда и социальной защиты Российской федерации от 20.04.2022 года № 223н</a:t>
            </a:r>
            <a:endParaRPr lang="en-US" sz="900" b="0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2127184" y="5320779"/>
            <a:ext cx="1237507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Извещение</a:t>
            </a:r>
            <a:endParaRPr lang="ru-RU" sz="900" b="1" dirty="0">
              <a:solidFill>
                <a:srgbClr val="0070C0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3750319" y="5320779"/>
            <a:ext cx="631512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Акт </a:t>
            </a:r>
            <a:br>
              <a:rPr lang="ru-RU" sz="900" b="1" dirty="0" smtClean="0">
                <a:solidFill>
                  <a:srgbClr val="0070C0"/>
                </a:solidFill>
              </a:rPr>
            </a:br>
            <a:r>
              <a:rPr lang="ru-RU" sz="900" b="1" dirty="0" smtClean="0">
                <a:solidFill>
                  <a:srgbClr val="0070C0"/>
                </a:solidFill>
              </a:rPr>
              <a:t>Н-1</a:t>
            </a:r>
            <a:endParaRPr lang="ru-RU" sz="900" b="1" dirty="0">
              <a:solidFill>
                <a:srgbClr val="0070C0"/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4482859" y="5313762"/>
            <a:ext cx="1152000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Акт </a:t>
            </a:r>
            <a:br>
              <a:rPr lang="ru-RU" sz="900" b="1" dirty="0" smtClean="0">
                <a:solidFill>
                  <a:srgbClr val="0070C0"/>
                </a:solidFill>
              </a:rPr>
            </a:br>
            <a:r>
              <a:rPr lang="ru-RU" sz="900" b="1" dirty="0" smtClean="0">
                <a:solidFill>
                  <a:srgbClr val="0070C0"/>
                </a:solidFill>
              </a:rPr>
              <a:t>расследования</a:t>
            </a:r>
            <a:endParaRPr lang="ru-RU" sz="900" b="1" dirty="0">
              <a:solidFill>
                <a:srgbClr val="0070C0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6237659" y="5320779"/>
            <a:ext cx="1413406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Сообщение о последствиях</a:t>
            </a:r>
            <a:endParaRPr lang="ru-RU" sz="900" b="1" dirty="0">
              <a:solidFill>
                <a:srgbClr val="0070C0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6130036" y="789533"/>
            <a:ext cx="180574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ОПОВЕЩЕНИЕ </a:t>
            </a:r>
            <a:br>
              <a:rPr lang="ru-RU" sz="900" b="1" dirty="0" smtClean="0"/>
            </a:br>
            <a:r>
              <a:rPr lang="ru-RU" sz="900" b="1" dirty="0" smtClean="0"/>
              <a:t>О ПОСЛЕДСТВИЯХ </a:t>
            </a:r>
            <a:br>
              <a:rPr lang="ru-RU" sz="900" b="1" dirty="0" smtClean="0"/>
            </a:br>
            <a:r>
              <a:rPr lang="ru-RU" sz="900" b="1" dirty="0" smtClean="0"/>
              <a:t>И ПРИНЯТЫХ МЕРАХ</a:t>
            </a:r>
            <a:endParaRPr lang="en-US" sz="900" b="1" dirty="0"/>
          </a:p>
        </p:txBody>
      </p:sp>
      <p:sp>
        <p:nvSpPr>
          <p:cNvPr id="80" name="Прямоугольник 79"/>
          <p:cNvSpPr/>
          <p:nvPr/>
        </p:nvSpPr>
        <p:spPr>
          <a:xfrm>
            <a:off x="7935776" y="851866"/>
            <a:ext cx="13329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ТРЕБОВАНИЯ НПА/ЛНА</a:t>
            </a:r>
            <a:endParaRPr lang="en-US" sz="900" b="1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6029605"/>
              </p:ext>
            </p:extLst>
          </p:nvPr>
        </p:nvGraphicFramePr>
        <p:xfrm>
          <a:off x="2454619" y="5720327"/>
          <a:ext cx="381000" cy="5926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2897" name="Document" showAsIcon="1" r:id="rId7" imgW="380880" imgH="771480" progId="Word.Document.8">
                  <p:embed/>
                </p:oleObj>
              </mc:Choice>
              <mc:Fallback>
                <p:oleObj name="Document" showAsIcon="1" r:id="rId7" imgW="380880" imgH="77148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54619" y="5720327"/>
                        <a:ext cx="381000" cy="5926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0857040"/>
              </p:ext>
            </p:extLst>
          </p:nvPr>
        </p:nvGraphicFramePr>
        <p:xfrm>
          <a:off x="3895989" y="5720328"/>
          <a:ext cx="381000" cy="5926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2898" name="Document" showAsIcon="1" r:id="rId9" imgW="380880" imgH="771480" progId="Word.Document.8">
                  <p:embed/>
                </p:oleObj>
              </mc:Choice>
              <mc:Fallback>
                <p:oleObj name="Document" showAsIcon="1" r:id="rId9" imgW="380880" imgH="77148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95989" y="5720328"/>
                        <a:ext cx="381000" cy="5926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8610412"/>
              </p:ext>
            </p:extLst>
          </p:nvPr>
        </p:nvGraphicFramePr>
        <p:xfrm>
          <a:off x="4868359" y="5720328"/>
          <a:ext cx="381000" cy="5926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2899" name="Document" showAsIcon="1" r:id="rId11" imgW="380880" imgH="771480" progId="Word.Document.8">
                  <p:embed/>
                </p:oleObj>
              </mc:Choice>
              <mc:Fallback>
                <p:oleObj name="Document" showAsIcon="1" r:id="rId11" imgW="380880" imgH="77148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68359" y="5720328"/>
                        <a:ext cx="381000" cy="5926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4724027"/>
              </p:ext>
            </p:extLst>
          </p:nvPr>
        </p:nvGraphicFramePr>
        <p:xfrm>
          <a:off x="6803909" y="5720328"/>
          <a:ext cx="381000" cy="5926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2900" name="Document" showAsIcon="1" r:id="rId13" imgW="380880" imgH="771480" progId="Word.Document.8">
                  <p:embed/>
                </p:oleObj>
              </mc:Choice>
              <mc:Fallback>
                <p:oleObj name="Document" showAsIcon="1" r:id="rId13" imgW="380880" imgH="77148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03909" y="5720328"/>
                        <a:ext cx="381000" cy="5926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" name="Прямоугольник 96">
            <a:hlinkClick r:id="rId15" action="ppaction://hlinksldjump"/>
          </p:cNvPr>
          <p:cNvSpPr/>
          <p:nvPr/>
        </p:nvSpPr>
        <p:spPr>
          <a:xfrm>
            <a:off x="87657" y="6313019"/>
            <a:ext cx="1413406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На главную</a:t>
            </a:r>
            <a:endParaRPr lang="ru-RU" sz="9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15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65340" y="6697556"/>
            <a:ext cx="2311400" cy="153888"/>
          </a:xfrm>
          <a:noFill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9106B14-7977-4014-90C3-B58184579C76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0078C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000" b="0" i="0" u="none" strike="noStrike" kern="1200" cap="none" spc="0" normalizeH="0" baseline="0" noProof="0" dirty="0" smtClean="0">
              <a:ln>
                <a:noFill/>
              </a:ln>
              <a:solidFill>
                <a:srgbClr val="0078C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4098" name="Rectangle 62" hidden="1"/>
          <p:cNvGraphicFramePr>
            <a:graphicFrameLocks/>
          </p:cNvGraphicFramePr>
          <p:nvPr>
            <p:custDataLst>
              <p:tags r:id="rId2"/>
            </p:custDataLst>
            <p:extLst/>
          </p:nvPr>
        </p:nvGraphicFramePr>
        <p:xfrm>
          <a:off x="0" y="0"/>
          <a:ext cx="171979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1080" name="Слайд think-cell" r:id="rId6" imgW="0" imgH="0" progId="TCLayout.ActiveDocument.1">
                  <p:embed/>
                </p:oleObj>
              </mc:Choice>
              <mc:Fallback>
                <p:oleObj name="Слайд think-cell" r:id="rId6" imgW="0" imgH="0" progId="TCLayout.ActiveDocument.1">
                  <p:embed/>
                  <p:pic>
                    <p:nvPicPr>
                      <p:cNvPr id="4098" name="Rectangle 62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71979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Rectangle 63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171979" cy="1587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25400" tIns="0" rIns="25400" bIns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100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87162" y="104326"/>
            <a:ext cx="79175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kern="0" dirty="0" smtClean="0">
                <a:solidFill>
                  <a:srgbClr val="008C95"/>
                </a:solidFill>
                <a:latin typeface="Arial"/>
              </a:rPr>
              <a:t>ГРУППОВОЙ НЕСЧАСТНЫЙ</a:t>
            </a:r>
            <a:r>
              <a:rPr lang="ru-RU" b="1" dirty="0" smtClean="0"/>
              <a:t> </a:t>
            </a:r>
            <a:r>
              <a:rPr lang="ru-RU" kern="0" dirty="0" smtClean="0">
                <a:solidFill>
                  <a:srgbClr val="008C95"/>
                </a:solidFill>
                <a:latin typeface="Arial"/>
              </a:rPr>
              <a:t>СЛУЧАЙ</a:t>
            </a:r>
            <a:endParaRPr lang="ru-RU" kern="0" dirty="0">
              <a:solidFill>
                <a:srgbClr val="008C95"/>
              </a:solidFill>
              <a:latin typeface="Arial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87162" y="436355"/>
            <a:ext cx="267216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kern="0" dirty="0">
                <a:solidFill>
                  <a:srgbClr val="008C95"/>
                </a:solidFill>
                <a:latin typeface="Arial"/>
              </a:rPr>
              <a:t>КАТЕГОРИЯ</a:t>
            </a:r>
            <a:r>
              <a:rPr lang="ru-RU" sz="700" b="1" dirty="0" smtClean="0"/>
              <a:t> </a:t>
            </a:r>
            <a:r>
              <a:rPr lang="ru-RU" sz="1100" kern="0" dirty="0">
                <a:solidFill>
                  <a:srgbClr val="008C95"/>
                </a:solidFill>
                <a:latin typeface="Arial"/>
              </a:rPr>
              <a:t>ПРОИСШЕСТВИЯ</a:t>
            </a:r>
            <a:endParaRPr lang="en-US" sz="1100" kern="0" dirty="0">
              <a:solidFill>
                <a:srgbClr val="008C95"/>
              </a:solidFill>
              <a:latin typeface="Arial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568615" y="417976"/>
            <a:ext cx="1453621" cy="230817"/>
          </a:xfrm>
          <a:prstGeom prst="roundRect">
            <a:avLst>
              <a:gd name="adj" fmla="val 50000"/>
            </a:avLst>
          </a:prstGeom>
          <a:solidFill>
            <a:srgbClr val="E46E16"/>
          </a:solidFill>
          <a:ln>
            <a:solidFill>
              <a:schemeClr val="bg1"/>
            </a:solidFill>
          </a:ln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ЗНАЧИТЕЛЬНОЕ</a:t>
            </a:r>
            <a:endParaRPr lang="en-US" sz="1200" b="1" dirty="0">
              <a:solidFill>
                <a:schemeClr val="bg1"/>
              </a:solidFill>
            </a:endParaRPr>
          </a:p>
        </p:txBody>
      </p:sp>
      <p:cxnSp>
        <p:nvCxnSpPr>
          <p:cNvPr id="25" name="Прямая со стрелкой 24"/>
          <p:cNvCxnSpPr/>
          <p:nvPr/>
        </p:nvCxnSpPr>
        <p:spPr bwMode="auto">
          <a:xfrm>
            <a:off x="308700" y="1491802"/>
            <a:ext cx="9500318" cy="755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Овал 37"/>
          <p:cNvSpPr/>
          <p:nvPr/>
        </p:nvSpPr>
        <p:spPr bwMode="auto">
          <a:xfrm>
            <a:off x="287162" y="1293802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9" name="Группа 38"/>
          <p:cNvGrpSpPr>
            <a:grpSpLocks noChangeAspect="1"/>
          </p:cNvGrpSpPr>
          <p:nvPr/>
        </p:nvGrpSpPr>
        <p:grpSpPr>
          <a:xfrm>
            <a:off x="355943" y="1357343"/>
            <a:ext cx="269126" cy="252000"/>
            <a:chOff x="7643813" y="4487863"/>
            <a:chExt cx="523874" cy="490538"/>
          </a:xfrm>
        </p:grpSpPr>
        <p:sp>
          <p:nvSpPr>
            <p:cNvPr id="40" name="Freeform 144"/>
            <p:cNvSpPr>
              <a:spLocks/>
            </p:cNvSpPr>
            <p:nvPr/>
          </p:nvSpPr>
          <p:spPr bwMode="auto">
            <a:xfrm>
              <a:off x="7700963" y="4637088"/>
              <a:ext cx="103187" cy="193675"/>
            </a:xfrm>
            <a:custGeom>
              <a:avLst/>
              <a:gdLst>
                <a:gd name="T0" fmla="*/ 288 w 288"/>
                <a:gd name="T1" fmla="*/ 0 h 544"/>
                <a:gd name="T2" fmla="*/ 0 w 288"/>
                <a:gd name="T3" fmla="*/ 192 h 544"/>
                <a:gd name="T4" fmla="*/ 0 w 288"/>
                <a:gd name="T5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544">
                  <a:moveTo>
                    <a:pt x="288" y="0"/>
                  </a:moveTo>
                  <a:cubicBezTo>
                    <a:pt x="128" y="0"/>
                    <a:pt x="0" y="86"/>
                    <a:pt x="0" y="192"/>
                  </a:cubicBezTo>
                  <a:cubicBezTo>
                    <a:pt x="0" y="544"/>
                    <a:pt x="0" y="544"/>
                    <a:pt x="0" y="544"/>
                  </a:cubicBezTo>
                </a:path>
              </a:pathLst>
            </a:cu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1" name="Freeform 145"/>
            <p:cNvSpPr>
              <a:spLocks/>
            </p:cNvSpPr>
            <p:nvPr/>
          </p:nvSpPr>
          <p:spPr bwMode="auto">
            <a:xfrm>
              <a:off x="7758113" y="4487863"/>
              <a:ext cx="90487" cy="114300"/>
            </a:xfrm>
            <a:custGeom>
              <a:avLst/>
              <a:gdLst>
                <a:gd name="T0" fmla="*/ 128 w 256"/>
                <a:gd name="T1" fmla="*/ 320 h 320"/>
                <a:gd name="T2" fmla="*/ 256 w 256"/>
                <a:gd name="T3" fmla="*/ 192 h 320"/>
                <a:gd name="T4" fmla="*/ 256 w 256"/>
                <a:gd name="T5" fmla="*/ 128 h 320"/>
                <a:gd name="T6" fmla="*/ 128 w 256"/>
                <a:gd name="T7" fmla="*/ 0 h 320"/>
                <a:gd name="T8" fmla="*/ 0 w 256"/>
                <a:gd name="T9" fmla="*/ 128 h 320"/>
                <a:gd name="T10" fmla="*/ 0 w 256"/>
                <a:gd name="T11" fmla="*/ 192 h 320"/>
                <a:gd name="T12" fmla="*/ 128 w 256"/>
                <a:gd name="T13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320">
                  <a:moveTo>
                    <a:pt x="128" y="320"/>
                  </a:moveTo>
                  <a:cubicBezTo>
                    <a:pt x="203" y="320"/>
                    <a:pt x="256" y="268"/>
                    <a:pt x="256" y="192"/>
                  </a:cubicBezTo>
                  <a:cubicBezTo>
                    <a:pt x="256" y="128"/>
                    <a:pt x="256" y="128"/>
                    <a:pt x="256" y="128"/>
                  </a:cubicBezTo>
                  <a:cubicBezTo>
                    <a:pt x="256" y="52"/>
                    <a:pt x="203" y="0"/>
                    <a:pt x="128" y="0"/>
                  </a:cubicBezTo>
                  <a:cubicBezTo>
                    <a:pt x="53" y="0"/>
                    <a:pt x="0" y="52"/>
                    <a:pt x="0" y="12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68"/>
                    <a:pt x="53" y="320"/>
                    <a:pt x="128" y="320"/>
                  </a:cubicBezTo>
                  <a:close/>
                </a:path>
              </a:pathLst>
            </a:cu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2" name="Line 146"/>
            <p:cNvSpPr>
              <a:spLocks noChangeShapeType="1"/>
            </p:cNvSpPr>
            <p:nvPr/>
          </p:nvSpPr>
          <p:spPr bwMode="auto">
            <a:xfrm>
              <a:off x="7747000" y="4716463"/>
              <a:ext cx="0" cy="114300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3" name="Freeform 147"/>
            <p:cNvSpPr>
              <a:spLocks/>
            </p:cNvSpPr>
            <p:nvPr/>
          </p:nvSpPr>
          <p:spPr bwMode="auto">
            <a:xfrm>
              <a:off x="7804150" y="4637088"/>
              <a:ext cx="101600" cy="193675"/>
            </a:xfrm>
            <a:custGeom>
              <a:avLst/>
              <a:gdLst>
                <a:gd name="T0" fmla="*/ 0 w 288"/>
                <a:gd name="T1" fmla="*/ 0 h 544"/>
                <a:gd name="T2" fmla="*/ 288 w 288"/>
                <a:gd name="T3" fmla="*/ 192 h 544"/>
                <a:gd name="T4" fmla="*/ 288 w 288"/>
                <a:gd name="T5" fmla="*/ 416 h 544"/>
                <a:gd name="T6" fmla="*/ 160 w 288"/>
                <a:gd name="T7" fmla="*/ 544 h 544"/>
                <a:gd name="T8" fmla="*/ 160 w 288"/>
                <a:gd name="T9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544">
                  <a:moveTo>
                    <a:pt x="0" y="0"/>
                  </a:moveTo>
                  <a:cubicBezTo>
                    <a:pt x="160" y="0"/>
                    <a:pt x="288" y="86"/>
                    <a:pt x="288" y="192"/>
                  </a:cubicBezTo>
                  <a:cubicBezTo>
                    <a:pt x="288" y="416"/>
                    <a:pt x="288" y="416"/>
                    <a:pt x="288" y="416"/>
                  </a:cubicBezTo>
                  <a:cubicBezTo>
                    <a:pt x="288" y="487"/>
                    <a:pt x="231" y="544"/>
                    <a:pt x="160" y="544"/>
                  </a:cubicBezTo>
                  <a:cubicBezTo>
                    <a:pt x="160" y="544"/>
                    <a:pt x="160" y="544"/>
                    <a:pt x="160" y="544"/>
                  </a:cubicBezTo>
                </a:path>
              </a:pathLst>
            </a:cu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4" name="Line 148"/>
            <p:cNvSpPr>
              <a:spLocks noChangeShapeType="1"/>
            </p:cNvSpPr>
            <p:nvPr/>
          </p:nvSpPr>
          <p:spPr bwMode="auto">
            <a:xfrm>
              <a:off x="7861300" y="4716463"/>
              <a:ext cx="0" cy="261938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5" name="Line 149"/>
            <p:cNvSpPr>
              <a:spLocks noChangeShapeType="1"/>
            </p:cNvSpPr>
            <p:nvPr/>
          </p:nvSpPr>
          <p:spPr bwMode="auto">
            <a:xfrm>
              <a:off x="7747000" y="4932363"/>
              <a:ext cx="0" cy="46038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6" name="Line 150"/>
            <p:cNvSpPr>
              <a:spLocks noChangeShapeType="1"/>
            </p:cNvSpPr>
            <p:nvPr/>
          </p:nvSpPr>
          <p:spPr bwMode="auto">
            <a:xfrm>
              <a:off x="7815263" y="4830763"/>
              <a:ext cx="0" cy="147638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7" name="Rectangle 151"/>
            <p:cNvSpPr>
              <a:spLocks noChangeArrowheads="1"/>
            </p:cNvSpPr>
            <p:nvPr/>
          </p:nvSpPr>
          <p:spPr bwMode="auto">
            <a:xfrm>
              <a:off x="7643813" y="4830763"/>
              <a:ext cx="125412" cy="101600"/>
            </a:xfrm>
            <a:prstGeom prst="rect">
              <a:avLst/>
            </a:pr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8" name="Freeform 152"/>
            <p:cNvSpPr>
              <a:spLocks/>
            </p:cNvSpPr>
            <p:nvPr/>
          </p:nvSpPr>
          <p:spPr bwMode="auto">
            <a:xfrm>
              <a:off x="7940675" y="4648200"/>
              <a:ext cx="169862" cy="136525"/>
            </a:xfrm>
            <a:custGeom>
              <a:avLst/>
              <a:gdLst>
                <a:gd name="T0" fmla="*/ 86 w 107"/>
                <a:gd name="T1" fmla="*/ 0 h 86"/>
                <a:gd name="T2" fmla="*/ 43 w 107"/>
                <a:gd name="T3" fmla="*/ 43 h 86"/>
                <a:gd name="T4" fmla="*/ 21 w 107"/>
                <a:gd name="T5" fmla="*/ 21 h 86"/>
                <a:gd name="T6" fmla="*/ 0 w 107"/>
                <a:gd name="T7" fmla="*/ 43 h 86"/>
                <a:gd name="T8" fmla="*/ 43 w 107"/>
                <a:gd name="T9" fmla="*/ 86 h 86"/>
                <a:gd name="T10" fmla="*/ 107 w 107"/>
                <a:gd name="T11" fmla="*/ 21 h 86"/>
                <a:gd name="T12" fmla="*/ 86 w 107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6">
                  <a:moveTo>
                    <a:pt x="86" y="0"/>
                  </a:moveTo>
                  <a:lnTo>
                    <a:pt x="43" y="43"/>
                  </a:lnTo>
                  <a:lnTo>
                    <a:pt x="21" y="21"/>
                  </a:lnTo>
                  <a:lnTo>
                    <a:pt x="0" y="43"/>
                  </a:lnTo>
                  <a:lnTo>
                    <a:pt x="43" y="86"/>
                  </a:lnTo>
                  <a:lnTo>
                    <a:pt x="107" y="21"/>
                  </a:lnTo>
                  <a:lnTo>
                    <a:pt x="86" y="0"/>
                  </a:lnTo>
                  <a:close/>
                </a:path>
              </a:pathLst>
            </a:cu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9" name="Freeform 153"/>
            <p:cNvSpPr>
              <a:spLocks/>
            </p:cNvSpPr>
            <p:nvPr/>
          </p:nvSpPr>
          <p:spPr bwMode="auto">
            <a:xfrm>
              <a:off x="7886700" y="4556125"/>
              <a:ext cx="280987" cy="307975"/>
            </a:xfrm>
            <a:custGeom>
              <a:avLst/>
              <a:gdLst>
                <a:gd name="T0" fmla="*/ 0 w 791"/>
                <a:gd name="T1" fmla="*/ 192 h 864"/>
                <a:gd name="T2" fmla="*/ 359 w 791"/>
                <a:gd name="T3" fmla="*/ 0 h 864"/>
                <a:gd name="T4" fmla="*/ 791 w 791"/>
                <a:gd name="T5" fmla="*/ 432 h 864"/>
                <a:gd name="T6" fmla="*/ 359 w 791"/>
                <a:gd name="T7" fmla="*/ 864 h 864"/>
                <a:gd name="T8" fmla="*/ 97 w 791"/>
                <a:gd name="T9" fmla="*/ 775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1" h="864">
                  <a:moveTo>
                    <a:pt x="0" y="192"/>
                  </a:moveTo>
                  <a:cubicBezTo>
                    <a:pt x="77" y="76"/>
                    <a:pt x="209" y="0"/>
                    <a:pt x="359" y="0"/>
                  </a:cubicBezTo>
                  <a:cubicBezTo>
                    <a:pt x="598" y="0"/>
                    <a:pt x="791" y="193"/>
                    <a:pt x="791" y="432"/>
                  </a:cubicBezTo>
                  <a:cubicBezTo>
                    <a:pt x="791" y="671"/>
                    <a:pt x="598" y="864"/>
                    <a:pt x="359" y="864"/>
                  </a:cubicBezTo>
                  <a:cubicBezTo>
                    <a:pt x="260" y="864"/>
                    <a:pt x="170" y="831"/>
                    <a:pt x="97" y="775"/>
                  </a:cubicBezTo>
                </a:path>
              </a:pathLst>
            </a:cu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62" name="Прямоугольник 61"/>
          <p:cNvSpPr/>
          <p:nvPr/>
        </p:nvSpPr>
        <p:spPr>
          <a:xfrm>
            <a:off x="219364" y="825080"/>
            <a:ext cx="16770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ОПОВЕЩАЕМЫЕ НАДЗОРНЫЕ ОРГАНЫ</a:t>
            </a:r>
            <a:endParaRPr lang="en-US" sz="900" b="1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2231284" y="841992"/>
            <a:ext cx="11395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СПОСОБ ОПОВЕЩЕНИЯ</a:t>
            </a:r>
            <a:endParaRPr lang="en-US" sz="900" b="1" dirty="0"/>
          </a:p>
        </p:txBody>
      </p:sp>
      <p:sp>
        <p:nvSpPr>
          <p:cNvPr id="65" name="Овал 64"/>
          <p:cNvSpPr/>
          <p:nvPr/>
        </p:nvSpPr>
        <p:spPr bwMode="auto">
          <a:xfrm>
            <a:off x="2405109" y="1273517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66" name="Группа 65"/>
          <p:cNvGrpSpPr>
            <a:grpSpLocks noChangeAspect="1"/>
          </p:cNvGrpSpPr>
          <p:nvPr/>
        </p:nvGrpSpPr>
        <p:grpSpPr>
          <a:xfrm>
            <a:off x="2472320" y="1364306"/>
            <a:ext cx="232456" cy="180000"/>
            <a:chOff x="3923529" y="2678736"/>
            <a:chExt cx="358775" cy="277813"/>
          </a:xfrm>
          <a:solidFill>
            <a:schemeClr val="accent1"/>
          </a:solidFill>
        </p:grpSpPr>
        <p:sp>
          <p:nvSpPr>
            <p:cNvPr id="67" name="Rectangle 1500"/>
            <p:cNvSpPr>
              <a:spLocks noChangeArrowheads="1"/>
            </p:cNvSpPr>
            <p:nvPr/>
          </p:nvSpPr>
          <p:spPr bwMode="auto">
            <a:xfrm>
              <a:off x="4190229" y="2708898"/>
              <a:ext cx="12700" cy="2206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68" name="Freeform 1501"/>
            <p:cNvSpPr>
              <a:spLocks noEditPoints="1"/>
            </p:cNvSpPr>
            <p:nvPr/>
          </p:nvSpPr>
          <p:spPr bwMode="auto">
            <a:xfrm>
              <a:off x="3923529" y="2678736"/>
              <a:ext cx="358775" cy="277813"/>
            </a:xfrm>
            <a:custGeom>
              <a:avLst/>
              <a:gdLst>
                <a:gd name="T0" fmla="*/ 406 w 431"/>
                <a:gd name="T1" fmla="*/ 333 h 333"/>
                <a:gd name="T2" fmla="*/ 397 w 431"/>
                <a:gd name="T3" fmla="*/ 332 h 333"/>
                <a:gd name="T4" fmla="*/ 76 w 431"/>
                <a:gd name="T5" fmla="*/ 217 h 333"/>
                <a:gd name="T6" fmla="*/ 22 w 431"/>
                <a:gd name="T7" fmla="*/ 246 h 333"/>
                <a:gd name="T8" fmla="*/ 8 w 431"/>
                <a:gd name="T9" fmla="*/ 246 h 333"/>
                <a:gd name="T10" fmla="*/ 0 w 431"/>
                <a:gd name="T11" fmla="*/ 233 h 333"/>
                <a:gd name="T12" fmla="*/ 0 w 431"/>
                <a:gd name="T13" fmla="*/ 101 h 333"/>
                <a:gd name="T14" fmla="*/ 8 w 431"/>
                <a:gd name="T15" fmla="*/ 88 h 333"/>
                <a:gd name="T16" fmla="*/ 22 w 431"/>
                <a:gd name="T17" fmla="*/ 88 h 333"/>
                <a:gd name="T18" fmla="*/ 76 w 431"/>
                <a:gd name="T19" fmla="*/ 117 h 333"/>
                <a:gd name="T20" fmla="*/ 397 w 431"/>
                <a:gd name="T21" fmla="*/ 2 h 333"/>
                <a:gd name="T22" fmla="*/ 420 w 431"/>
                <a:gd name="T23" fmla="*/ 5 h 333"/>
                <a:gd name="T24" fmla="*/ 431 w 431"/>
                <a:gd name="T25" fmla="*/ 26 h 333"/>
                <a:gd name="T26" fmla="*/ 431 w 431"/>
                <a:gd name="T27" fmla="*/ 308 h 333"/>
                <a:gd name="T28" fmla="*/ 420 w 431"/>
                <a:gd name="T29" fmla="*/ 329 h 333"/>
                <a:gd name="T30" fmla="*/ 406 w 431"/>
                <a:gd name="T31" fmla="*/ 333 h 333"/>
                <a:gd name="T32" fmla="*/ 75 w 431"/>
                <a:gd name="T33" fmla="*/ 200 h 333"/>
                <a:gd name="T34" fmla="*/ 402 w 431"/>
                <a:gd name="T35" fmla="*/ 317 h 333"/>
                <a:gd name="T36" fmla="*/ 411 w 431"/>
                <a:gd name="T37" fmla="*/ 316 h 333"/>
                <a:gd name="T38" fmla="*/ 415 w 431"/>
                <a:gd name="T39" fmla="*/ 308 h 333"/>
                <a:gd name="T40" fmla="*/ 415 w 431"/>
                <a:gd name="T41" fmla="*/ 26 h 333"/>
                <a:gd name="T42" fmla="*/ 411 w 431"/>
                <a:gd name="T43" fmla="*/ 18 h 333"/>
                <a:gd name="T44" fmla="*/ 402 w 431"/>
                <a:gd name="T45" fmla="*/ 17 h 333"/>
                <a:gd name="T46" fmla="*/ 75 w 431"/>
                <a:gd name="T47" fmla="*/ 134 h 333"/>
                <a:gd name="T48" fmla="*/ 16 w 431"/>
                <a:gd name="T49" fmla="*/ 102 h 333"/>
                <a:gd name="T50" fmla="*/ 16 w 431"/>
                <a:gd name="T51" fmla="*/ 232 h 333"/>
                <a:gd name="T52" fmla="*/ 75 w 431"/>
                <a:gd name="T53" fmla="*/ 20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1" h="333">
                  <a:moveTo>
                    <a:pt x="406" y="333"/>
                  </a:moveTo>
                  <a:cubicBezTo>
                    <a:pt x="403" y="333"/>
                    <a:pt x="400" y="333"/>
                    <a:pt x="397" y="332"/>
                  </a:cubicBezTo>
                  <a:cubicBezTo>
                    <a:pt x="76" y="217"/>
                    <a:pt x="76" y="217"/>
                    <a:pt x="76" y="21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18" y="249"/>
                    <a:pt x="12" y="249"/>
                    <a:pt x="8" y="246"/>
                  </a:cubicBezTo>
                  <a:cubicBezTo>
                    <a:pt x="3" y="243"/>
                    <a:pt x="0" y="238"/>
                    <a:pt x="0" y="233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96"/>
                    <a:pt x="3" y="91"/>
                    <a:pt x="8" y="88"/>
                  </a:cubicBezTo>
                  <a:cubicBezTo>
                    <a:pt x="12" y="86"/>
                    <a:pt x="18" y="86"/>
                    <a:pt x="22" y="88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397" y="2"/>
                    <a:pt x="397" y="2"/>
                    <a:pt x="397" y="2"/>
                  </a:cubicBezTo>
                  <a:cubicBezTo>
                    <a:pt x="405" y="0"/>
                    <a:pt x="413" y="1"/>
                    <a:pt x="420" y="5"/>
                  </a:cubicBezTo>
                  <a:cubicBezTo>
                    <a:pt x="427" y="10"/>
                    <a:pt x="431" y="18"/>
                    <a:pt x="431" y="26"/>
                  </a:cubicBezTo>
                  <a:cubicBezTo>
                    <a:pt x="431" y="308"/>
                    <a:pt x="431" y="308"/>
                    <a:pt x="431" y="308"/>
                  </a:cubicBezTo>
                  <a:cubicBezTo>
                    <a:pt x="431" y="317"/>
                    <a:pt x="427" y="324"/>
                    <a:pt x="420" y="329"/>
                  </a:cubicBezTo>
                  <a:cubicBezTo>
                    <a:pt x="416" y="332"/>
                    <a:pt x="411" y="333"/>
                    <a:pt x="406" y="333"/>
                  </a:cubicBezTo>
                  <a:close/>
                  <a:moveTo>
                    <a:pt x="75" y="200"/>
                  </a:moveTo>
                  <a:cubicBezTo>
                    <a:pt x="402" y="317"/>
                    <a:pt x="402" y="317"/>
                    <a:pt x="402" y="317"/>
                  </a:cubicBezTo>
                  <a:cubicBezTo>
                    <a:pt x="405" y="318"/>
                    <a:pt x="408" y="318"/>
                    <a:pt x="411" y="316"/>
                  </a:cubicBezTo>
                  <a:cubicBezTo>
                    <a:pt x="414" y="314"/>
                    <a:pt x="415" y="312"/>
                    <a:pt x="415" y="308"/>
                  </a:cubicBezTo>
                  <a:cubicBezTo>
                    <a:pt x="415" y="26"/>
                    <a:pt x="415" y="26"/>
                    <a:pt x="415" y="26"/>
                  </a:cubicBezTo>
                  <a:cubicBezTo>
                    <a:pt x="415" y="23"/>
                    <a:pt x="414" y="20"/>
                    <a:pt x="411" y="18"/>
                  </a:cubicBezTo>
                  <a:cubicBezTo>
                    <a:pt x="408" y="16"/>
                    <a:pt x="405" y="16"/>
                    <a:pt x="402" y="17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232"/>
                    <a:pt x="16" y="232"/>
                    <a:pt x="16" y="232"/>
                  </a:cubicBezTo>
                  <a:lnTo>
                    <a:pt x="75" y="20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69" name="Freeform 1502"/>
            <p:cNvSpPr>
              <a:spLocks/>
            </p:cNvSpPr>
            <p:nvPr/>
          </p:nvSpPr>
          <p:spPr bwMode="auto">
            <a:xfrm>
              <a:off x="4017191" y="2764461"/>
              <a:ext cx="98425" cy="44450"/>
            </a:xfrm>
            <a:custGeom>
              <a:avLst/>
              <a:gdLst>
                <a:gd name="T0" fmla="*/ 3 w 62"/>
                <a:gd name="T1" fmla="*/ 28 h 28"/>
                <a:gd name="T2" fmla="*/ 0 w 62"/>
                <a:gd name="T3" fmla="*/ 21 h 28"/>
                <a:gd name="T4" fmla="*/ 59 w 62"/>
                <a:gd name="T5" fmla="*/ 0 h 28"/>
                <a:gd name="T6" fmla="*/ 62 w 62"/>
                <a:gd name="T7" fmla="*/ 7 h 28"/>
                <a:gd name="T8" fmla="*/ 3 w 62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8">
                  <a:moveTo>
                    <a:pt x="3" y="28"/>
                  </a:moveTo>
                  <a:lnTo>
                    <a:pt x="0" y="21"/>
                  </a:lnTo>
                  <a:lnTo>
                    <a:pt x="59" y="0"/>
                  </a:lnTo>
                  <a:lnTo>
                    <a:pt x="62" y="7"/>
                  </a:lnTo>
                  <a:lnTo>
                    <a:pt x="3" y="28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70" name="Freeform 1503"/>
            <p:cNvSpPr>
              <a:spLocks noEditPoints="1"/>
            </p:cNvSpPr>
            <p:nvPr/>
          </p:nvSpPr>
          <p:spPr bwMode="auto">
            <a:xfrm>
              <a:off x="4001316" y="2854948"/>
              <a:ext cx="133350" cy="87313"/>
            </a:xfrm>
            <a:custGeom>
              <a:avLst/>
              <a:gdLst>
                <a:gd name="T0" fmla="*/ 117 w 160"/>
                <a:gd name="T1" fmla="*/ 105 h 105"/>
                <a:gd name="T2" fmla="*/ 105 w 160"/>
                <a:gd name="T3" fmla="*/ 103 h 105"/>
                <a:gd name="T4" fmla="*/ 25 w 160"/>
                <a:gd name="T5" fmla="*/ 74 h 105"/>
                <a:gd name="T6" fmla="*/ 4 w 160"/>
                <a:gd name="T7" fmla="*/ 56 h 105"/>
                <a:gd name="T8" fmla="*/ 3 w 160"/>
                <a:gd name="T9" fmla="*/ 29 h 105"/>
                <a:gd name="T10" fmla="*/ 13 w 160"/>
                <a:gd name="T11" fmla="*/ 0 h 105"/>
                <a:gd name="T12" fmla="*/ 160 w 160"/>
                <a:gd name="T13" fmla="*/ 53 h 105"/>
                <a:gd name="T14" fmla="*/ 150 w 160"/>
                <a:gd name="T15" fmla="*/ 81 h 105"/>
                <a:gd name="T16" fmla="*/ 132 w 160"/>
                <a:gd name="T17" fmla="*/ 101 h 105"/>
                <a:gd name="T18" fmla="*/ 117 w 160"/>
                <a:gd name="T19" fmla="*/ 105 h 105"/>
                <a:gd name="T20" fmla="*/ 23 w 160"/>
                <a:gd name="T21" fmla="*/ 20 h 105"/>
                <a:gd name="T22" fmla="*/ 18 w 160"/>
                <a:gd name="T23" fmla="*/ 34 h 105"/>
                <a:gd name="T24" fmla="*/ 19 w 160"/>
                <a:gd name="T25" fmla="*/ 49 h 105"/>
                <a:gd name="T26" fmla="*/ 30 w 160"/>
                <a:gd name="T27" fmla="*/ 59 h 105"/>
                <a:gd name="T28" fmla="*/ 110 w 160"/>
                <a:gd name="T29" fmla="*/ 88 h 105"/>
                <a:gd name="T30" fmla="*/ 125 w 160"/>
                <a:gd name="T31" fmla="*/ 87 h 105"/>
                <a:gd name="T32" fmla="*/ 136 w 160"/>
                <a:gd name="T33" fmla="*/ 76 h 105"/>
                <a:gd name="T34" fmla="*/ 140 w 160"/>
                <a:gd name="T35" fmla="*/ 62 h 105"/>
                <a:gd name="T36" fmla="*/ 23 w 160"/>
                <a:gd name="T37" fmla="*/ 2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105">
                  <a:moveTo>
                    <a:pt x="117" y="105"/>
                  </a:moveTo>
                  <a:cubicBezTo>
                    <a:pt x="113" y="105"/>
                    <a:pt x="109" y="104"/>
                    <a:pt x="105" y="10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16" y="71"/>
                    <a:pt x="9" y="64"/>
                    <a:pt x="4" y="56"/>
                  </a:cubicBezTo>
                  <a:cubicBezTo>
                    <a:pt x="0" y="47"/>
                    <a:pt x="0" y="37"/>
                    <a:pt x="3" y="2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0" y="53"/>
                    <a:pt x="160" y="53"/>
                    <a:pt x="160" y="53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47" y="90"/>
                    <a:pt x="140" y="97"/>
                    <a:pt x="132" y="101"/>
                  </a:cubicBezTo>
                  <a:cubicBezTo>
                    <a:pt x="127" y="104"/>
                    <a:pt x="122" y="105"/>
                    <a:pt x="117" y="105"/>
                  </a:cubicBezTo>
                  <a:close/>
                  <a:moveTo>
                    <a:pt x="23" y="20"/>
                  </a:moveTo>
                  <a:cubicBezTo>
                    <a:pt x="18" y="34"/>
                    <a:pt x="18" y="34"/>
                    <a:pt x="18" y="34"/>
                  </a:cubicBezTo>
                  <a:cubicBezTo>
                    <a:pt x="16" y="39"/>
                    <a:pt x="16" y="44"/>
                    <a:pt x="19" y="49"/>
                  </a:cubicBezTo>
                  <a:cubicBezTo>
                    <a:pt x="21" y="54"/>
                    <a:pt x="25" y="57"/>
                    <a:pt x="30" y="59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5" y="90"/>
                    <a:pt x="121" y="90"/>
                    <a:pt x="125" y="87"/>
                  </a:cubicBezTo>
                  <a:cubicBezTo>
                    <a:pt x="130" y="85"/>
                    <a:pt x="134" y="81"/>
                    <a:pt x="136" y="76"/>
                  </a:cubicBezTo>
                  <a:cubicBezTo>
                    <a:pt x="140" y="62"/>
                    <a:pt x="140" y="62"/>
                    <a:pt x="140" y="62"/>
                  </a:cubicBezTo>
                  <a:lnTo>
                    <a:pt x="23" y="2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71" name="Rectangle 1504"/>
            <p:cNvSpPr>
              <a:spLocks noChangeArrowheads="1"/>
            </p:cNvSpPr>
            <p:nvPr/>
          </p:nvSpPr>
          <p:spPr bwMode="auto">
            <a:xfrm>
              <a:off x="3980679" y="2785098"/>
              <a:ext cx="12700" cy="682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81" name="Прямоугольник 80"/>
          <p:cNvSpPr/>
          <p:nvPr/>
        </p:nvSpPr>
        <p:spPr>
          <a:xfrm>
            <a:off x="4022236" y="897944"/>
            <a:ext cx="125226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00" b="1" dirty="0" smtClean="0"/>
              <a:t>РАССЛЕДОВАНИЕ</a:t>
            </a:r>
            <a:endParaRPr lang="en-US" sz="900" b="1" dirty="0"/>
          </a:p>
        </p:txBody>
      </p:sp>
      <p:sp>
        <p:nvSpPr>
          <p:cNvPr id="82" name="Овал 81"/>
          <p:cNvSpPr/>
          <p:nvPr/>
        </p:nvSpPr>
        <p:spPr bwMode="auto">
          <a:xfrm>
            <a:off x="4151621" y="1273517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83" name="Группа 82"/>
          <p:cNvGrpSpPr>
            <a:grpSpLocks noChangeAspect="1"/>
          </p:cNvGrpSpPr>
          <p:nvPr/>
        </p:nvGrpSpPr>
        <p:grpSpPr>
          <a:xfrm>
            <a:off x="4242252" y="1367927"/>
            <a:ext cx="214737" cy="216000"/>
            <a:chOff x="839788" y="3584576"/>
            <a:chExt cx="539751" cy="542926"/>
          </a:xfrm>
        </p:grpSpPr>
        <p:sp>
          <p:nvSpPr>
            <p:cNvPr id="84" name="Oval 119"/>
            <p:cNvSpPr>
              <a:spLocks noChangeArrowheads="1"/>
            </p:cNvSpPr>
            <p:nvPr/>
          </p:nvSpPr>
          <p:spPr bwMode="auto">
            <a:xfrm>
              <a:off x="839788" y="3584576"/>
              <a:ext cx="400050" cy="401638"/>
            </a:xfrm>
            <a:prstGeom prst="ellipse">
              <a:avLst/>
            </a:pr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5" name="Freeform 120"/>
            <p:cNvSpPr>
              <a:spLocks/>
            </p:cNvSpPr>
            <p:nvPr/>
          </p:nvSpPr>
          <p:spPr bwMode="auto">
            <a:xfrm>
              <a:off x="1190626" y="3935414"/>
              <a:ext cx="188913" cy="192088"/>
            </a:xfrm>
            <a:custGeom>
              <a:avLst/>
              <a:gdLst>
                <a:gd name="T0" fmla="*/ 0 w 66"/>
                <a:gd name="T1" fmla="*/ 18 h 67"/>
                <a:gd name="T2" fmla="*/ 44 w 66"/>
                <a:gd name="T3" fmla="*/ 62 h 67"/>
                <a:gd name="T4" fmla="*/ 62 w 66"/>
                <a:gd name="T5" fmla="*/ 62 h 67"/>
                <a:gd name="T6" fmla="*/ 62 w 66"/>
                <a:gd name="T7" fmla="*/ 45 h 67"/>
                <a:gd name="T8" fmla="*/ 17 w 66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7">
                  <a:moveTo>
                    <a:pt x="0" y="18"/>
                  </a:moveTo>
                  <a:cubicBezTo>
                    <a:pt x="44" y="62"/>
                    <a:pt x="44" y="62"/>
                    <a:pt x="44" y="62"/>
                  </a:cubicBezTo>
                  <a:cubicBezTo>
                    <a:pt x="49" y="67"/>
                    <a:pt x="57" y="67"/>
                    <a:pt x="62" y="62"/>
                  </a:cubicBezTo>
                  <a:cubicBezTo>
                    <a:pt x="66" y="57"/>
                    <a:pt x="66" y="50"/>
                    <a:pt x="62" y="45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6" name="Freeform 121"/>
            <p:cNvSpPr>
              <a:spLocks/>
            </p:cNvSpPr>
            <p:nvPr/>
          </p:nvSpPr>
          <p:spPr bwMode="auto">
            <a:xfrm>
              <a:off x="989013" y="3787776"/>
              <a:ext cx="100013" cy="15875"/>
            </a:xfrm>
            <a:custGeom>
              <a:avLst/>
              <a:gdLst>
                <a:gd name="T0" fmla="*/ 35 w 35"/>
                <a:gd name="T1" fmla="*/ 6 h 6"/>
                <a:gd name="T2" fmla="*/ 18 w 35"/>
                <a:gd name="T3" fmla="*/ 0 h 6"/>
                <a:gd name="T4" fmla="*/ 18 w 35"/>
                <a:gd name="T5" fmla="*/ 0 h 6"/>
                <a:gd name="T6" fmla="*/ 0 w 3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6">
                  <a:moveTo>
                    <a:pt x="35" y="6"/>
                  </a:moveTo>
                  <a:cubicBezTo>
                    <a:pt x="31" y="3"/>
                    <a:pt x="24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0"/>
                    <a:pt x="5" y="3"/>
                    <a:pt x="0" y="6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7" name="Freeform 122"/>
            <p:cNvSpPr>
              <a:spLocks/>
            </p:cNvSpPr>
            <p:nvPr/>
          </p:nvSpPr>
          <p:spPr bwMode="auto">
            <a:xfrm>
              <a:off x="1003301" y="3687764"/>
              <a:ext cx="73025" cy="100013"/>
            </a:xfrm>
            <a:custGeom>
              <a:avLst/>
              <a:gdLst>
                <a:gd name="T0" fmla="*/ 13 w 26"/>
                <a:gd name="T1" fmla="*/ 35 h 35"/>
                <a:gd name="T2" fmla="*/ 26 w 26"/>
                <a:gd name="T3" fmla="*/ 20 h 35"/>
                <a:gd name="T4" fmla="*/ 26 w 26"/>
                <a:gd name="T5" fmla="*/ 15 h 35"/>
                <a:gd name="T6" fmla="*/ 13 w 26"/>
                <a:gd name="T7" fmla="*/ 0 h 35"/>
                <a:gd name="T8" fmla="*/ 0 w 26"/>
                <a:gd name="T9" fmla="*/ 15 h 35"/>
                <a:gd name="T10" fmla="*/ 0 w 26"/>
                <a:gd name="T11" fmla="*/ 20 h 35"/>
                <a:gd name="T12" fmla="*/ 13 w 26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5">
                  <a:moveTo>
                    <a:pt x="13" y="35"/>
                  </a:moveTo>
                  <a:cubicBezTo>
                    <a:pt x="21" y="35"/>
                    <a:pt x="26" y="28"/>
                    <a:pt x="26" y="20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6"/>
                    <a:pt x="21" y="0"/>
                    <a:pt x="13" y="0"/>
                  </a:cubicBezTo>
                  <a:cubicBezTo>
                    <a:pt x="5" y="0"/>
                    <a:pt x="0" y="6"/>
                    <a:pt x="0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8"/>
                    <a:pt x="5" y="35"/>
                    <a:pt x="13" y="35"/>
                  </a:cubicBez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8" name="Freeform 123"/>
            <p:cNvSpPr>
              <a:spLocks/>
            </p:cNvSpPr>
            <p:nvPr/>
          </p:nvSpPr>
          <p:spPr bwMode="auto">
            <a:xfrm>
              <a:off x="877888" y="3824289"/>
              <a:ext cx="111125" cy="74613"/>
            </a:xfrm>
            <a:custGeom>
              <a:avLst/>
              <a:gdLst>
                <a:gd name="T0" fmla="*/ 0 w 39"/>
                <a:gd name="T1" fmla="*/ 4 h 26"/>
                <a:gd name="T2" fmla="*/ 17 w 39"/>
                <a:gd name="T3" fmla="*/ 0 h 26"/>
                <a:gd name="T4" fmla="*/ 39 w 39"/>
                <a:gd name="T5" fmla="*/ 13 h 26"/>
                <a:gd name="T6" fmla="*/ 39 w 39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26">
                  <a:moveTo>
                    <a:pt x="0" y="4"/>
                  </a:moveTo>
                  <a:cubicBezTo>
                    <a:pt x="4" y="1"/>
                    <a:pt x="11" y="0"/>
                    <a:pt x="17" y="0"/>
                  </a:cubicBezTo>
                  <a:cubicBezTo>
                    <a:pt x="27" y="0"/>
                    <a:pt x="39" y="8"/>
                    <a:pt x="39" y="13"/>
                  </a:cubicBezTo>
                  <a:cubicBezTo>
                    <a:pt x="39" y="26"/>
                    <a:pt x="39" y="26"/>
                    <a:pt x="39" y="26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9" name="Freeform 124"/>
            <p:cNvSpPr>
              <a:spLocks/>
            </p:cNvSpPr>
            <p:nvPr/>
          </p:nvSpPr>
          <p:spPr bwMode="auto">
            <a:xfrm>
              <a:off x="889001" y="3724276"/>
              <a:ext cx="76200" cy="100013"/>
            </a:xfrm>
            <a:custGeom>
              <a:avLst/>
              <a:gdLst>
                <a:gd name="T0" fmla="*/ 13 w 27"/>
                <a:gd name="T1" fmla="*/ 35 h 35"/>
                <a:gd name="T2" fmla="*/ 27 w 27"/>
                <a:gd name="T3" fmla="*/ 20 h 35"/>
                <a:gd name="T4" fmla="*/ 27 w 27"/>
                <a:gd name="T5" fmla="*/ 15 h 35"/>
                <a:gd name="T6" fmla="*/ 13 w 27"/>
                <a:gd name="T7" fmla="*/ 0 h 35"/>
                <a:gd name="T8" fmla="*/ 0 w 27"/>
                <a:gd name="T9" fmla="*/ 15 h 35"/>
                <a:gd name="T10" fmla="*/ 0 w 27"/>
                <a:gd name="T11" fmla="*/ 20 h 35"/>
                <a:gd name="T12" fmla="*/ 13 w 27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5">
                  <a:moveTo>
                    <a:pt x="13" y="35"/>
                  </a:moveTo>
                  <a:cubicBezTo>
                    <a:pt x="21" y="35"/>
                    <a:pt x="27" y="28"/>
                    <a:pt x="27" y="20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6"/>
                    <a:pt x="21" y="0"/>
                    <a:pt x="13" y="0"/>
                  </a:cubicBezTo>
                  <a:cubicBezTo>
                    <a:pt x="6" y="0"/>
                    <a:pt x="0" y="6"/>
                    <a:pt x="0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8"/>
                    <a:pt x="6" y="35"/>
                    <a:pt x="13" y="35"/>
                  </a:cubicBez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0" name="Freeform 125"/>
            <p:cNvSpPr>
              <a:spLocks/>
            </p:cNvSpPr>
            <p:nvPr/>
          </p:nvSpPr>
          <p:spPr bwMode="auto">
            <a:xfrm>
              <a:off x="1089026" y="3824289"/>
              <a:ext cx="112713" cy="74613"/>
            </a:xfrm>
            <a:custGeom>
              <a:avLst/>
              <a:gdLst>
                <a:gd name="T0" fmla="*/ 40 w 40"/>
                <a:gd name="T1" fmla="*/ 4 h 26"/>
                <a:gd name="T2" fmla="*/ 22 w 40"/>
                <a:gd name="T3" fmla="*/ 0 h 26"/>
                <a:gd name="T4" fmla="*/ 0 w 40"/>
                <a:gd name="T5" fmla="*/ 13 h 26"/>
                <a:gd name="T6" fmla="*/ 0 w 40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6">
                  <a:moveTo>
                    <a:pt x="40" y="4"/>
                  </a:moveTo>
                  <a:cubicBezTo>
                    <a:pt x="35" y="1"/>
                    <a:pt x="28" y="0"/>
                    <a:pt x="22" y="0"/>
                  </a:cubicBezTo>
                  <a:cubicBezTo>
                    <a:pt x="13" y="0"/>
                    <a:pt x="0" y="8"/>
                    <a:pt x="0" y="13"/>
                  </a:cubicBezTo>
                  <a:cubicBezTo>
                    <a:pt x="0" y="26"/>
                    <a:pt x="0" y="26"/>
                    <a:pt x="0" y="26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1" name="Freeform 126"/>
            <p:cNvSpPr>
              <a:spLocks/>
            </p:cNvSpPr>
            <p:nvPr/>
          </p:nvSpPr>
          <p:spPr bwMode="auto">
            <a:xfrm>
              <a:off x="1114426" y="3724276"/>
              <a:ext cx="76200" cy="100013"/>
            </a:xfrm>
            <a:custGeom>
              <a:avLst/>
              <a:gdLst>
                <a:gd name="T0" fmla="*/ 13 w 27"/>
                <a:gd name="T1" fmla="*/ 35 h 35"/>
                <a:gd name="T2" fmla="*/ 0 w 27"/>
                <a:gd name="T3" fmla="*/ 20 h 35"/>
                <a:gd name="T4" fmla="*/ 0 w 27"/>
                <a:gd name="T5" fmla="*/ 15 h 35"/>
                <a:gd name="T6" fmla="*/ 13 w 27"/>
                <a:gd name="T7" fmla="*/ 0 h 35"/>
                <a:gd name="T8" fmla="*/ 27 w 27"/>
                <a:gd name="T9" fmla="*/ 15 h 35"/>
                <a:gd name="T10" fmla="*/ 27 w 27"/>
                <a:gd name="T11" fmla="*/ 20 h 35"/>
                <a:gd name="T12" fmla="*/ 13 w 27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5">
                  <a:moveTo>
                    <a:pt x="13" y="35"/>
                  </a:moveTo>
                  <a:cubicBezTo>
                    <a:pt x="5" y="35"/>
                    <a:pt x="0" y="28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21" y="0"/>
                    <a:pt x="27" y="6"/>
                    <a:pt x="27" y="15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8"/>
                    <a:pt x="21" y="35"/>
                    <a:pt x="13" y="35"/>
                  </a:cubicBez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2" name="Freeform 127"/>
            <p:cNvSpPr>
              <a:spLocks/>
            </p:cNvSpPr>
            <p:nvPr/>
          </p:nvSpPr>
          <p:spPr bwMode="auto">
            <a:xfrm>
              <a:off x="1139826" y="3887789"/>
              <a:ext cx="111125" cy="111125"/>
            </a:xfrm>
            <a:custGeom>
              <a:avLst/>
              <a:gdLst>
                <a:gd name="T0" fmla="*/ 47 w 70"/>
                <a:gd name="T1" fmla="*/ 0 h 70"/>
                <a:gd name="T2" fmla="*/ 70 w 70"/>
                <a:gd name="T3" fmla="*/ 23 h 70"/>
                <a:gd name="T4" fmla="*/ 23 w 70"/>
                <a:gd name="T5" fmla="*/ 70 h 70"/>
                <a:gd name="T6" fmla="*/ 0 w 70"/>
                <a:gd name="T7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70">
                  <a:moveTo>
                    <a:pt x="47" y="0"/>
                  </a:moveTo>
                  <a:lnTo>
                    <a:pt x="70" y="23"/>
                  </a:lnTo>
                  <a:lnTo>
                    <a:pt x="23" y="70"/>
                  </a:lnTo>
                  <a:lnTo>
                    <a:pt x="0" y="46"/>
                  </a:ln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93" name="Овал 92"/>
          <p:cNvSpPr/>
          <p:nvPr/>
        </p:nvSpPr>
        <p:spPr bwMode="auto">
          <a:xfrm>
            <a:off x="6417463" y="1256306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94" name="Группа 93"/>
          <p:cNvGrpSpPr>
            <a:grpSpLocks noChangeAspect="1"/>
          </p:cNvGrpSpPr>
          <p:nvPr/>
        </p:nvGrpSpPr>
        <p:grpSpPr>
          <a:xfrm>
            <a:off x="6484674" y="1347095"/>
            <a:ext cx="232456" cy="180000"/>
            <a:chOff x="3923529" y="2678736"/>
            <a:chExt cx="358775" cy="277813"/>
          </a:xfrm>
          <a:solidFill>
            <a:schemeClr val="accent1"/>
          </a:solidFill>
        </p:grpSpPr>
        <p:sp>
          <p:nvSpPr>
            <p:cNvPr id="95" name="Rectangle 1500"/>
            <p:cNvSpPr>
              <a:spLocks noChangeArrowheads="1"/>
            </p:cNvSpPr>
            <p:nvPr/>
          </p:nvSpPr>
          <p:spPr bwMode="auto">
            <a:xfrm>
              <a:off x="4190229" y="2708898"/>
              <a:ext cx="12700" cy="2206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6" name="Freeform 1501"/>
            <p:cNvSpPr>
              <a:spLocks noEditPoints="1"/>
            </p:cNvSpPr>
            <p:nvPr/>
          </p:nvSpPr>
          <p:spPr bwMode="auto">
            <a:xfrm>
              <a:off x="3923529" y="2678736"/>
              <a:ext cx="358775" cy="277813"/>
            </a:xfrm>
            <a:custGeom>
              <a:avLst/>
              <a:gdLst>
                <a:gd name="T0" fmla="*/ 406 w 431"/>
                <a:gd name="T1" fmla="*/ 333 h 333"/>
                <a:gd name="T2" fmla="*/ 397 w 431"/>
                <a:gd name="T3" fmla="*/ 332 h 333"/>
                <a:gd name="T4" fmla="*/ 76 w 431"/>
                <a:gd name="T5" fmla="*/ 217 h 333"/>
                <a:gd name="T6" fmla="*/ 22 w 431"/>
                <a:gd name="T7" fmla="*/ 246 h 333"/>
                <a:gd name="T8" fmla="*/ 8 w 431"/>
                <a:gd name="T9" fmla="*/ 246 h 333"/>
                <a:gd name="T10" fmla="*/ 0 w 431"/>
                <a:gd name="T11" fmla="*/ 233 h 333"/>
                <a:gd name="T12" fmla="*/ 0 w 431"/>
                <a:gd name="T13" fmla="*/ 101 h 333"/>
                <a:gd name="T14" fmla="*/ 8 w 431"/>
                <a:gd name="T15" fmla="*/ 88 h 333"/>
                <a:gd name="T16" fmla="*/ 22 w 431"/>
                <a:gd name="T17" fmla="*/ 88 h 333"/>
                <a:gd name="T18" fmla="*/ 76 w 431"/>
                <a:gd name="T19" fmla="*/ 117 h 333"/>
                <a:gd name="T20" fmla="*/ 397 w 431"/>
                <a:gd name="T21" fmla="*/ 2 h 333"/>
                <a:gd name="T22" fmla="*/ 420 w 431"/>
                <a:gd name="T23" fmla="*/ 5 h 333"/>
                <a:gd name="T24" fmla="*/ 431 w 431"/>
                <a:gd name="T25" fmla="*/ 26 h 333"/>
                <a:gd name="T26" fmla="*/ 431 w 431"/>
                <a:gd name="T27" fmla="*/ 308 h 333"/>
                <a:gd name="T28" fmla="*/ 420 w 431"/>
                <a:gd name="T29" fmla="*/ 329 h 333"/>
                <a:gd name="T30" fmla="*/ 406 w 431"/>
                <a:gd name="T31" fmla="*/ 333 h 333"/>
                <a:gd name="T32" fmla="*/ 75 w 431"/>
                <a:gd name="T33" fmla="*/ 200 h 333"/>
                <a:gd name="T34" fmla="*/ 402 w 431"/>
                <a:gd name="T35" fmla="*/ 317 h 333"/>
                <a:gd name="T36" fmla="*/ 411 w 431"/>
                <a:gd name="T37" fmla="*/ 316 h 333"/>
                <a:gd name="T38" fmla="*/ 415 w 431"/>
                <a:gd name="T39" fmla="*/ 308 h 333"/>
                <a:gd name="T40" fmla="*/ 415 w 431"/>
                <a:gd name="T41" fmla="*/ 26 h 333"/>
                <a:gd name="T42" fmla="*/ 411 w 431"/>
                <a:gd name="T43" fmla="*/ 18 h 333"/>
                <a:gd name="T44" fmla="*/ 402 w 431"/>
                <a:gd name="T45" fmla="*/ 17 h 333"/>
                <a:gd name="T46" fmla="*/ 75 w 431"/>
                <a:gd name="T47" fmla="*/ 134 h 333"/>
                <a:gd name="T48" fmla="*/ 16 w 431"/>
                <a:gd name="T49" fmla="*/ 102 h 333"/>
                <a:gd name="T50" fmla="*/ 16 w 431"/>
                <a:gd name="T51" fmla="*/ 232 h 333"/>
                <a:gd name="T52" fmla="*/ 75 w 431"/>
                <a:gd name="T53" fmla="*/ 20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1" h="333">
                  <a:moveTo>
                    <a:pt x="406" y="333"/>
                  </a:moveTo>
                  <a:cubicBezTo>
                    <a:pt x="403" y="333"/>
                    <a:pt x="400" y="333"/>
                    <a:pt x="397" y="332"/>
                  </a:cubicBezTo>
                  <a:cubicBezTo>
                    <a:pt x="76" y="217"/>
                    <a:pt x="76" y="217"/>
                    <a:pt x="76" y="21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18" y="249"/>
                    <a:pt x="12" y="249"/>
                    <a:pt x="8" y="246"/>
                  </a:cubicBezTo>
                  <a:cubicBezTo>
                    <a:pt x="3" y="243"/>
                    <a:pt x="0" y="238"/>
                    <a:pt x="0" y="233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96"/>
                    <a:pt x="3" y="91"/>
                    <a:pt x="8" y="88"/>
                  </a:cubicBezTo>
                  <a:cubicBezTo>
                    <a:pt x="12" y="86"/>
                    <a:pt x="18" y="86"/>
                    <a:pt x="22" y="88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397" y="2"/>
                    <a:pt x="397" y="2"/>
                    <a:pt x="397" y="2"/>
                  </a:cubicBezTo>
                  <a:cubicBezTo>
                    <a:pt x="405" y="0"/>
                    <a:pt x="413" y="1"/>
                    <a:pt x="420" y="5"/>
                  </a:cubicBezTo>
                  <a:cubicBezTo>
                    <a:pt x="427" y="10"/>
                    <a:pt x="431" y="18"/>
                    <a:pt x="431" y="26"/>
                  </a:cubicBezTo>
                  <a:cubicBezTo>
                    <a:pt x="431" y="308"/>
                    <a:pt x="431" y="308"/>
                    <a:pt x="431" y="308"/>
                  </a:cubicBezTo>
                  <a:cubicBezTo>
                    <a:pt x="431" y="317"/>
                    <a:pt x="427" y="324"/>
                    <a:pt x="420" y="329"/>
                  </a:cubicBezTo>
                  <a:cubicBezTo>
                    <a:pt x="416" y="332"/>
                    <a:pt x="411" y="333"/>
                    <a:pt x="406" y="333"/>
                  </a:cubicBezTo>
                  <a:close/>
                  <a:moveTo>
                    <a:pt x="75" y="200"/>
                  </a:moveTo>
                  <a:cubicBezTo>
                    <a:pt x="402" y="317"/>
                    <a:pt x="402" y="317"/>
                    <a:pt x="402" y="317"/>
                  </a:cubicBezTo>
                  <a:cubicBezTo>
                    <a:pt x="405" y="318"/>
                    <a:pt x="408" y="318"/>
                    <a:pt x="411" y="316"/>
                  </a:cubicBezTo>
                  <a:cubicBezTo>
                    <a:pt x="414" y="314"/>
                    <a:pt x="415" y="312"/>
                    <a:pt x="415" y="308"/>
                  </a:cubicBezTo>
                  <a:cubicBezTo>
                    <a:pt x="415" y="26"/>
                    <a:pt x="415" y="26"/>
                    <a:pt x="415" y="26"/>
                  </a:cubicBezTo>
                  <a:cubicBezTo>
                    <a:pt x="415" y="23"/>
                    <a:pt x="414" y="20"/>
                    <a:pt x="411" y="18"/>
                  </a:cubicBezTo>
                  <a:cubicBezTo>
                    <a:pt x="408" y="16"/>
                    <a:pt x="405" y="16"/>
                    <a:pt x="402" y="17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232"/>
                    <a:pt x="16" y="232"/>
                    <a:pt x="16" y="232"/>
                  </a:cubicBezTo>
                  <a:lnTo>
                    <a:pt x="75" y="20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8" name="Freeform 1502"/>
            <p:cNvSpPr>
              <a:spLocks/>
            </p:cNvSpPr>
            <p:nvPr/>
          </p:nvSpPr>
          <p:spPr bwMode="auto">
            <a:xfrm>
              <a:off x="4017191" y="2764461"/>
              <a:ext cx="98425" cy="44450"/>
            </a:xfrm>
            <a:custGeom>
              <a:avLst/>
              <a:gdLst>
                <a:gd name="T0" fmla="*/ 3 w 62"/>
                <a:gd name="T1" fmla="*/ 28 h 28"/>
                <a:gd name="T2" fmla="*/ 0 w 62"/>
                <a:gd name="T3" fmla="*/ 21 h 28"/>
                <a:gd name="T4" fmla="*/ 59 w 62"/>
                <a:gd name="T5" fmla="*/ 0 h 28"/>
                <a:gd name="T6" fmla="*/ 62 w 62"/>
                <a:gd name="T7" fmla="*/ 7 h 28"/>
                <a:gd name="T8" fmla="*/ 3 w 62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8">
                  <a:moveTo>
                    <a:pt x="3" y="28"/>
                  </a:moveTo>
                  <a:lnTo>
                    <a:pt x="0" y="21"/>
                  </a:lnTo>
                  <a:lnTo>
                    <a:pt x="59" y="0"/>
                  </a:lnTo>
                  <a:lnTo>
                    <a:pt x="62" y="7"/>
                  </a:lnTo>
                  <a:lnTo>
                    <a:pt x="3" y="28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9" name="Freeform 1503"/>
            <p:cNvSpPr>
              <a:spLocks noEditPoints="1"/>
            </p:cNvSpPr>
            <p:nvPr/>
          </p:nvSpPr>
          <p:spPr bwMode="auto">
            <a:xfrm>
              <a:off x="4001316" y="2854948"/>
              <a:ext cx="133350" cy="87313"/>
            </a:xfrm>
            <a:custGeom>
              <a:avLst/>
              <a:gdLst>
                <a:gd name="T0" fmla="*/ 117 w 160"/>
                <a:gd name="T1" fmla="*/ 105 h 105"/>
                <a:gd name="T2" fmla="*/ 105 w 160"/>
                <a:gd name="T3" fmla="*/ 103 h 105"/>
                <a:gd name="T4" fmla="*/ 25 w 160"/>
                <a:gd name="T5" fmla="*/ 74 h 105"/>
                <a:gd name="T6" fmla="*/ 4 w 160"/>
                <a:gd name="T7" fmla="*/ 56 h 105"/>
                <a:gd name="T8" fmla="*/ 3 w 160"/>
                <a:gd name="T9" fmla="*/ 29 h 105"/>
                <a:gd name="T10" fmla="*/ 13 w 160"/>
                <a:gd name="T11" fmla="*/ 0 h 105"/>
                <a:gd name="T12" fmla="*/ 160 w 160"/>
                <a:gd name="T13" fmla="*/ 53 h 105"/>
                <a:gd name="T14" fmla="*/ 150 w 160"/>
                <a:gd name="T15" fmla="*/ 81 h 105"/>
                <a:gd name="T16" fmla="*/ 132 w 160"/>
                <a:gd name="T17" fmla="*/ 101 h 105"/>
                <a:gd name="T18" fmla="*/ 117 w 160"/>
                <a:gd name="T19" fmla="*/ 105 h 105"/>
                <a:gd name="T20" fmla="*/ 23 w 160"/>
                <a:gd name="T21" fmla="*/ 20 h 105"/>
                <a:gd name="T22" fmla="*/ 18 w 160"/>
                <a:gd name="T23" fmla="*/ 34 h 105"/>
                <a:gd name="T24" fmla="*/ 19 w 160"/>
                <a:gd name="T25" fmla="*/ 49 h 105"/>
                <a:gd name="T26" fmla="*/ 30 w 160"/>
                <a:gd name="T27" fmla="*/ 59 h 105"/>
                <a:gd name="T28" fmla="*/ 110 w 160"/>
                <a:gd name="T29" fmla="*/ 88 h 105"/>
                <a:gd name="T30" fmla="*/ 125 w 160"/>
                <a:gd name="T31" fmla="*/ 87 h 105"/>
                <a:gd name="T32" fmla="*/ 136 w 160"/>
                <a:gd name="T33" fmla="*/ 76 h 105"/>
                <a:gd name="T34" fmla="*/ 140 w 160"/>
                <a:gd name="T35" fmla="*/ 62 h 105"/>
                <a:gd name="T36" fmla="*/ 23 w 160"/>
                <a:gd name="T37" fmla="*/ 2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105">
                  <a:moveTo>
                    <a:pt x="117" y="105"/>
                  </a:moveTo>
                  <a:cubicBezTo>
                    <a:pt x="113" y="105"/>
                    <a:pt x="109" y="104"/>
                    <a:pt x="105" y="10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16" y="71"/>
                    <a:pt x="9" y="64"/>
                    <a:pt x="4" y="56"/>
                  </a:cubicBezTo>
                  <a:cubicBezTo>
                    <a:pt x="0" y="47"/>
                    <a:pt x="0" y="37"/>
                    <a:pt x="3" y="2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0" y="53"/>
                    <a:pt x="160" y="53"/>
                    <a:pt x="160" y="53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47" y="90"/>
                    <a:pt x="140" y="97"/>
                    <a:pt x="132" y="101"/>
                  </a:cubicBezTo>
                  <a:cubicBezTo>
                    <a:pt x="127" y="104"/>
                    <a:pt x="122" y="105"/>
                    <a:pt x="117" y="105"/>
                  </a:cubicBezTo>
                  <a:close/>
                  <a:moveTo>
                    <a:pt x="23" y="20"/>
                  </a:moveTo>
                  <a:cubicBezTo>
                    <a:pt x="18" y="34"/>
                    <a:pt x="18" y="34"/>
                    <a:pt x="18" y="34"/>
                  </a:cubicBezTo>
                  <a:cubicBezTo>
                    <a:pt x="16" y="39"/>
                    <a:pt x="16" y="44"/>
                    <a:pt x="19" y="49"/>
                  </a:cubicBezTo>
                  <a:cubicBezTo>
                    <a:pt x="21" y="54"/>
                    <a:pt x="25" y="57"/>
                    <a:pt x="30" y="59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5" y="90"/>
                    <a:pt x="121" y="90"/>
                    <a:pt x="125" y="87"/>
                  </a:cubicBezTo>
                  <a:cubicBezTo>
                    <a:pt x="130" y="85"/>
                    <a:pt x="134" y="81"/>
                    <a:pt x="136" y="76"/>
                  </a:cubicBezTo>
                  <a:cubicBezTo>
                    <a:pt x="140" y="62"/>
                    <a:pt x="140" y="62"/>
                    <a:pt x="140" y="62"/>
                  </a:cubicBezTo>
                  <a:lnTo>
                    <a:pt x="23" y="2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01" name="Rectangle 1504"/>
            <p:cNvSpPr>
              <a:spLocks noChangeArrowheads="1"/>
            </p:cNvSpPr>
            <p:nvPr/>
          </p:nvSpPr>
          <p:spPr bwMode="auto">
            <a:xfrm>
              <a:off x="3980679" y="2785098"/>
              <a:ext cx="12700" cy="682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103" name="Овал 102"/>
          <p:cNvSpPr/>
          <p:nvPr/>
        </p:nvSpPr>
        <p:spPr bwMode="auto">
          <a:xfrm>
            <a:off x="8287305" y="1278504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05" name="Group 3"/>
          <p:cNvGrpSpPr>
            <a:grpSpLocks noChangeAspect="1"/>
          </p:cNvGrpSpPr>
          <p:nvPr/>
        </p:nvGrpSpPr>
        <p:grpSpPr>
          <a:xfrm>
            <a:off x="8425167" y="1368504"/>
            <a:ext cx="162000" cy="216000"/>
            <a:chOff x="7248014" y="1981200"/>
            <a:chExt cx="282178" cy="376238"/>
          </a:xfrm>
        </p:grpSpPr>
        <p:sp>
          <p:nvSpPr>
            <p:cNvPr id="107" name="Freeform 72"/>
            <p:cNvSpPr>
              <a:spLocks noChangeAspect="1"/>
            </p:cNvSpPr>
            <p:nvPr/>
          </p:nvSpPr>
          <p:spPr bwMode="auto">
            <a:xfrm>
              <a:off x="7325405" y="2202657"/>
              <a:ext cx="135731" cy="111919"/>
            </a:xfrm>
            <a:custGeom>
              <a:avLst/>
              <a:gdLst>
                <a:gd name="T0" fmla="*/ 93 w 114"/>
                <a:gd name="T1" fmla="*/ 0 h 94"/>
                <a:gd name="T2" fmla="*/ 43 w 114"/>
                <a:gd name="T3" fmla="*/ 51 h 94"/>
                <a:gd name="T4" fmla="*/ 21 w 114"/>
                <a:gd name="T5" fmla="*/ 29 h 94"/>
                <a:gd name="T6" fmla="*/ 0 w 114"/>
                <a:gd name="T7" fmla="*/ 51 h 94"/>
                <a:gd name="T8" fmla="*/ 43 w 114"/>
                <a:gd name="T9" fmla="*/ 94 h 94"/>
                <a:gd name="T10" fmla="*/ 114 w 114"/>
                <a:gd name="T11" fmla="*/ 22 h 94"/>
                <a:gd name="T12" fmla="*/ 93 w 114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94">
                  <a:moveTo>
                    <a:pt x="93" y="0"/>
                  </a:moveTo>
                  <a:lnTo>
                    <a:pt x="43" y="51"/>
                  </a:lnTo>
                  <a:lnTo>
                    <a:pt x="21" y="29"/>
                  </a:lnTo>
                  <a:lnTo>
                    <a:pt x="0" y="51"/>
                  </a:lnTo>
                  <a:lnTo>
                    <a:pt x="43" y="94"/>
                  </a:lnTo>
                  <a:lnTo>
                    <a:pt x="114" y="22"/>
                  </a:lnTo>
                  <a:lnTo>
                    <a:pt x="93" y="0"/>
                  </a:ln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09" name="Freeform 73"/>
            <p:cNvSpPr>
              <a:spLocks noChangeAspect="1"/>
            </p:cNvSpPr>
            <p:nvPr/>
          </p:nvSpPr>
          <p:spPr bwMode="auto">
            <a:xfrm>
              <a:off x="7248014" y="1981200"/>
              <a:ext cx="282178" cy="376238"/>
            </a:xfrm>
            <a:custGeom>
              <a:avLst/>
              <a:gdLst>
                <a:gd name="T0" fmla="*/ 29 w 237"/>
                <a:gd name="T1" fmla="*/ 0 h 316"/>
                <a:gd name="T2" fmla="*/ 0 w 237"/>
                <a:gd name="T3" fmla="*/ 28 h 316"/>
                <a:gd name="T4" fmla="*/ 0 w 237"/>
                <a:gd name="T5" fmla="*/ 316 h 316"/>
                <a:gd name="T6" fmla="*/ 237 w 237"/>
                <a:gd name="T7" fmla="*/ 316 h 316"/>
                <a:gd name="T8" fmla="*/ 237 w 237"/>
                <a:gd name="T9" fmla="*/ 0 h 316"/>
                <a:gd name="T10" fmla="*/ 29 w 237"/>
                <a:gd name="T1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7" h="316">
                  <a:moveTo>
                    <a:pt x="29" y="0"/>
                  </a:moveTo>
                  <a:lnTo>
                    <a:pt x="0" y="28"/>
                  </a:lnTo>
                  <a:lnTo>
                    <a:pt x="0" y="316"/>
                  </a:lnTo>
                  <a:lnTo>
                    <a:pt x="237" y="316"/>
                  </a:lnTo>
                  <a:lnTo>
                    <a:pt x="237" y="0"/>
                  </a:lnTo>
                  <a:lnTo>
                    <a:pt x="29" y="0"/>
                  </a:lnTo>
                  <a:close/>
                </a:path>
              </a:pathLst>
            </a:cu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1" name="Freeform 74"/>
            <p:cNvSpPr>
              <a:spLocks noChangeAspect="1"/>
            </p:cNvSpPr>
            <p:nvPr/>
          </p:nvSpPr>
          <p:spPr bwMode="auto">
            <a:xfrm>
              <a:off x="7273017" y="2006204"/>
              <a:ext cx="26194" cy="26194"/>
            </a:xfrm>
            <a:custGeom>
              <a:avLst/>
              <a:gdLst>
                <a:gd name="T0" fmla="*/ 22 w 22"/>
                <a:gd name="T1" fmla="*/ 0 h 22"/>
                <a:gd name="T2" fmla="*/ 22 w 22"/>
                <a:gd name="T3" fmla="*/ 22 h 22"/>
                <a:gd name="T4" fmla="*/ 0 w 22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2">
                  <a:moveTo>
                    <a:pt x="22" y="0"/>
                  </a:moveTo>
                  <a:lnTo>
                    <a:pt x="22" y="22"/>
                  </a:lnTo>
                  <a:lnTo>
                    <a:pt x="0" y="22"/>
                  </a:lnTo>
                </a:path>
              </a:pathLst>
            </a:cu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2" name="Line 75"/>
            <p:cNvSpPr>
              <a:spLocks noChangeAspect="1" noChangeShapeType="1"/>
            </p:cNvSpPr>
            <p:nvPr/>
          </p:nvSpPr>
          <p:spPr bwMode="auto">
            <a:xfrm flipH="1">
              <a:off x="7315880" y="2091929"/>
              <a:ext cx="145256" cy="0"/>
            </a:xfrm>
            <a:prstGeom prst="line">
              <a:avLst/>
            </a:pr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3" name="Line 76"/>
            <p:cNvSpPr>
              <a:spLocks noChangeAspect="1" noChangeShapeType="1"/>
            </p:cNvSpPr>
            <p:nvPr/>
          </p:nvSpPr>
          <p:spPr bwMode="auto">
            <a:xfrm flipH="1">
              <a:off x="7315880" y="2126456"/>
              <a:ext cx="145256" cy="0"/>
            </a:xfrm>
            <a:prstGeom prst="line">
              <a:avLst/>
            </a:pr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4" name="Line 77"/>
            <p:cNvSpPr>
              <a:spLocks noChangeAspect="1" noChangeShapeType="1"/>
            </p:cNvSpPr>
            <p:nvPr/>
          </p:nvSpPr>
          <p:spPr bwMode="auto">
            <a:xfrm flipH="1">
              <a:off x="7315879" y="2160985"/>
              <a:ext cx="103584" cy="0"/>
            </a:xfrm>
            <a:prstGeom prst="line">
              <a:avLst/>
            </a:pr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115" name="Прямоугольник 114"/>
          <p:cNvSpPr/>
          <p:nvPr/>
        </p:nvSpPr>
        <p:spPr>
          <a:xfrm>
            <a:off x="219364" y="1967530"/>
            <a:ext cx="140615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>
                <a:solidFill>
                  <a:srgbClr val="0070C0"/>
                </a:solidFill>
              </a:rPr>
              <a:t>в течение </a:t>
            </a:r>
            <a:r>
              <a:rPr lang="ru-RU" sz="1100" b="1" dirty="0" smtClean="0">
                <a:solidFill>
                  <a:srgbClr val="0070C0"/>
                </a:solidFill>
              </a:rPr>
              <a:t>1 суток</a:t>
            </a:r>
            <a:endParaRPr lang="en-US" sz="1100" b="1" dirty="0">
              <a:solidFill>
                <a:srgbClr val="0070C0"/>
              </a:solidFill>
            </a:endParaRPr>
          </a:p>
        </p:txBody>
      </p:sp>
      <p:sp>
        <p:nvSpPr>
          <p:cNvPr id="118" name="Прямоугольник 117"/>
          <p:cNvSpPr/>
          <p:nvPr/>
        </p:nvSpPr>
        <p:spPr>
          <a:xfrm>
            <a:off x="2231284" y="1905158"/>
            <a:ext cx="123750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rgbClr val="0070C0"/>
                </a:solidFill>
              </a:rPr>
              <a:t>по форме </a:t>
            </a:r>
            <a:br>
              <a:rPr lang="ru-RU" sz="1100" b="1" dirty="0" smtClean="0">
                <a:solidFill>
                  <a:srgbClr val="0070C0"/>
                </a:solidFill>
              </a:rPr>
            </a:br>
            <a:r>
              <a:rPr lang="ru-RU" sz="1100" b="1" dirty="0" smtClean="0">
                <a:solidFill>
                  <a:srgbClr val="0070C0"/>
                </a:solidFill>
              </a:rPr>
              <a:t>во вложении</a:t>
            </a:r>
            <a:endParaRPr lang="ru-RU" sz="1100" b="1" dirty="0">
              <a:solidFill>
                <a:srgbClr val="0070C0"/>
              </a:solidFill>
            </a:endParaRPr>
          </a:p>
        </p:txBody>
      </p:sp>
      <p:sp>
        <p:nvSpPr>
          <p:cNvPr id="119" name="Прямоугольник 118"/>
          <p:cNvSpPr/>
          <p:nvPr/>
        </p:nvSpPr>
        <p:spPr>
          <a:xfrm>
            <a:off x="2184987" y="2480435"/>
            <a:ext cx="139446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b="0" dirty="0" smtClean="0"/>
              <a:t>По телефону, </a:t>
            </a:r>
            <a:endParaRPr lang="en-US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факсом, </a:t>
            </a:r>
            <a:endParaRPr lang="en-US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телеграфом </a:t>
            </a:r>
            <a:endParaRPr lang="en-US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и другими </a:t>
            </a:r>
            <a:r>
              <a:rPr lang="ru-RU" sz="900" b="0" dirty="0"/>
              <a:t>имеющимися средствами связи </a:t>
            </a:r>
            <a:endParaRPr lang="en-US" sz="900" b="0" dirty="0" smtClean="0"/>
          </a:p>
        </p:txBody>
      </p:sp>
      <p:sp>
        <p:nvSpPr>
          <p:cNvPr id="120" name="Прямоугольник 119"/>
          <p:cNvSpPr/>
          <p:nvPr/>
        </p:nvSpPr>
        <p:spPr>
          <a:xfrm>
            <a:off x="3744294" y="1965608"/>
            <a:ext cx="14253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0070C0"/>
                </a:solidFill>
              </a:rPr>
              <a:t>в </a:t>
            </a:r>
            <a:r>
              <a:rPr lang="ru-RU" sz="1100" b="1" dirty="0">
                <a:solidFill>
                  <a:srgbClr val="0070C0"/>
                </a:solidFill>
              </a:rPr>
              <a:t>течение</a:t>
            </a:r>
            <a:r>
              <a:rPr lang="ru-RU" sz="1050" b="1" dirty="0">
                <a:solidFill>
                  <a:srgbClr val="0070C0"/>
                </a:solidFill>
              </a:rPr>
              <a:t> </a:t>
            </a:r>
            <a:r>
              <a:rPr lang="ru-RU" sz="1200" b="1" dirty="0">
                <a:solidFill>
                  <a:srgbClr val="0070C0"/>
                </a:solidFill>
              </a:rPr>
              <a:t>15</a:t>
            </a:r>
            <a:r>
              <a:rPr lang="ru-RU" sz="1050" b="1" dirty="0">
                <a:solidFill>
                  <a:srgbClr val="0070C0"/>
                </a:solidFill>
              </a:rPr>
              <a:t> дней</a:t>
            </a:r>
            <a:endParaRPr lang="en-US" sz="1050" b="1" dirty="0">
              <a:solidFill>
                <a:srgbClr val="0070C0"/>
              </a:solidFill>
            </a:endParaRPr>
          </a:p>
        </p:txBody>
      </p:sp>
      <p:sp>
        <p:nvSpPr>
          <p:cNvPr id="124" name="Прямоугольник 123"/>
          <p:cNvSpPr/>
          <p:nvPr/>
        </p:nvSpPr>
        <p:spPr>
          <a:xfrm>
            <a:off x="5957237" y="3339433"/>
            <a:ext cx="10548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b="1" dirty="0" smtClean="0">
                <a:solidFill>
                  <a:srgbClr val="0070C0"/>
                </a:solidFill>
              </a:rPr>
              <a:t>4-7</a:t>
            </a:r>
          </a:p>
          <a:p>
            <a:pPr>
              <a:spcAft>
                <a:spcPts val="600"/>
              </a:spcAft>
            </a:pPr>
            <a:r>
              <a:rPr lang="ru-RU" sz="900" b="0" dirty="0" smtClean="0"/>
              <a:t>Не оповещаются</a:t>
            </a:r>
            <a:endParaRPr lang="en-US" sz="900" b="0" dirty="0"/>
          </a:p>
        </p:txBody>
      </p:sp>
      <p:sp>
        <p:nvSpPr>
          <p:cNvPr id="125" name="Прямоугольник 124"/>
          <p:cNvSpPr/>
          <p:nvPr/>
        </p:nvSpPr>
        <p:spPr>
          <a:xfrm>
            <a:off x="7919020" y="1969116"/>
            <a:ext cx="13362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b="0" dirty="0"/>
              <a:t>ст. 228, 229 ТК РФ, Приказ Министерства труда и социальной защиты Российской федерации от 20.04.2022 года № 223н</a:t>
            </a:r>
            <a:endParaRPr lang="en-US" sz="900" b="0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87657" y="2486125"/>
            <a:ext cx="2064544" cy="290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/>
              <a:t>Территориальный орган ГИТ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/>
              <a:t>Исполнительный орган страховщика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/>
              <a:t>Территориальный орган РТН, если НС произошел на объекте подконтрольном РТН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 smtClean="0"/>
              <a:t>Прокуратура </a:t>
            </a:r>
            <a:r>
              <a:rPr lang="ru-RU" sz="900" b="0" dirty="0"/>
              <a:t>по месту происшествия НС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/>
              <a:t>Орган исполнительной власти субъекта РФ и (или) орган местного самоуправления по месту регистрации ЮЛ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 smtClean="0"/>
              <a:t>Работодатель, направивший </a:t>
            </a:r>
            <a:r>
              <a:rPr lang="ru-RU" sz="900" b="0" dirty="0"/>
              <a:t>работника, с которым произошел НС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/>
              <a:t>Территориальное объединение Профсоюзов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3717155" y="2505533"/>
            <a:ext cx="2128338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b="0" dirty="0"/>
              <a:t>Расследование </a:t>
            </a:r>
            <a:r>
              <a:rPr lang="ru-RU" sz="900" b="0" dirty="0" smtClean="0"/>
              <a:t>проводится</a:t>
            </a:r>
          </a:p>
          <a:p>
            <a:pPr>
              <a:spcAft>
                <a:spcPts val="600"/>
              </a:spcAft>
            </a:pPr>
            <a:r>
              <a:rPr lang="ru-RU" sz="900" b="0" dirty="0" smtClean="0"/>
              <a:t>комиссией</a:t>
            </a:r>
            <a:r>
              <a:rPr lang="ru-RU" sz="900" b="0" dirty="0"/>
              <a:t>, </a:t>
            </a:r>
            <a:r>
              <a:rPr lang="ru-RU" sz="900" b="0" dirty="0" smtClean="0"/>
              <a:t/>
            </a:r>
            <a:br>
              <a:rPr lang="ru-RU" sz="900" b="0" dirty="0" smtClean="0"/>
            </a:br>
            <a:r>
              <a:rPr lang="ru-RU" sz="900" b="0" dirty="0" smtClean="0"/>
              <a:t>возглавляемой </a:t>
            </a:r>
            <a:r>
              <a:rPr lang="ru-RU" sz="900" b="0" dirty="0"/>
              <a:t>должностным лицом ГИТ (или РТН в случаях на поднадзорных объектах) </a:t>
            </a:r>
            <a:endParaRPr lang="ru-RU" sz="900" b="0" dirty="0" smtClean="0"/>
          </a:p>
          <a:p>
            <a:pPr>
              <a:spcAft>
                <a:spcPts val="600"/>
              </a:spcAft>
            </a:pPr>
            <a:r>
              <a:rPr lang="ru-RU" sz="900" dirty="0" smtClean="0">
                <a:solidFill>
                  <a:srgbClr val="0070C0"/>
                </a:solidFill>
              </a:rPr>
              <a:t>с </a:t>
            </a:r>
            <a:r>
              <a:rPr lang="ru-RU" sz="900" dirty="0">
                <a:solidFill>
                  <a:srgbClr val="0070C0"/>
                </a:solidFill>
              </a:rPr>
              <a:t>заполнением форм во вложении</a:t>
            </a:r>
          </a:p>
          <a:p>
            <a:pPr>
              <a:spcAft>
                <a:spcPts val="600"/>
              </a:spcAft>
            </a:pPr>
            <a:r>
              <a:rPr lang="ru-RU" sz="900" dirty="0" smtClean="0">
                <a:solidFill>
                  <a:srgbClr val="0070C0"/>
                </a:solidFill>
              </a:rPr>
              <a:t>По </a:t>
            </a:r>
            <a:r>
              <a:rPr lang="ru-RU" sz="900" dirty="0">
                <a:solidFill>
                  <a:srgbClr val="0070C0"/>
                </a:solidFill>
              </a:rPr>
              <a:t>завершению, </a:t>
            </a:r>
            <a:r>
              <a:rPr lang="ru-RU" sz="900" dirty="0" smtClean="0">
                <a:solidFill>
                  <a:srgbClr val="0070C0"/>
                </a:solidFill>
              </a:rPr>
              <a:t/>
            </a:r>
            <a:br>
              <a:rPr lang="ru-RU" sz="900" dirty="0" smtClean="0">
                <a:solidFill>
                  <a:srgbClr val="0070C0"/>
                </a:solidFill>
              </a:rPr>
            </a:br>
            <a:r>
              <a:rPr lang="ru-RU" sz="900" dirty="0" smtClean="0">
                <a:solidFill>
                  <a:srgbClr val="0070C0"/>
                </a:solidFill>
              </a:rPr>
              <a:t>в </a:t>
            </a:r>
            <a:r>
              <a:rPr lang="ru-RU" sz="900" dirty="0">
                <a:solidFill>
                  <a:srgbClr val="0070C0"/>
                </a:solidFill>
              </a:rPr>
              <a:t>трехдневный срок </a:t>
            </a:r>
            <a:endParaRPr lang="ru-RU" sz="900" dirty="0" smtClean="0">
              <a:solidFill>
                <a:srgbClr val="0070C0"/>
              </a:solidFill>
            </a:endParaRPr>
          </a:p>
          <a:p>
            <a:pPr>
              <a:spcAft>
                <a:spcPts val="600"/>
              </a:spcAft>
            </a:pPr>
            <a:r>
              <a:rPr lang="ru-RU" sz="900" b="0" dirty="0" smtClean="0"/>
              <a:t>экземпляр </a:t>
            </a:r>
            <a:r>
              <a:rPr lang="ru-RU" sz="900" b="0" dirty="0"/>
              <a:t>акта Н-1 выдается</a:t>
            </a:r>
            <a:r>
              <a:rPr lang="ru-RU" sz="900" b="0" dirty="0" smtClean="0"/>
              <a:t>:</a:t>
            </a:r>
          </a:p>
          <a:p>
            <a:pPr>
              <a:spcAft>
                <a:spcPts val="600"/>
              </a:spcAft>
            </a:pPr>
            <a:r>
              <a:rPr lang="ru-RU" sz="900" b="0" dirty="0" smtClean="0"/>
              <a:t>Каждому пострадавшему или лицам</a:t>
            </a:r>
            <a:r>
              <a:rPr lang="ru-RU" sz="900" b="0" dirty="0"/>
              <a:t>, состоявшим на иждивении погибшего или в близком родстве </a:t>
            </a:r>
            <a:endParaRPr lang="ru-RU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и </a:t>
            </a:r>
            <a:r>
              <a:rPr lang="ru-RU" sz="900" b="0" dirty="0"/>
              <a:t>исполнительному органу </a:t>
            </a:r>
            <a:r>
              <a:rPr lang="ru-RU" sz="900" b="0" dirty="0" smtClean="0"/>
              <a:t>страховщика</a:t>
            </a:r>
            <a:endParaRPr lang="en-US" sz="900" b="0" dirty="0"/>
          </a:p>
        </p:txBody>
      </p:sp>
      <p:sp>
        <p:nvSpPr>
          <p:cNvPr id="76" name="Прямоугольник 75"/>
          <p:cNvSpPr/>
          <p:nvPr/>
        </p:nvSpPr>
        <p:spPr>
          <a:xfrm>
            <a:off x="5929479" y="1961108"/>
            <a:ext cx="159241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100" b="1" dirty="0" smtClean="0">
                <a:solidFill>
                  <a:srgbClr val="0070C0"/>
                </a:solidFill>
              </a:rPr>
              <a:t>1-3</a:t>
            </a:r>
            <a:endParaRPr lang="ru-RU" sz="1050" b="1" dirty="0" smtClean="0">
              <a:solidFill>
                <a:srgbClr val="0070C0"/>
              </a:solidFill>
            </a:endParaRPr>
          </a:p>
          <a:p>
            <a:pPr>
              <a:spcAft>
                <a:spcPts val="600"/>
              </a:spcAft>
            </a:pPr>
            <a:endParaRPr lang="ru-RU" sz="900" b="1" dirty="0" smtClean="0">
              <a:solidFill>
                <a:srgbClr val="0070C0"/>
              </a:solidFill>
            </a:endParaRPr>
          </a:p>
          <a:p>
            <a:pPr>
              <a:spcAft>
                <a:spcPts val="600"/>
              </a:spcAft>
            </a:pPr>
            <a:r>
              <a:rPr lang="ru-RU" sz="900" b="1" dirty="0" smtClean="0">
                <a:solidFill>
                  <a:srgbClr val="0070C0"/>
                </a:solidFill>
              </a:rPr>
              <a:t>По </a:t>
            </a:r>
            <a:r>
              <a:rPr lang="ru-RU" sz="900" b="1" dirty="0">
                <a:solidFill>
                  <a:srgbClr val="0070C0"/>
                </a:solidFill>
              </a:rPr>
              <a:t>форме во вложении,</a:t>
            </a:r>
          </a:p>
          <a:p>
            <a:pPr>
              <a:spcAft>
                <a:spcPts val="600"/>
              </a:spcAft>
            </a:pPr>
            <a:r>
              <a:rPr lang="ru-RU" sz="900" b="1" dirty="0">
                <a:solidFill>
                  <a:srgbClr val="0070C0"/>
                </a:solidFill>
              </a:rPr>
              <a:t>по окончании временной </a:t>
            </a:r>
            <a:r>
              <a:rPr lang="ru-RU" sz="900" b="1" dirty="0" smtClean="0">
                <a:solidFill>
                  <a:srgbClr val="0070C0"/>
                </a:solidFill>
              </a:rPr>
              <a:t>нетрудоспособности работника</a:t>
            </a:r>
            <a:endParaRPr lang="en-US" sz="900" b="1" dirty="0">
              <a:solidFill>
                <a:srgbClr val="0070C0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2231283" y="5507599"/>
            <a:ext cx="1237507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Извещение</a:t>
            </a:r>
            <a:endParaRPr lang="ru-RU" sz="900" b="1" dirty="0">
              <a:solidFill>
                <a:srgbClr val="0070C0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3787898" y="5507599"/>
            <a:ext cx="631512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Акт </a:t>
            </a:r>
            <a:br>
              <a:rPr lang="ru-RU" sz="900" b="1" dirty="0" smtClean="0">
                <a:solidFill>
                  <a:srgbClr val="0070C0"/>
                </a:solidFill>
              </a:rPr>
            </a:br>
            <a:r>
              <a:rPr lang="ru-RU" sz="900" b="1" dirty="0" smtClean="0">
                <a:solidFill>
                  <a:srgbClr val="0070C0"/>
                </a:solidFill>
              </a:rPr>
              <a:t>Н-1</a:t>
            </a:r>
            <a:endParaRPr lang="ru-RU" sz="900" b="1" dirty="0">
              <a:solidFill>
                <a:srgbClr val="0070C0"/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4531154" y="5507599"/>
            <a:ext cx="1152000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Акт </a:t>
            </a:r>
            <a:br>
              <a:rPr lang="ru-RU" sz="900" b="1" dirty="0" smtClean="0">
                <a:solidFill>
                  <a:srgbClr val="0070C0"/>
                </a:solidFill>
              </a:rPr>
            </a:br>
            <a:r>
              <a:rPr lang="ru-RU" sz="900" b="1" dirty="0" smtClean="0">
                <a:solidFill>
                  <a:srgbClr val="0070C0"/>
                </a:solidFill>
              </a:rPr>
              <a:t>расследования</a:t>
            </a:r>
            <a:endParaRPr lang="ru-RU" sz="900" b="1" dirty="0">
              <a:solidFill>
                <a:srgbClr val="0070C0"/>
              </a:solidFill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5958999" y="5507599"/>
            <a:ext cx="1413406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Сообщение о последствиях</a:t>
            </a:r>
            <a:endParaRPr lang="ru-RU" sz="900" b="1" dirty="0">
              <a:solidFill>
                <a:srgbClr val="0070C0"/>
              </a:solidFill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5957237" y="713294"/>
            <a:ext cx="180574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ОПОВЕЩЕНИЕ </a:t>
            </a:r>
            <a:br>
              <a:rPr lang="ru-RU" sz="900" b="1" dirty="0" smtClean="0"/>
            </a:br>
            <a:r>
              <a:rPr lang="ru-RU" sz="900" b="1" dirty="0" smtClean="0"/>
              <a:t>О ПОСЛЕДСТВИЯХ </a:t>
            </a:r>
            <a:br>
              <a:rPr lang="ru-RU" sz="900" b="1" dirty="0" smtClean="0"/>
            </a:br>
            <a:r>
              <a:rPr lang="ru-RU" sz="900" b="1" dirty="0" smtClean="0"/>
              <a:t>И ПРИНЯТЫХ МЕРАХ</a:t>
            </a:r>
            <a:endParaRPr lang="en-US" sz="900" b="1" dirty="0"/>
          </a:p>
        </p:txBody>
      </p:sp>
      <p:sp>
        <p:nvSpPr>
          <p:cNvPr id="102" name="Прямоугольник 101"/>
          <p:cNvSpPr/>
          <p:nvPr/>
        </p:nvSpPr>
        <p:spPr>
          <a:xfrm>
            <a:off x="7922359" y="785130"/>
            <a:ext cx="13329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ТРЕБОВАНИЯ НПА/ЛНА</a:t>
            </a:r>
            <a:endParaRPr lang="en-US" sz="900" b="1" dirty="0"/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6742784"/>
              </p:ext>
            </p:extLst>
          </p:nvPr>
        </p:nvGraphicFramePr>
        <p:xfrm>
          <a:off x="2609119" y="5926031"/>
          <a:ext cx="381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1081" name="Document" showAsIcon="1" r:id="rId7" imgW="380880" imgH="771480" progId="Word.Document.8">
                  <p:embed/>
                </p:oleObj>
              </mc:Choice>
              <mc:Fallback>
                <p:oleObj name="Document" showAsIcon="1" r:id="rId7" imgW="380880" imgH="77148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09119" y="5926031"/>
                        <a:ext cx="381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3689101"/>
              </p:ext>
            </p:extLst>
          </p:nvPr>
        </p:nvGraphicFramePr>
        <p:xfrm>
          <a:off x="3876410" y="5926031"/>
          <a:ext cx="381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1082" name="Document" showAsIcon="1" r:id="rId9" imgW="380880" imgH="771480" progId="Word.Document.8">
                  <p:embed/>
                </p:oleObj>
              </mc:Choice>
              <mc:Fallback>
                <p:oleObj name="Document" showAsIcon="1" r:id="rId9" imgW="380880" imgH="77148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76410" y="5926031"/>
                        <a:ext cx="381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4380696"/>
              </p:ext>
            </p:extLst>
          </p:nvPr>
        </p:nvGraphicFramePr>
        <p:xfrm>
          <a:off x="4868359" y="5926031"/>
          <a:ext cx="381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1083" name="Document" showAsIcon="1" r:id="rId11" imgW="380880" imgH="771480" progId="Word.Document.8">
                  <p:embed/>
                </p:oleObj>
              </mc:Choice>
              <mc:Fallback>
                <p:oleObj name="Document" showAsIcon="1" r:id="rId11" imgW="380880" imgH="77148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68359" y="5926031"/>
                        <a:ext cx="381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7038699"/>
              </p:ext>
            </p:extLst>
          </p:nvPr>
        </p:nvGraphicFramePr>
        <p:xfrm>
          <a:off x="6479107" y="5926030"/>
          <a:ext cx="381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1084" name="Document" showAsIcon="1" r:id="rId13" imgW="380880" imgH="771480" progId="Word.Document.8">
                  <p:embed/>
                </p:oleObj>
              </mc:Choice>
              <mc:Fallback>
                <p:oleObj name="Document" showAsIcon="1" r:id="rId13" imgW="380880" imgH="77148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479107" y="5926030"/>
                        <a:ext cx="381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" name="Прямоугольник 76">
            <a:hlinkClick r:id="rId15" action="ppaction://hlinksldjump"/>
          </p:cNvPr>
          <p:cNvSpPr/>
          <p:nvPr/>
        </p:nvSpPr>
        <p:spPr>
          <a:xfrm>
            <a:off x="87657" y="6313019"/>
            <a:ext cx="1413406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На главную</a:t>
            </a:r>
            <a:endParaRPr lang="ru-RU" sz="9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72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65340" y="6697556"/>
            <a:ext cx="2311400" cy="153888"/>
          </a:xfrm>
          <a:noFill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9106B14-7977-4014-90C3-B58184579C76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0078C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000" b="0" i="0" u="none" strike="noStrike" kern="1200" cap="none" spc="0" normalizeH="0" baseline="0" noProof="0" dirty="0" smtClean="0">
              <a:ln>
                <a:noFill/>
              </a:ln>
              <a:solidFill>
                <a:srgbClr val="0078C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4098" name="Rectangle 62" hidden="1"/>
          <p:cNvGraphicFramePr>
            <a:graphicFrameLocks/>
          </p:cNvGraphicFramePr>
          <p:nvPr>
            <p:custDataLst>
              <p:tags r:id="rId2"/>
            </p:custDataLst>
            <p:extLst/>
          </p:nvPr>
        </p:nvGraphicFramePr>
        <p:xfrm>
          <a:off x="0" y="0"/>
          <a:ext cx="171979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2101" name="Слайд think-cell" r:id="rId6" imgW="0" imgH="0" progId="TCLayout.ActiveDocument.1">
                  <p:embed/>
                </p:oleObj>
              </mc:Choice>
              <mc:Fallback>
                <p:oleObj name="Слайд think-cell" r:id="rId6" imgW="0" imgH="0" progId="TCLayout.ActiveDocument.1">
                  <p:embed/>
                  <p:pic>
                    <p:nvPicPr>
                      <p:cNvPr id="4098" name="Rectangle 62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71979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Rectangle 63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171979" cy="1587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25400" tIns="0" rIns="25400" bIns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100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87162" y="104326"/>
            <a:ext cx="79175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kern="0" dirty="0" smtClean="0">
                <a:solidFill>
                  <a:srgbClr val="008C95"/>
                </a:solidFill>
                <a:latin typeface="Arial"/>
              </a:rPr>
              <a:t>ТЯЖЕЛЫЙ НЕСЧАСТНЫЙ</a:t>
            </a:r>
            <a:r>
              <a:rPr lang="ru-RU" b="1" dirty="0" smtClean="0"/>
              <a:t> </a:t>
            </a:r>
            <a:r>
              <a:rPr lang="ru-RU" kern="0" dirty="0" smtClean="0">
                <a:solidFill>
                  <a:srgbClr val="008C95"/>
                </a:solidFill>
                <a:latin typeface="Arial"/>
              </a:rPr>
              <a:t>СЛУЧАЙ</a:t>
            </a:r>
            <a:endParaRPr lang="ru-RU" kern="0" dirty="0">
              <a:solidFill>
                <a:srgbClr val="008C95"/>
              </a:solidFill>
              <a:latin typeface="Arial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87162" y="436355"/>
            <a:ext cx="267216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kern="0" dirty="0">
                <a:solidFill>
                  <a:srgbClr val="008C95"/>
                </a:solidFill>
                <a:latin typeface="Arial"/>
              </a:rPr>
              <a:t>КАТЕГОРИЯ</a:t>
            </a:r>
            <a:r>
              <a:rPr lang="ru-RU" sz="700" b="1" dirty="0" smtClean="0"/>
              <a:t> </a:t>
            </a:r>
            <a:r>
              <a:rPr lang="ru-RU" sz="1100" kern="0" dirty="0">
                <a:solidFill>
                  <a:srgbClr val="008C95"/>
                </a:solidFill>
                <a:latin typeface="Arial"/>
              </a:rPr>
              <a:t>ПРОИСШЕСТВИЯ</a:t>
            </a:r>
            <a:endParaRPr lang="en-US" sz="1100" kern="0" dirty="0">
              <a:solidFill>
                <a:srgbClr val="008C95"/>
              </a:solidFill>
              <a:latin typeface="Arial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568615" y="417976"/>
            <a:ext cx="1453621" cy="230817"/>
          </a:xfrm>
          <a:prstGeom prst="roundRect">
            <a:avLst>
              <a:gd name="adj" fmla="val 50000"/>
            </a:avLst>
          </a:prstGeom>
          <a:solidFill>
            <a:srgbClr val="E46E16"/>
          </a:solidFill>
          <a:ln>
            <a:solidFill>
              <a:schemeClr val="bg1"/>
            </a:solidFill>
          </a:ln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ЗНАЧИТЕЛЬНОЕ</a:t>
            </a:r>
            <a:endParaRPr lang="en-US" sz="1200" b="1" dirty="0">
              <a:solidFill>
                <a:schemeClr val="bg1"/>
              </a:solidFill>
            </a:endParaRPr>
          </a:p>
        </p:txBody>
      </p:sp>
      <p:cxnSp>
        <p:nvCxnSpPr>
          <p:cNvPr id="25" name="Прямая со стрелкой 24"/>
          <p:cNvCxnSpPr/>
          <p:nvPr/>
        </p:nvCxnSpPr>
        <p:spPr bwMode="auto">
          <a:xfrm>
            <a:off x="308700" y="1491802"/>
            <a:ext cx="9500318" cy="755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Овал 37"/>
          <p:cNvSpPr/>
          <p:nvPr/>
        </p:nvSpPr>
        <p:spPr bwMode="auto">
          <a:xfrm>
            <a:off x="287162" y="1293802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9" name="Группа 38"/>
          <p:cNvGrpSpPr>
            <a:grpSpLocks noChangeAspect="1"/>
          </p:cNvGrpSpPr>
          <p:nvPr/>
        </p:nvGrpSpPr>
        <p:grpSpPr>
          <a:xfrm>
            <a:off x="355943" y="1357343"/>
            <a:ext cx="269126" cy="252000"/>
            <a:chOff x="7643813" y="4487863"/>
            <a:chExt cx="523874" cy="490538"/>
          </a:xfrm>
        </p:grpSpPr>
        <p:sp>
          <p:nvSpPr>
            <p:cNvPr id="40" name="Freeform 144"/>
            <p:cNvSpPr>
              <a:spLocks/>
            </p:cNvSpPr>
            <p:nvPr/>
          </p:nvSpPr>
          <p:spPr bwMode="auto">
            <a:xfrm>
              <a:off x="7700963" y="4637088"/>
              <a:ext cx="103187" cy="193675"/>
            </a:xfrm>
            <a:custGeom>
              <a:avLst/>
              <a:gdLst>
                <a:gd name="T0" fmla="*/ 288 w 288"/>
                <a:gd name="T1" fmla="*/ 0 h 544"/>
                <a:gd name="T2" fmla="*/ 0 w 288"/>
                <a:gd name="T3" fmla="*/ 192 h 544"/>
                <a:gd name="T4" fmla="*/ 0 w 288"/>
                <a:gd name="T5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544">
                  <a:moveTo>
                    <a:pt x="288" y="0"/>
                  </a:moveTo>
                  <a:cubicBezTo>
                    <a:pt x="128" y="0"/>
                    <a:pt x="0" y="86"/>
                    <a:pt x="0" y="192"/>
                  </a:cubicBezTo>
                  <a:cubicBezTo>
                    <a:pt x="0" y="544"/>
                    <a:pt x="0" y="544"/>
                    <a:pt x="0" y="544"/>
                  </a:cubicBezTo>
                </a:path>
              </a:pathLst>
            </a:cu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1" name="Freeform 145"/>
            <p:cNvSpPr>
              <a:spLocks/>
            </p:cNvSpPr>
            <p:nvPr/>
          </p:nvSpPr>
          <p:spPr bwMode="auto">
            <a:xfrm>
              <a:off x="7758113" y="4487863"/>
              <a:ext cx="90487" cy="114300"/>
            </a:xfrm>
            <a:custGeom>
              <a:avLst/>
              <a:gdLst>
                <a:gd name="T0" fmla="*/ 128 w 256"/>
                <a:gd name="T1" fmla="*/ 320 h 320"/>
                <a:gd name="T2" fmla="*/ 256 w 256"/>
                <a:gd name="T3" fmla="*/ 192 h 320"/>
                <a:gd name="T4" fmla="*/ 256 w 256"/>
                <a:gd name="T5" fmla="*/ 128 h 320"/>
                <a:gd name="T6" fmla="*/ 128 w 256"/>
                <a:gd name="T7" fmla="*/ 0 h 320"/>
                <a:gd name="T8" fmla="*/ 0 w 256"/>
                <a:gd name="T9" fmla="*/ 128 h 320"/>
                <a:gd name="T10" fmla="*/ 0 w 256"/>
                <a:gd name="T11" fmla="*/ 192 h 320"/>
                <a:gd name="T12" fmla="*/ 128 w 256"/>
                <a:gd name="T13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320">
                  <a:moveTo>
                    <a:pt x="128" y="320"/>
                  </a:moveTo>
                  <a:cubicBezTo>
                    <a:pt x="203" y="320"/>
                    <a:pt x="256" y="268"/>
                    <a:pt x="256" y="192"/>
                  </a:cubicBezTo>
                  <a:cubicBezTo>
                    <a:pt x="256" y="128"/>
                    <a:pt x="256" y="128"/>
                    <a:pt x="256" y="128"/>
                  </a:cubicBezTo>
                  <a:cubicBezTo>
                    <a:pt x="256" y="52"/>
                    <a:pt x="203" y="0"/>
                    <a:pt x="128" y="0"/>
                  </a:cubicBezTo>
                  <a:cubicBezTo>
                    <a:pt x="53" y="0"/>
                    <a:pt x="0" y="52"/>
                    <a:pt x="0" y="12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68"/>
                    <a:pt x="53" y="320"/>
                    <a:pt x="128" y="320"/>
                  </a:cubicBezTo>
                  <a:close/>
                </a:path>
              </a:pathLst>
            </a:cu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2" name="Line 146"/>
            <p:cNvSpPr>
              <a:spLocks noChangeShapeType="1"/>
            </p:cNvSpPr>
            <p:nvPr/>
          </p:nvSpPr>
          <p:spPr bwMode="auto">
            <a:xfrm>
              <a:off x="7747000" y="4716463"/>
              <a:ext cx="0" cy="114300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3" name="Freeform 147"/>
            <p:cNvSpPr>
              <a:spLocks/>
            </p:cNvSpPr>
            <p:nvPr/>
          </p:nvSpPr>
          <p:spPr bwMode="auto">
            <a:xfrm>
              <a:off x="7804150" y="4637088"/>
              <a:ext cx="101600" cy="193675"/>
            </a:xfrm>
            <a:custGeom>
              <a:avLst/>
              <a:gdLst>
                <a:gd name="T0" fmla="*/ 0 w 288"/>
                <a:gd name="T1" fmla="*/ 0 h 544"/>
                <a:gd name="T2" fmla="*/ 288 w 288"/>
                <a:gd name="T3" fmla="*/ 192 h 544"/>
                <a:gd name="T4" fmla="*/ 288 w 288"/>
                <a:gd name="T5" fmla="*/ 416 h 544"/>
                <a:gd name="T6" fmla="*/ 160 w 288"/>
                <a:gd name="T7" fmla="*/ 544 h 544"/>
                <a:gd name="T8" fmla="*/ 160 w 288"/>
                <a:gd name="T9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544">
                  <a:moveTo>
                    <a:pt x="0" y="0"/>
                  </a:moveTo>
                  <a:cubicBezTo>
                    <a:pt x="160" y="0"/>
                    <a:pt x="288" y="86"/>
                    <a:pt x="288" y="192"/>
                  </a:cubicBezTo>
                  <a:cubicBezTo>
                    <a:pt x="288" y="416"/>
                    <a:pt x="288" y="416"/>
                    <a:pt x="288" y="416"/>
                  </a:cubicBezTo>
                  <a:cubicBezTo>
                    <a:pt x="288" y="487"/>
                    <a:pt x="231" y="544"/>
                    <a:pt x="160" y="544"/>
                  </a:cubicBezTo>
                  <a:cubicBezTo>
                    <a:pt x="160" y="544"/>
                    <a:pt x="160" y="544"/>
                    <a:pt x="160" y="544"/>
                  </a:cubicBezTo>
                </a:path>
              </a:pathLst>
            </a:cu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4" name="Line 148"/>
            <p:cNvSpPr>
              <a:spLocks noChangeShapeType="1"/>
            </p:cNvSpPr>
            <p:nvPr/>
          </p:nvSpPr>
          <p:spPr bwMode="auto">
            <a:xfrm>
              <a:off x="7861300" y="4716463"/>
              <a:ext cx="0" cy="261938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5" name="Line 149"/>
            <p:cNvSpPr>
              <a:spLocks noChangeShapeType="1"/>
            </p:cNvSpPr>
            <p:nvPr/>
          </p:nvSpPr>
          <p:spPr bwMode="auto">
            <a:xfrm>
              <a:off x="7747000" y="4932363"/>
              <a:ext cx="0" cy="46038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6" name="Line 150"/>
            <p:cNvSpPr>
              <a:spLocks noChangeShapeType="1"/>
            </p:cNvSpPr>
            <p:nvPr/>
          </p:nvSpPr>
          <p:spPr bwMode="auto">
            <a:xfrm>
              <a:off x="7815263" y="4830763"/>
              <a:ext cx="0" cy="147638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7" name="Rectangle 151"/>
            <p:cNvSpPr>
              <a:spLocks noChangeArrowheads="1"/>
            </p:cNvSpPr>
            <p:nvPr/>
          </p:nvSpPr>
          <p:spPr bwMode="auto">
            <a:xfrm>
              <a:off x="7643813" y="4830763"/>
              <a:ext cx="125412" cy="101600"/>
            </a:xfrm>
            <a:prstGeom prst="rect">
              <a:avLst/>
            </a:pr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8" name="Freeform 152"/>
            <p:cNvSpPr>
              <a:spLocks/>
            </p:cNvSpPr>
            <p:nvPr/>
          </p:nvSpPr>
          <p:spPr bwMode="auto">
            <a:xfrm>
              <a:off x="7940675" y="4648200"/>
              <a:ext cx="169862" cy="136525"/>
            </a:xfrm>
            <a:custGeom>
              <a:avLst/>
              <a:gdLst>
                <a:gd name="T0" fmla="*/ 86 w 107"/>
                <a:gd name="T1" fmla="*/ 0 h 86"/>
                <a:gd name="T2" fmla="*/ 43 w 107"/>
                <a:gd name="T3" fmla="*/ 43 h 86"/>
                <a:gd name="T4" fmla="*/ 21 w 107"/>
                <a:gd name="T5" fmla="*/ 21 h 86"/>
                <a:gd name="T6" fmla="*/ 0 w 107"/>
                <a:gd name="T7" fmla="*/ 43 h 86"/>
                <a:gd name="T8" fmla="*/ 43 w 107"/>
                <a:gd name="T9" fmla="*/ 86 h 86"/>
                <a:gd name="T10" fmla="*/ 107 w 107"/>
                <a:gd name="T11" fmla="*/ 21 h 86"/>
                <a:gd name="T12" fmla="*/ 86 w 107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6">
                  <a:moveTo>
                    <a:pt x="86" y="0"/>
                  </a:moveTo>
                  <a:lnTo>
                    <a:pt x="43" y="43"/>
                  </a:lnTo>
                  <a:lnTo>
                    <a:pt x="21" y="21"/>
                  </a:lnTo>
                  <a:lnTo>
                    <a:pt x="0" y="43"/>
                  </a:lnTo>
                  <a:lnTo>
                    <a:pt x="43" y="86"/>
                  </a:lnTo>
                  <a:lnTo>
                    <a:pt x="107" y="21"/>
                  </a:lnTo>
                  <a:lnTo>
                    <a:pt x="86" y="0"/>
                  </a:lnTo>
                  <a:close/>
                </a:path>
              </a:pathLst>
            </a:cu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9" name="Freeform 153"/>
            <p:cNvSpPr>
              <a:spLocks/>
            </p:cNvSpPr>
            <p:nvPr/>
          </p:nvSpPr>
          <p:spPr bwMode="auto">
            <a:xfrm>
              <a:off x="7886700" y="4556125"/>
              <a:ext cx="280987" cy="307975"/>
            </a:xfrm>
            <a:custGeom>
              <a:avLst/>
              <a:gdLst>
                <a:gd name="T0" fmla="*/ 0 w 791"/>
                <a:gd name="T1" fmla="*/ 192 h 864"/>
                <a:gd name="T2" fmla="*/ 359 w 791"/>
                <a:gd name="T3" fmla="*/ 0 h 864"/>
                <a:gd name="T4" fmla="*/ 791 w 791"/>
                <a:gd name="T5" fmla="*/ 432 h 864"/>
                <a:gd name="T6" fmla="*/ 359 w 791"/>
                <a:gd name="T7" fmla="*/ 864 h 864"/>
                <a:gd name="T8" fmla="*/ 97 w 791"/>
                <a:gd name="T9" fmla="*/ 775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1" h="864">
                  <a:moveTo>
                    <a:pt x="0" y="192"/>
                  </a:moveTo>
                  <a:cubicBezTo>
                    <a:pt x="77" y="76"/>
                    <a:pt x="209" y="0"/>
                    <a:pt x="359" y="0"/>
                  </a:cubicBezTo>
                  <a:cubicBezTo>
                    <a:pt x="598" y="0"/>
                    <a:pt x="791" y="193"/>
                    <a:pt x="791" y="432"/>
                  </a:cubicBezTo>
                  <a:cubicBezTo>
                    <a:pt x="791" y="671"/>
                    <a:pt x="598" y="864"/>
                    <a:pt x="359" y="864"/>
                  </a:cubicBezTo>
                  <a:cubicBezTo>
                    <a:pt x="260" y="864"/>
                    <a:pt x="170" y="831"/>
                    <a:pt x="97" y="775"/>
                  </a:cubicBezTo>
                </a:path>
              </a:pathLst>
            </a:cu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62" name="Прямоугольник 61"/>
          <p:cNvSpPr/>
          <p:nvPr/>
        </p:nvSpPr>
        <p:spPr>
          <a:xfrm>
            <a:off x="219364" y="825080"/>
            <a:ext cx="16770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ОПОВЕЩАЕМЫЕ НАДЗОРНЫЕ ОРГАНЫ</a:t>
            </a:r>
            <a:endParaRPr lang="en-US" sz="900" b="1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2231284" y="841992"/>
            <a:ext cx="11395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СПОСОБ ОПОВЕЩЕНИЯ</a:t>
            </a:r>
            <a:endParaRPr lang="en-US" sz="900" b="1" dirty="0"/>
          </a:p>
        </p:txBody>
      </p:sp>
      <p:sp>
        <p:nvSpPr>
          <p:cNvPr id="65" name="Овал 64"/>
          <p:cNvSpPr/>
          <p:nvPr/>
        </p:nvSpPr>
        <p:spPr bwMode="auto">
          <a:xfrm>
            <a:off x="2405109" y="1273517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66" name="Группа 65"/>
          <p:cNvGrpSpPr>
            <a:grpSpLocks noChangeAspect="1"/>
          </p:cNvGrpSpPr>
          <p:nvPr/>
        </p:nvGrpSpPr>
        <p:grpSpPr>
          <a:xfrm>
            <a:off x="2472320" y="1364306"/>
            <a:ext cx="232456" cy="180000"/>
            <a:chOff x="3923529" y="2678736"/>
            <a:chExt cx="358775" cy="277813"/>
          </a:xfrm>
          <a:solidFill>
            <a:schemeClr val="accent1"/>
          </a:solidFill>
        </p:grpSpPr>
        <p:sp>
          <p:nvSpPr>
            <p:cNvPr id="67" name="Rectangle 1500"/>
            <p:cNvSpPr>
              <a:spLocks noChangeArrowheads="1"/>
            </p:cNvSpPr>
            <p:nvPr/>
          </p:nvSpPr>
          <p:spPr bwMode="auto">
            <a:xfrm>
              <a:off x="4190229" y="2708898"/>
              <a:ext cx="12700" cy="2206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68" name="Freeform 1501"/>
            <p:cNvSpPr>
              <a:spLocks noEditPoints="1"/>
            </p:cNvSpPr>
            <p:nvPr/>
          </p:nvSpPr>
          <p:spPr bwMode="auto">
            <a:xfrm>
              <a:off x="3923529" y="2678736"/>
              <a:ext cx="358775" cy="277813"/>
            </a:xfrm>
            <a:custGeom>
              <a:avLst/>
              <a:gdLst>
                <a:gd name="T0" fmla="*/ 406 w 431"/>
                <a:gd name="T1" fmla="*/ 333 h 333"/>
                <a:gd name="T2" fmla="*/ 397 w 431"/>
                <a:gd name="T3" fmla="*/ 332 h 333"/>
                <a:gd name="T4" fmla="*/ 76 w 431"/>
                <a:gd name="T5" fmla="*/ 217 h 333"/>
                <a:gd name="T6" fmla="*/ 22 w 431"/>
                <a:gd name="T7" fmla="*/ 246 h 333"/>
                <a:gd name="T8" fmla="*/ 8 w 431"/>
                <a:gd name="T9" fmla="*/ 246 h 333"/>
                <a:gd name="T10" fmla="*/ 0 w 431"/>
                <a:gd name="T11" fmla="*/ 233 h 333"/>
                <a:gd name="T12" fmla="*/ 0 w 431"/>
                <a:gd name="T13" fmla="*/ 101 h 333"/>
                <a:gd name="T14" fmla="*/ 8 w 431"/>
                <a:gd name="T15" fmla="*/ 88 h 333"/>
                <a:gd name="T16" fmla="*/ 22 w 431"/>
                <a:gd name="T17" fmla="*/ 88 h 333"/>
                <a:gd name="T18" fmla="*/ 76 w 431"/>
                <a:gd name="T19" fmla="*/ 117 h 333"/>
                <a:gd name="T20" fmla="*/ 397 w 431"/>
                <a:gd name="T21" fmla="*/ 2 h 333"/>
                <a:gd name="T22" fmla="*/ 420 w 431"/>
                <a:gd name="T23" fmla="*/ 5 h 333"/>
                <a:gd name="T24" fmla="*/ 431 w 431"/>
                <a:gd name="T25" fmla="*/ 26 h 333"/>
                <a:gd name="T26" fmla="*/ 431 w 431"/>
                <a:gd name="T27" fmla="*/ 308 h 333"/>
                <a:gd name="T28" fmla="*/ 420 w 431"/>
                <a:gd name="T29" fmla="*/ 329 h 333"/>
                <a:gd name="T30" fmla="*/ 406 w 431"/>
                <a:gd name="T31" fmla="*/ 333 h 333"/>
                <a:gd name="T32" fmla="*/ 75 w 431"/>
                <a:gd name="T33" fmla="*/ 200 h 333"/>
                <a:gd name="T34" fmla="*/ 402 w 431"/>
                <a:gd name="T35" fmla="*/ 317 h 333"/>
                <a:gd name="T36" fmla="*/ 411 w 431"/>
                <a:gd name="T37" fmla="*/ 316 h 333"/>
                <a:gd name="T38" fmla="*/ 415 w 431"/>
                <a:gd name="T39" fmla="*/ 308 h 333"/>
                <a:gd name="T40" fmla="*/ 415 w 431"/>
                <a:gd name="T41" fmla="*/ 26 h 333"/>
                <a:gd name="T42" fmla="*/ 411 w 431"/>
                <a:gd name="T43" fmla="*/ 18 h 333"/>
                <a:gd name="T44" fmla="*/ 402 w 431"/>
                <a:gd name="T45" fmla="*/ 17 h 333"/>
                <a:gd name="T46" fmla="*/ 75 w 431"/>
                <a:gd name="T47" fmla="*/ 134 h 333"/>
                <a:gd name="T48" fmla="*/ 16 w 431"/>
                <a:gd name="T49" fmla="*/ 102 h 333"/>
                <a:gd name="T50" fmla="*/ 16 w 431"/>
                <a:gd name="T51" fmla="*/ 232 h 333"/>
                <a:gd name="T52" fmla="*/ 75 w 431"/>
                <a:gd name="T53" fmla="*/ 20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1" h="333">
                  <a:moveTo>
                    <a:pt x="406" y="333"/>
                  </a:moveTo>
                  <a:cubicBezTo>
                    <a:pt x="403" y="333"/>
                    <a:pt x="400" y="333"/>
                    <a:pt x="397" y="332"/>
                  </a:cubicBezTo>
                  <a:cubicBezTo>
                    <a:pt x="76" y="217"/>
                    <a:pt x="76" y="217"/>
                    <a:pt x="76" y="21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18" y="249"/>
                    <a:pt x="12" y="249"/>
                    <a:pt x="8" y="246"/>
                  </a:cubicBezTo>
                  <a:cubicBezTo>
                    <a:pt x="3" y="243"/>
                    <a:pt x="0" y="238"/>
                    <a:pt x="0" y="233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96"/>
                    <a:pt x="3" y="91"/>
                    <a:pt x="8" y="88"/>
                  </a:cubicBezTo>
                  <a:cubicBezTo>
                    <a:pt x="12" y="86"/>
                    <a:pt x="18" y="86"/>
                    <a:pt x="22" y="88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397" y="2"/>
                    <a:pt x="397" y="2"/>
                    <a:pt x="397" y="2"/>
                  </a:cubicBezTo>
                  <a:cubicBezTo>
                    <a:pt x="405" y="0"/>
                    <a:pt x="413" y="1"/>
                    <a:pt x="420" y="5"/>
                  </a:cubicBezTo>
                  <a:cubicBezTo>
                    <a:pt x="427" y="10"/>
                    <a:pt x="431" y="18"/>
                    <a:pt x="431" y="26"/>
                  </a:cubicBezTo>
                  <a:cubicBezTo>
                    <a:pt x="431" y="308"/>
                    <a:pt x="431" y="308"/>
                    <a:pt x="431" y="308"/>
                  </a:cubicBezTo>
                  <a:cubicBezTo>
                    <a:pt x="431" y="317"/>
                    <a:pt x="427" y="324"/>
                    <a:pt x="420" y="329"/>
                  </a:cubicBezTo>
                  <a:cubicBezTo>
                    <a:pt x="416" y="332"/>
                    <a:pt x="411" y="333"/>
                    <a:pt x="406" y="333"/>
                  </a:cubicBezTo>
                  <a:close/>
                  <a:moveTo>
                    <a:pt x="75" y="200"/>
                  </a:moveTo>
                  <a:cubicBezTo>
                    <a:pt x="402" y="317"/>
                    <a:pt x="402" y="317"/>
                    <a:pt x="402" y="317"/>
                  </a:cubicBezTo>
                  <a:cubicBezTo>
                    <a:pt x="405" y="318"/>
                    <a:pt x="408" y="318"/>
                    <a:pt x="411" y="316"/>
                  </a:cubicBezTo>
                  <a:cubicBezTo>
                    <a:pt x="414" y="314"/>
                    <a:pt x="415" y="312"/>
                    <a:pt x="415" y="308"/>
                  </a:cubicBezTo>
                  <a:cubicBezTo>
                    <a:pt x="415" y="26"/>
                    <a:pt x="415" y="26"/>
                    <a:pt x="415" y="26"/>
                  </a:cubicBezTo>
                  <a:cubicBezTo>
                    <a:pt x="415" y="23"/>
                    <a:pt x="414" y="20"/>
                    <a:pt x="411" y="18"/>
                  </a:cubicBezTo>
                  <a:cubicBezTo>
                    <a:pt x="408" y="16"/>
                    <a:pt x="405" y="16"/>
                    <a:pt x="402" y="17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232"/>
                    <a:pt x="16" y="232"/>
                    <a:pt x="16" y="232"/>
                  </a:cubicBezTo>
                  <a:lnTo>
                    <a:pt x="75" y="20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69" name="Freeform 1502"/>
            <p:cNvSpPr>
              <a:spLocks/>
            </p:cNvSpPr>
            <p:nvPr/>
          </p:nvSpPr>
          <p:spPr bwMode="auto">
            <a:xfrm>
              <a:off x="4017191" y="2764461"/>
              <a:ext cx="98425" cy="44450"/>
            </a:xfrm>
            <a:custGeom>
              <a:avLst/>
              <a:gdLst>
                <a:gd name="T0" fmla="*/ 3 w 62"/>
                <a:gd name="T1" fmla="*/ 28 h 28"/>
                <a:gd name="T2" fmla="*/ 0 w 62"/>
                <a:gd name="T3" fmla="*/ 21 h 28"/>
                <a:gd name="T4" fmla="*/ 59 w 62"/>
                <a:gd name="T5" fmla="*/ 0 h 28"/>
                <a:gd name="T6" fmla="*/ 62 w 62"/>
                <a:gd name="T7" fmla="*/ 7 h 28"/>
                <a:gd name="T8" fmla="*/ 3 w 62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8">
                  <a:moveTo>
                    <a:pt x="3" y="28"/>
                  </a:moveTo>
                  <a:lnTo>
                    <a:pt x="0" y="21"/>
                  </a:lnTo>
                  <a:lnTo>
                    <a:pt x="59" y="0"/>
                  </a:lnTo>
                  <a:lnTo>
                    <a:pt x="62" y="7"/>
                  </a:lnTo>
                  <a:lnTo>
                    <a:pt x="3" y="28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70" name="Freeform 1503"/>
            <p:cNvSpPr>
              <a:spLocks noEditPoints="1"/>
            </p:cNvSpPr>
            <p:nvPr/>
          </p:nvSpPr>
          <p:spPr bwMode="auto">
            <a:xfrm>
              <a:off x="4001316" y="2854948"/>
              <a:ext cx="133350" cy="87313"/>
            </a:xfrm>
            <a:custGeom>
              <a:avLst/>
              <a:gdLst>
                <a:gd name="T0" fmla="*/ 117 w 160"/>
                <a:gd name="T1" fmla="*/ 105 h 105"/>
                <a:gd name="T2" fmla="*/ 105 w 160"/>
                <a:gd name="T3" fmla="*/ 103 h 105"/>
                <a:gd name="T4" fmla="*/ 25 w 160"/>
                <a:gd name="T5" fmla="*/ 74 h 105"/>
                <a:gd name="T6" fmla="*/ 4 w 160"/>
                <a:gd name="T7" fmla="*/ 56 h 105"/>
                <a:gd name="T8" fmla="*/ 3 w 160"/>
                <a:gd name="T9" fmla="*/ 29 h 105"/>
                <a:gd name="T10" fmla="*/ 13 w 160"/>
                <a:gd name="T11" fmla="*/ 0 h 105"/>
                <a:gd name="T12" fmla="*/ 160 w 160"/>
                <a:gd name="T13" fmla="*/ 53 h 105"/>
                <a:gd name="T14" fmla="*/ 150 w 160"/>
                <a:gd name="T15" fmla="*/ 81 h 105"/>
                <a:gd name="T16" fmla="*/ 132 w 160"/>
                <a:gd name="T17" fmla="*/ 101 h 105"/>
                <a:gd name="T18" fmla="*/ 117 w 160"/>
                <a:gd name="T19" fmla="*/ 105 h 105"/>
                <a:gd name="T20" fmla="*/ 23 w 160"/>
                <a:gd name="T21" fmla="*/ 20 h 105"/>
                <a:gd name="T22" fmla="*/ 18 w 160"/>
                <a:gd name="T23" fmla="*/ 34 h 105"/>
                <a:gd name="T24" fmla="*/ 19 w 160"/>
                <a:gd name="T25" fmla="*/ 49 h 105"/>
                <a:gd name="T26" fmla="*/ 30 w 160"/>
                <a:gd name="T27" fmla="*/ 59 h 105"/>
                <a:gd name="T28" fmla="*/ 110 w 160"/>
                <a:gd name="T29" fmla="*/ 88 h 105"/>
                <a:gd name="T30" fmla="*/ 125 w 160"/>
                <a:gd name="T31" fmla="*/ 87 h 105"/>
                <a:gd name="T32" fmla="*/ 136 w 160"/>
                <a:gd name="T33" fmla="*/ 76 h 105"/>
                <a:gd name="T34" fmla="*/ 140 w 160"/>
                <a:gd name="T35" fmla="*/ 62 h 105"/>
                <a:gd name="T36" fmla="*/ 23 w 160"/>
                <a:gd name="T37" fmla="*/ 2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105">
                  <a:moveTo>
                    <a:pt x="117" y="105"/>
                  </a:moveTo>
                  <a:cubicBezTo>
                    <a:pt x="113" y="105"/>
                    <a:pt x="109" y="104"/>
                    <a:pt x="105" y="10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16" y="71"/>
                    <a:pt x="9" y="64"/>
                    <a:pt x="4" y="56"/>
                  </a:cubicBezTo>
                  <a:cubicBezTo>
                    <a:pt x="0" y="47"/>
                    <a:pt x="0" y="37"/>
                    <a:pt x="3" y="2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0" y="53"/>
                    <a:pt x="160" y="53"/>
                    <a:pt x="160" y="53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47" y="90"/>
                    <a:pt x="140" y="97"/>
                    <a:pt x="132" y="101"/>
                  </a:cubicBezTo>
                  <a:cubicBezTo>
                    <a:pt x="127" y="104"/>
                    <a:pt x="122" y="105"/>
                    <a:pt x="117" y="105"/>
                  </a:cubicBezTo>
                  <a:close/>
                  <a:moveTo>
                    <a:pt x="23" y="20"/>
                  </a:moveTo>
                  <a:cubicBezTo>
                    <a:pt x="18" y="34"/>
                    <a:pt x="18" y="34"/>
                    <a:pt x="18" y="34"/>
                  </a:cubicBezTo>
                  <a:cubicBezTo>
                    <a:pt x="16" y="39"/>
                    <a:pt x="16" y="44"/>
                    <a:pt x="19" y="49"/>
                  </a:cubicBezTo>
                  <a:cubicBezTo>
                    <a:pt x="21" y="54"/>
                    <a:pt x="25" y="57"/>
                    <a:pt x="30" y="59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5" y="90"/>
                    <a:pt x="121" y="90"/>
                    <a:pt x="125" y="87"/>
                  </a:cubicBezTo>
                  <a:cubicBezTo>
                    <a:pt x="130" y="85"/>
                    <a:pt x="134" y="81"/>
                    <a:pt x="136" y="76"/>
                  </a:cubicBezTo>
                  <a:cubicBezTo>
                    <a:pt x="140" y="62"/>
                    <a:pt x="140" y="62"/>
                    <a:pt x="140" y="62"/>
                  </a:cubicBezTo>
                  <a:lnTo>
                    <a:pt x="23" y="2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71" name="Rectangle 1504"/>
            <p:cNvSpPr>
              <a:spLocks noChangeArrowheads="1"/>
            </p:cNvSpPr>
            <p:nvPr/>
          </p:nvSpPr>
          <p:spPr bwMode="auto">
            <a:xfrm>
              <a:off x="3980679" y="2785098"/>
              <a:ext cx="12700" cy="682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81" name="Прямоугольник 80"/>
          <p:cNvSpPr/>
          <p:nvPr/>
        </p:nvSpPr>
        <p:spPr>
          <a:xfrm>
            <a:off x="4022236" y="897944"/>
            <a:ext cx="125226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00" b="1" dirty="0" smtClean="0"/>
              <a:t>РАССЛЕДОВАНИЕ</a:t>
            </a:r>
            <a:endParaRPr lang="en-US" sz="900" b="1" dirty="0"/>
          </a:p>
        </p:txBody>
      </p:sp>
      <p:sp>
        <p:nvSpPr>
          <p:cNvPr id="82" name="Овал 81"/>
          <p:cNvSpPr/>
          <p:nvPr/>
        </p:nvSpPr>
        <p:spPr bwMode="auto">
          <a:xfrm>
            <a:off x="4151621" y="1273517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83" name="Группа 82"/>
          <p:cNvGrpSpPr>
            <a:grpSpLocks noChangeAspect="1"/>
          </p:cNvGrpSpPr>
          <p:nvPr/>
        </p:nvGrpSpPr>
        <p:grpSpPr>
          <a:xfrm>
            <a:off x="4242252" y="1367927"/>
            <a:ext cx="214737" cy="216000"/>
            <a:chOff x="839788" y="3584576"/>
            <a:chExt cx="539751" cy="542926"/>
          </a:xfrm>
        </p:grpSpPr>
        <p:sp>
          <p:nvSpPr>
            <p:cNvPr id="84" name="Oval 119"/>
            <p:cNvSpPr>
              <a:spLocks noChangeArrowheads="1"/>
            </p:cNvSpPr>
            <p:nvPr/>
          </p:nvSpPr>
          <p:spPr bwMode="auto">
            <a:xfrm>
              <a:off x="839788" y="3584576"/>
              <a:ext cx="400050" cy="401638"/>
            </a:xfrm>
            <a:prstGeom prst="ellipse">
              <a:avLst/>
            </a:pr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5" name="Freeform 120"/>
            <p:cNvSpPr>
              <a:spLocks/>
            </p:cNvSpPr>
            <p:nvPr/>
          </p:nvSpPr>
          <p:spPr bwMode="auto">
            <a:xfrm>
              <a:off x="1190626" y="3935414"/>
              <a:ext cx="188913" cy="192088"/>
            </a:xfrm>
            <a:custGeom>
              <a:avLst/>
              <a:gdLst>
                <a:gd name="T0" fmla="*/ 0 w 66"/>
                <a:gd name="T1" fmla="*/ 18 h 67"/>
                <a:gd name="T2" fmla="*/ 44 w 66"/>
                <a:gd name="T3" fmla="*/ 62 h 67"/>
                <a:gd name="T4" fmla="*/ 62 w 66"/>
                <a:gd name="T5" fmla="*/ 62 h 67"/>
                <a:gd name="T6" fmla="*/ 62 w 66"/>
                <a:gd name="T7" fmla="*/ 45 h 67"/>
                <a:gd name="T8" fmla="*/ 17 w 66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7">
                  <a:moveTo>
                    <a:pt x="0" y="18"/>
                  </a:moveTo>
                  <a:cubicBezTo>
                    <a:pt x="44" y="62"/>
                    <a:pt x="44" y="62"/>
                    <a:pt x="44" y="62"/>
                  </a:cubicBezTo>
                  <a:cubicBezTo>
                    <a:pt x="49" y="67"/>
                    <a:pt x="57" y="67"/>
                    <a:pt x="62" y="62"/>
                  </a:cubicBezTo>
                  <a:cubicBezTo>
                    <a:pt x="66" y="57"/>
                    <a:pt x="66" y="50"/>
                    <a:pt x="62" y="45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6" name="Freeform 121"/>
            <p:cNvSpPr>
              <a:spLocks/>
            </p:cNvSpPr>
            <p:nvPr/>
          </p:nvSpPr>
          <p:spPr bwMode="auto">
            <a:xfrm>
              <a:off x="989013" y="3787776"/>
              <a:ext cx="100013" cy="15875"/>
            </a:xfrm>
            <a:custGeom>
              <a:avLst/>
              <a:gdLst>
                <a:gd name="T0" fmla="*/ 35 w 35"/>
                <a:gd name="T1" fmla="*/ 6 h 6"/>
                <a:gd name="T2" fmla="*/ 18 w 35"/>
                <a:gd name="T3" fmla="*/ 0 h 6"/>
                <a:gd name="T4" fmla="*/ 18 w 35"/>
                <a:gd name="T5" fmla="*/ 0 h 6"/>
                <a:gd name="T6" fmla="*/ 0 w 3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6">
                  <a:moveTo>
                    <a:pt x="35" y="6"/>
                  </a:moveTo>
                  <a:cubicBezTo>
                    <a:pt x="31" y="3"/>
                    <a:pt x="24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0"/>
                    <a:pt x="5" y="3"/>
                    <a:pt x="0" y="6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7" name="Freeform 122"/>
            <p:cNvSpPr>
              <a:spLocks/>
            </p:cNvSpPr>
            <p:nvPr/>
          </p:nvSpPr>
          <p:spPr bwMode="auto">
            <a:xfrm>
              <a:off x="1003301" y="3687764"/>
              <a:ext cx="73025" cy="100013"/>
            </a:xfrm>
            <a:custGeom>
              <a:avLst/>
              <a:gdLst>
                <a:gd name="T0" fmla="*/ 13 w 26"/>
                <a:gd name="T1" fmla="*/ 35 h 35"/>
                <a:gd name="T2" fmla="*/ 26 w 26"/>
                <a:gd name="T3" fmla="*/ 20 h 35"/>
                <a:gd name="T4" fmla="*/ 26 w 26"/>
                <a:gd name="T5" fmla="*/ 15 h 35"/>
                <a:gd name="T6" fmla="*/ 13 w 26"/>
                <a:gd name="T7" fmla="*/ 0 h 35"/>
                <a:gd name="T8" fmla="*/ 0 w 26"/>
                <a:gd name="T9" fmla="*/ 15 h 35"/>
                <a:gd name="T10" fmla="*/ 0 w 26"/>
                <a:gd name="T11" fmla="*/ 20 h 35"/>
                <a:gd name="T12" fmla="*/ 13 w 26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5">
                  <a:moveTo>
                    <a:pt x="13" y="35"/>
                  </a:moveTo>
                  <a:cubicBezTo>
                    <a:pt x="21" y="35"/>
                    <a:pt x="26" y="28"/>
                    <a:pt x="26" y="20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6"/>
                    <a:pt x="21" y="0"/>
                    <a:pt x="13" y="0"/>
                  </a:cubicBezTo>
                  <a:cubicBezTo>
                    <a:pt x="5" y="0"/>
                    <a:pt x="0" y="6"/>
                    <a:pt x="0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8"/>
                    <a:pt x="5" y="35"/>
                    <a:pt x="13" y="35"/>
                  </a:cubicBez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8" name="Freeform 123"/>
            <p:cNvSpPr>
              <a:spLocks/>
            </p:cNvSpPr>
            <p:nvPr/>
          </p:nvSpPr>
          <p:spPr bwMode="auto">
            <a:xfrm>
              <a:off x="877888" y="3824289"/>
              <a:ext cx="111125" cy="74613"/>
            </a:xfrm>
            <a:custGeom>
              <a:avLst/>
              <a:gdLst>
                <a:gd name="T0" fmla="*/ 0 w 39"/>
                <a:gd name="T1" fmla="*/ 4 h 26"/>
                <a:gd name="T2" fmla="*/ 17 w 39"/>
                <a:gd name="T3" fmla="*/ 0 h 26"/>
                <a:gd name="T4" fmla="*/ 39 w 39"/>
                <a:gd name="T5" fmla="*/ 13 h 26"/>
                <a:gd name="T6" fmla="*/ 39 w 39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26">
                  <a:moveTo>
                    <a:pt x="0" y="4"/>
                  </a:moveTo>
                  <a:cubicBezTo>
                    <a:pt x="4" y="1"/>
                    <a:pt x="11" y="0"/>
                    <a:pt x="17" y="0"/>
                  </a:cubicBezTo>
                  <a:cubicBezTo>
                    <a:pt x="27" y="0"/>
                    <a:pt x="39" y="8"/>
                    <a:pt x="39" y="13"/>
                  </a:cubicBezTo>
                  <a:cubicBezTo>
                    <a:pt x="39" y="26"/>
                    <a:pt x="39" y="26"/>
                    <a:pt x="39" y="26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9" name="Freeform 124"/>
            <p:cNvSpPr>
              <a:spLocks/>
            </p:cNvSpPr>
            <p:nvPr/>
          </p:nvSpPr>
          <p:spPr bwMode="auto">
            <a:xfrm>
              <a:off x="889001" y="3724276"/>
              <a:ext cx="76200" cy="100013"/>
            </a:xfrm>
            <a:custGeom>
              <a:avLst/>
              <a:gdLst>
                <a:gd name="T0" fmla="*/ 13 w 27"/>
                <a:gd name="T1" fmla="*/ 35 h 35"/>
                <a:gd name="T2" fmla="*/ 27 w 27"/>
                <a:gd name="T3" fmla="*/ 20 h 35"/>
                <a:gd name="T4" fmla="*/ 27 w 27"/>
                <a:gd name="T5" fmla="*/ 15 h 35"/>
                <a:gd name="T6" fmla="*/ 13 w 27"/>
                <a:gd name="T7" fmla="*/ 0 h 35"/>
                <a:gd name="T8" fmla="*/ 0 w 27"/>
                <a:gd name="T9" fmla="*/ 15 h 35"/>
                <a:gd name="T10" fmla="*/ 0 w 27"/>
                <a:gd name="T11" fmla="*/ 20 h 35"/>
                <a:gd name="T12" fmla="*/ 13 w 27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5">
                  <a:moveTo>
                    <a:pt x="13" y="35"/>
                  </a:moveTo>
                  <a:cubicBezTo>
                    <a:pt x="21" y="35"/>
                    <a:pt x="27" y="28"/>
                    <a:pt x="27" y="20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6"/>
                    <a:pt x="21" y="0"/>
                    <a:pt x="13" y="0"/>
                  </a:cubicBezTo>
                  <a:cubicBezTo>
                    <a:pt x="6" y="0"/>
                    <a:pt x="0" y="6"/>
                    <a:pt x="0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8"/>
                    <a:pt x="6" y="35"/>
                    <a:pt x="13" y="35"/>
                  </a:cubicBez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0" name="Freeform 125"/>
            <p:cNvSpPr>
              <a:spLocks/>
            </p:cNvSpPr>
            <p:nvPr/>
          </p:nvSpPr>
          <p:spPr bwMode="auto">
            <a:xfrm>
              <a:off x="1089026" y="3824289"/>
              <a:ext cx="112713" cy="74613"/>
            </a:xfrm>
            <a:custGeom>
              <a:avLst/>
              <a:gdLst>
                <a:gd name="T0" fmla="*/ 40 w 40"/>
                <a:gd name="T1" fmla="*/ 4 h 26"/>
                <a:gd name="T2" fmla="*/ 22 w 40"/>
                <a:gd name="T3" fmla="*/ 0 h 26"/>
                <a:gd name="T4" fmla="*/ 0 w 40"/>
                <a:gd name="T5" fmla="*/ 13 h 26"/>
                <a:gd name="T6" fmla="*/ 0 w 40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6">
                  <a:moveTo>
                    <a:pt x="40" y="4"/>
                  </a:moveTo>
                  <a:cubicBezTo>
                    <a:pt x="35" y="1"/>
                    <a:pt x="28" y="0"/>
                    <a:pt x="22" y="0"/>
                  </a:cubicBezTo>
                  <a:cubicBezTo>
                    <a:pt x="13" y="0"/>
                    <a:pt x="0" y="8"/>
                    <a:pt x="0" y="13"/>
                  </a:cubicBezTo>
                  <a:cubicBezTo>
                    <a:pt x="0" y="26"/>
                    <a:pt x="0" y="26"/>
                    <a:pt x="0" y="26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1" name="Freeform 126"/>
            <p:cNvSpPr>
              <a:spLocks/>
            </p:cNvSpPr>
            <p:nvPr/>
          </p:nvSpPr>
          <p:spPr bwMode="auto">
            <a:xfrm>
              <a:off x="1114426" y="3724276"/>
              <a:ext cx="76200" cy="100013"/>
            </a:xfrm>
            <a:custGeom>
              <a:avLst/>
              <a:gdLst>
                <a:gd name="T0" fmla="*/ 13 w 27"/>
                <a:gd name="T1" fmla="*/ 35 h 35"/>
                <a:gd name="T2" fmla="*/ 0 w 27"/>
                <a:gd name="T3" fmla="*/ 20 h 35"/>
                <a:gd name="T4" fmla="*/ 0 w 27"/>
                <a:gd name="T5" fmla="*/ 15 h 35"/>
                <a:gd name="T6" fmla="*/ 13 w 27"/>
                <a:gd name="T7" fmla="*/ 0 h 35"/>
                <a:gd name="T8" fmla="*/ 27 w 27"/>
                <a:gd name="T9" fmla="*/ 15 h 35"/>
                <a:gd name="T10" fmla="*/ 27 w 27"/>
                <a:gd name="T11" fmla="*/ 20 h 35"/>
                <a:gd name="T12" fmla="*/ 13 w 27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5">
                  <a:moveTo>
                    <a:pt x="13" y="35"/>
                  </a:moveTo>
                  <a:cubicBezTo>
                    <a:pt x="5" y="35"/>
                    <a:pt x="0" y="28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21" y="0"/>
                    <a:pt x="27" y="6"/>
                    <a:pt x="27" y="15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8"/>
                    <a:pt x="21" y="35"/>
                    <a:pt x="13" y="35"/>
                  </a:cubicBez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2" name="Freeform 127"/>
            <p:cNvSpPr>
              <a:spLocks/>
            </p:cNvSpPr>
            <p:nvPr/>
          </p:nvSpPr>
          <p:spPr bwMode="auto">
            <a:xfrm>
              <a:off x="1139826" y="3887789"/>
              <a:ext cx="111125" cy="111125"/>
            </a:xfrm>
            <a:custGeom>
              <a:avLst/>
              <a:gdLst>
                <a:gd name="T0" fmla="*/ 47 w 70"/>
                <a:gd name="T1" fmla="*/ 0 h 70"/>
                <a:gd name="T2" fmla="*/ 70 w 70"/>
                <a:gd name="T3" fmla="*/ 23 h 70"/>
                <a:gd name="T4" fmla="*/ 23 w 70"/>
                <a:gd name="T5" fmla="*/ 70 h 70"/>
                <a:gd name="T6" fmla="*/ 0 w 70"/>
                <a:gd name="T7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70">
                  <a:moveTo>
                    <a:pt x="47" y="0"/>
                  </a:moveTo>
                  <a:lnTo>
                    <a:pt x="70" y="23"/>
                  </a:lnTo>
                  <a:lnTo>
                    <a:pt x="23" y="70"/>
                  </a:lnTo>
                  <a:lnTo>
                    <a:pt x="0" y="46"/>
                  </a:ln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93" name="Овал 92"/>
          <p:cNvSpPr/>
          <p:nvPr/>
        </p:nvSpPr>
        <p:spPr bwMode="auto">
          <a:xfrm>
            <a:off x="6417463" y="1256306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94" name="Группа 93"/>
          <p:cNvGrpSpPr>
            <a:grpSpLocks noChangeAspect="1"/>
          </p:cNvGrpSpPr>
          <p:nvPr/>
        </p:nvGrpSpPr>
        <p:grpSpPr>
          <a:xfrm>
            <a:off x="6484674" y="1347095"/>
            <a:ext cx="232456" cy="180000"/>
            <a:chOff x="3923529" y="2678736"/>
            <a:chExt cx="358775" cy="277813"/>
          </a:xfrm>
          <a:solidFill>
            <a:schemeClr val="accent1"/>
          </a:solidFill>
        </p:grpSpPr>
        <p:sp>
          <p:nvSpPr>
            <p:cNvPr id="95" name="Rectangle 1500"/>
            <p:cNvSpPr>
              <a:spLocks noChangeArrowheads="1"/>
            </p:cNvSpPr>
            <p:nvPr/>
          </p:nvSpPr>
          <p:spPr bwMode="auto">
            <a:xfrm>
              <a:off x="4190229" y="2708898"/>
              <a:ext cx="12700" cy="2206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6" name="Freeform 1501"/>
            <p:cNvSpPr>
              <a:spLocks noEditPoints="1"/>
            </p:cNvSpPr>
            <p:nvPr/>
          </p:nvSpPr>
          <p:spPr bwMode="auto">
            <a:xfrm>
              <a:off x="3923529" y="2678736"/>
              <a:ext cx="358775" cy="277813"/>
            </a:xfrm>
            <a:custGeom>
              <a:avLst/>
              <a:gdLst>
                <a:gd name="T0" fmla="*/ 406 w 431"/>
                <a:gd name="T1" fmla="*/ 333 h 333"/>
                <a:gd name="T2" fmla="*/ 397 w 431"/>
                <a:gd name="T3" fmla="*/ 332 h 333"/>
                <a:gd name="T4" fmla="*/ 76 w 431"/>
                <a:gd name="T5" fmla="*/ 217 h 333"/>
                <a:gd name="T6" fmla="*/ 22 w 431"/>
                <a:gd name="T7" fmla="*/ 246 h 333"/>
                <a:gd name="T8" fmla="*/ 8 w 431"/>
                <a:gd name="T9" fmla="*/ 246 h 333"/>
                <a:gd name="T10" fmla="*/ 0 w 431"/>
                <a:gd name="T11" fmla="*/ 233 h 333"/>
                <a:gd name="T12" fmla="*/ 0 w 431"/>
                <a:gd name="T13" fmla="*/ 101 h 333"/>
                <a:gd name="T14" fmla="*/ 8 w 431"/>
                <a:gd name="T15" fmla="*/ 88 h 333"/>
                <a:gd name="T16" fmla="*/ 22 w 431"/>
                <a:gd name="T17" fmla="*/ 88 h 333"/>
                <a:gd name="T18" fmla="*/ 76 w 431"/>
                <a:gd name="T19" fmla="*/ 117 h 333"/>
                <a:gd name="T20" fmla="*/ 397 w 431"/>
                <a:gd name="T21" fmla="*/ 2 h 333"/>
                <a:gd name="T22" fmla="*/ 420 w 431"/>
                <a:gd name="T23" fmla="*/ 5 h 333"/>
                <a:gd name="T24" fmla="*/ 431 w 431"/>
                <a:gd name="T25" fmla="*/ 26 h 333"/>
                <a:gd name="T26" fmla="*/ 431 w 431"/>
                <a:gd name="T27" fmla="*/ 308 h 333"/>
                <a:gd name="T28" fmla="*/ 420 w 431"/>
                <a:gd name="T29" fmla="*/ 329 h 333"/>
                <a:gd name="T30" fmla="*/ 406 w 431"/>
                <a:gd name="T31" fmla="*/ 333 h 333"/>
                <a:gd name="T32" fmla="*/ 75 w 431"/>
                <a:gd name="T33" fmla="*/ 200 h 333"/>
                <a:gd name="T34" fmla="*/ 402 w 431"/>
                <a:gd name="T35" fmla="*/ 317 h 333"/>
                <a:gd name="T36" fmla="*/ 411 w 431"/>
                <a:gd name="T37" fmla="*/ 316 h 333"/>
                <a:gd name="T38" fmla="*/ 415 w 431"/>
                <a:gd name="T39" fmla="*/ 308 h 333"/>
                <a:gd name="T40" fmla="*/ 415 w 431"/>
                <a:gd name="T41" fmla="*/ 26 h 333"/>
                <a:gd name="T42" fmla="*/ 411 w 431"/>
                <a:gd name="T43" fmla="*/ 18 h 333"/>
                <a:gd name="T44" fmla="*/ 402 w 431"/>
                <a:gd name="T45" fmla="*/ 17 h 333"/>
                <a:gd name="T46" fmla="*/ 75 w 431"/>
                <a:gd name="T47" fmla="*/ 134 h 333"/>
                <a:gd name="T48" fmla="*/ 16 w 431"/>
                <a:gd name="T49" fmla="*/ 102 h 333"/>
                <a:gd name="T50" fmla="*/ 16 w 431"/>
                <a:gd name="T51" fmla="*/ 232 h 333"/>
                <a:gd name="T52" fmla="*/ 75 w 431"/>
                <a:gd name="T53" fmla="*/ 20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1" h="333">
                  <a:moveTo>
                    <a:pt x="406" y="333"/>
                  </a:moveTo>
                  <a:cubicBezTo>
                    <a:pt x="403" y="333"/>
                    <a:pt x="400" y="333"/>
                    <a:pt x="397" y="332"/>
                  </a:cubicBezTo>
                  <a:cubicBezTo>
                    <a:pt x="76" y="217"/>
                    <a:pt x="76" y="217"/>
                    <a:pt x="76" y="21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18" y="249"/>
                    <a:pt x="12" y="249"/>
                    <a:pt x="8" y="246"/>
                  </a:cubicBezTo>
                  <a:cubicBezTo>
                    <a:pt x="3" y="243"/>
                    <a:pt x="0" y="238"/>
                    <a:pt x="0" y="233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96"/>
                    <a:pt x="3" y="91"/>
                    <a:pt x="8" y="88"/>
                  </a:cubicBezTo>
                  <a:cubicBezTo>
                    <a:pt x="12" y="86"/>
                    <a:pt x="18" y="86"/>
                    <a:pt x="22" y="88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397" y="2"/>
                    <a:pt x="397" y="2"/>
                    <a:pt x="397" y="2"/>
                  </a:cubicBezTo>
                  <a:cubicBezTo>
                    <a:pt x="405" y="0"/>
                    <a:pt x="413" y="1"/>
                    <a:pt x="420" y="5"/>
                  </a:cubicBezTo>
                  <a:cubicBezTo>
                    <a:pt x="427" y="10"/>
                    <a:pt x="431" y="18"/>
                    <a:pt x="431" y="26"/>
                  </a:cubicBezTo>
                  <a:cubicBezTo>
                    <a:pt x="431" y="308"/>
                    <a:pt x="431" y="308"/>
                    <a:pt x="431" y="308"/>
                  </a:cubicBezTo>
                  <a:cubicBezTo>
                    <a:pt x="431" y="317"/>
                    <a:pt x="427" y="324"/>
                    <a:pt x="420" y="329"/>
                  </a:cubicBezTo>
                  <a:cubicBezTo>
                    <a:pt x="416" y="332"/>
                    <a:pt x="411" y="333"/>
                    <a:pt x="406" y="333"/>
                  </a:cubicBezTo>
                  <a:close/>
                  <a:moveTo>
                    <a:pt x="75" y="200"/>
                  </a:moveTo>
                  <a:cubicBezTo>
                    <a:pt x="402" y="317"/>
                    <a:pt x="402" y="317"/>
                    <a:pt x="402" y="317"/>
                  </a:cubicBezTo>
                  <a:cubicBezTo>
                    <a:pt x="405" y="318"/>
                    <a:pt x="408" y="318"/>
                    <a:pt x="411" y="316"/>
                  </a:cubicBezTo>
                  <a:cubicBezTo>
                    <a:pt x="414" y="314"/>
                    <a:pt x="415" y="312"/>
                    <a:pt x="415" y="308"/>
                  </a:cubicBezTo>
                  <a:cubicBezTo>
                    <a:pt x="415" y="26"/>
                    <a:pt x="415" y="26"/>
                    <a:pt x="415" y="26"/>
                  </a:cubicBezTo>
                  <a:cubicBezTo>
                    <a:pt x="415" y="23"/>
                    <a:pt x="414" y="20"/>
                    <a:pt x="411" y="18"/>
                  </a:cubicBezTo>
                  <a:cubicBezTo>
                    <a:pt x="408" y="16"/>
                    <a:pt x="405" y="16"/>
                    <a:pt x="402" y="17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232"/>
                    <a:pt x="16" y="232"/>
                    <a:pt x="16" y="232"/>
                  </a:cubicBezTo>
                  <a:lnTo>
                    <a:pt x="75" y="20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8" name="Freeform 1502"/>
            <p:cNvSpPr>
              <a:spLocks/>
            </p:cNvSpPr>
            <p:nvPr/>
          </p:nvSpPr>
          <p:spPr bwMode="auto">
            <a:xfrm>
              <a:off x="4017191" y="2764461"/>
              <a:ext cx="98425" cy="44450"/>
            </a:xfrm>
            <a:custGeom>
              <a:avLst/>
              <a:gdLst>
                <a:gd name="T0" fmla="*/ 3 w 62"/>
                <a:gd name="T1" fmla="*/ 28 h 28"/>
                <a:gd name="T2" fmla="*/ 0 w 62"/>
                <a:gd name="T3" fmla="*/ 21 h 28"/>
                <a:gd name="T4" fmla="*/ 59 w 62"/>
                <a:gd name="T5" fmla="*/ 0 h 28"/>
                <a:gd name="T6" fmla="*/ 62 w 62"/>
                <a:gd name="T7" fmla="*/ 7 h 28"/>
                <a:gd name="T8" fmla="*/ 3 w 62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8">
                  <a:moveTo>
                    <a:pt x="3" y="28"/>
                  </a:moveTo>
                  <a:lnTo>
                    <a:pt x="0" y="21"/>
                  </a:lnTo>
                  <a:lnTo>
                    <a:pt x="59" y="0"/>
                  </a:lnTo>
                  <a:lnTo>
                    <a:pt x="62" y="7"/>
                  </a:lnTo>
                  <a:lnTo>
                    <a:pt x="3" y="28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9" name="Freeform 1503"/>
            <p:cNvSpPr>
              <a:spLocks noEditPoints="1"/>
            </p:cNvSpPr>
            <p:nvPr/>
          </p:nvSpPr>
          <p:spPr bwMode="auto">
            <a:xfrm>
              <a:off x="4001316" y="2854948"/>
              <a:ext cx="133350" cy="87313"/>
            </a:xfrm>
            <a:custGeom>
              <a:avLst/>
              <a:gdLst>
                <a:gd name="T0" fmla="*/ 117 w 160"/>
                <a:gd name="T1" fmla="*/ 105 h 105"/>
                <a:gd name="T2" fmla="*/ 105 w 160"/>
                <a:gd name="T3" fmla="*/ 103 h 105"/>
                <a:gd name="T4" fmla="*/ 25 w 160"/>
                <a:gd name="T5" fmla="*/ 74 h 105"/>
                <a:gd name="T6" fmla="*/ 4 w 160"/>
                <a:gd name="T7" fmla="*/ 56 h 105"/>
                <a:gd name="T8" fmla="*/ 3 w 160"/>
                <a:gd name="T9" fmla="*/ 29 h 105"/>
                <a:gd name="T10" fmla="*/ 13 w 160"/>
                <a:gd name="T11" fmla="*/ 0 h 105"/>
                <a:gd name="T12" fmla="*/ 160 w 160"/>
                <a:gd name="T13" fmla="*/ 53 h 105"/>
                <a:gd name="T14" fmla="*/ 150 w 160"/>
                <a:gd name="T15" fmla="*/ 81 h 105"/>
                <a:gd name="T16" fmla="*/ 132 w 160"/>
                <a:gd name="T17" fmla="*/ 101 h 105"/>
                <a:gd name="T18" fmla="*/ 117 w 160"/>
                <a:gd name="T19" fmla="*/ 105 h 105"/>
                <a:gd name="T20" fmla="*/ 23 w 160"/>
                <a:gd name="T21" fmla="*/ 20 h 105"/>
                <a:gd name="T22" fmla="*/ 18 w 160"/>
                <a:gd name="T23" fmla="*/ 34 h 105"/>
                <a:gd name="T24" fmla="*/ 19 w 160"/>
                <a:gd name="T25" fmla="*/ 49 h 105"/>
                <a:gd name="T26" fmla="*/ 30 w 160"/>
                <a:gd name="T27" fmla="*/ 59 h 105"/>
                <a:gd name="T28" fmla="*/ 110 w 160"/>
                <a:gd name="T29" fmla="*/ 88 h 105"/>
                <a:gd name="T30" fmla="*/ 125 w 160"/>
                <a:gd name="T31" fmla="*/ 87 h 105"/>
                <a:gd name="T32" fmla="*/ 136 w 160"/>
                <a:gd name="T33" fmla="*/ 76 h 105"/>
                <a:gd name="T34" fmla="*/ 140 w 160"/>
                <a:gd name="T35" fmla="*/ 62 h 105"/>
                <a:gd name="T36" fmla="*/ 23 w 160"/>
                <a:gd name="T37" fmla="*/ 2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105">
                  <a:moveTo>
                    <a:pt x="117" y="105"/>
                  </a:moveTo>
                  <a:cubicBezTo>
                    <a:pt x="113" y="105"/>
                    <a:pt x="109" y="104"/>
                    <a:pt x="105" y="10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16" y="71"/>
                    <a:pt x="9" y="64"/>
                    <a:pt x="4" y="56"/>
                  </a:cubicBezTo>
                  <a:cubicBezTo>
                    <a:pt x="0" y="47"/>
                    <a:pt x="0" y="37"/>
                    <a:pt x="3" y="2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0" y="53"/>
                    <a:pt x="160" y="53"/>
                    <a:pt x="160" y="53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47" y="90"/>
                    <a:pt x="140" y="97"/>
                    <a:pt x="132" y="101"/>
                  </a:cubicBezTo>
                  <a:cubicBezTo>
                    <a:pt x="127" y="104"/>
                    <a:pt x="122" y="105"/>
                    <a:pt x="117" y="105"/>
                  </a:cubicBezTo>
                  <a:close/>
                  <a:moveTo>
                    <a:pt x="23" y="20"/>
                  </a:moveTo>
                  <a:cubicBezTo>
                    <a:pt x="18" y="34"/>
                    <a:pt x="18" y="34"/>
                    <a:pt x="18" y="34"/>
                  </a:cubicBezTo>
                  <a:cubicBezTo>
                    <a:pt x="16" y="39"/>
                    <a:pt x="16" y="44"/>
                    <a:pt x="19" y="49"/>
                  </a:cubicBezTo>
                  <a:cubicBezTo>
                    <a:pt x="21" y="54"/>
                    <a:pt x="25" y="57"/>
                    <a:pt x="30" y="59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5" y="90"/>
                    <a:pt x="121" y="90"/>
                    <a:pt x="125" y="87"/>
                  </a:cubicBezTo>
                  <a:cubicBezTo>
                    <a:pt x="130" y="85"/>
                    <a:pt x="134" y="81"/>
                    <a:pt x="136" y="76"/>
                  </a:cubicBezTo>
                  <a:cubicBezTo>
                    <a:pt x="140" y="62"/>
                    <a:pt x="140" y="62"/>
                    <a:pt x="140" y="62"/>
                  </a:cubicBezTo>
                  <a:lnTo>
                    <a:pt x="23" y="2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01" name="Rectangle 1504"/>
            <p:cNvSpPr>
              <a:spLocks noChangeArrowheads="1"/>
            </p:cNvSpPr>
            <p:nvPr/>
          </p:nvSpPr>
          <p:spPr bwMode="auto">
            <a:xfrm>
              <a:off x="3980679" y="2785098"/>
              <a:ext cx="12700" cy="682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103" name="Овал 102"/>
          <p:cNvSpPr/>
          <p:nvPr/>
        </p:nvSpPr>
        <p:spPr bwMode="auto">
          <a:xfrm>
            <a:off x="8287305" y="1278504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05" name="Group 3"/>
          <p:cNvGrpSpPr>
            <a:grpSpLocks noChangeAspect="1"/>
          </p:cNvGrpSpPr>
          <p:nvPr/>
        </p:nvGrpSpPr>
        <p:grpSpPr>
          <a:xfrm>
            <a:off x="8425167" y="1368504"/>
            <a:ext cx="162000" cy="216000"/>
            <a:chOff x="7248014" y="1981200"/>
            <a:chExt cx="282178" cy="376238"/>
          </a:xfrm>
        </p:grpSpPr>
        <p:sp>
          <p:nvSpPr>
            <p:cNvPr id="107" name="Freeform 72"/>
            <p:cNvSpPr>
              <a:spLocks noChangeAspect="1"/>
            </p:cNvSpPr>
            <p:nvPr/>
          </p:nvSpPr>
          <p:spPr bwMode="auto">
            <a:xfrm>
              <a:off x="7325405" y="2202657"/>
              <a:ext cx="135731" cy="111919"/>
            </a:xfrm>
            <a:custGeom>
              <a:avLst/>
              <a:gdLst>
                <a:gd name="T0" fmla="*/ 93 w 114"/>
                <a:gd name="T1" fmla="*/ 0 h 94"/>
                <a:gd name="T2" fmla="*/ 43 w 114"/>
                <a:gd name="T3" fmla="*/ 51 h 94"/>
                <a:gd name="T4" fmla="*/ 21 w 114"/>
                <a:gd name="T5" fmla="*/ 29 h 94"/>
                <a:gd name="T6" fmla="*/ 0 w 114"/>
                <a:gd name="T7" fmla="*/ 51 h 94"/>
                <a:gd name="T8" fmla="*/ 43 w 114"/>
                <a:gd name="T9" fmla="*/ 94 h 94"/>
                <a:gd name="T10" fmla="*/ 114 w 114"/>
                <a:gd name="T11" fmla="*/ 22 h 94"/>
                <a:gd name="T12" fmla="*/ 93 w 114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94">
                  <a:moveTo>
                    <a:pt x="93" y="0"/>
                  </a:moveTo>
                  <a:lnTo>
                    <a:pt x="43" y="51"/>
                  </a:lnTo>
                  <a:lnTo>
                    <a:pt x="21" y="29"/>
                  </a:lnTo>
                  <a:lnTo>
                    <a:pt x="0" y="51"/>
                  </a:lnTo>
                  <a:lnTo>
                    <a:pt x="43" y="94"/>
                  </a:lnTo>
                  <a:lnTo>
                    <a:pt x="114" y="22"/>
                  </a:lnTo>
                  <a:lnTo>
                    <a:pt x="93" y="0"/>
                  </a:ln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09" name="Freeform 73"/>
            <p:cNvSpPr>
              <a:spLocks noChangeAspect="1"/>
            </p:cNvSpPr>
            <p:nvPr/>
          </p:nvSpPr>
          <p:spPr bwMode="auto">
            <a:xfrm>
              <a:off x="7248014" y="1981200"/>
              <a:ext cx="282178" cy="376238"/>
            </a:xfrm>
            <a:custGeom>
              <a:avLst/>
              <a:gdLst>
                <a:gd name="T0" fmla="*/ 29 w 237"/>
                <a:gd name="T1" fmla="*/ 0 h 316"/>
                <a:gd name="T2" fmla="*/ 0 w 237"/>
                <a:gd name="T3" fmla="*/ 28 h 316"/>
                <a:gd name="T4" fmla="*/ 0 w 237"/>
                <a:gd name="T5" fmla="*/ 316 h 316"/>
                <a:gd name="T6" fmla="*/ 237 w 237"/>
                <a:gd name="T7" fmla="*/ 316 h 316"/>
                <a:gd name="T8" fmla="*/ 237 w 237"/>
                <a:gd name="T9" fmla="*/ 0 h 316"/>
                <a:gd name="T10" fmla="*/ 29 w 237"/>
                <a:gd name="T1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7" h="316">
                  <a:moveTo>
                    <a:pt x="29" y="0"/>
                  </a:moveTo>
                  <a:lnTo>
                    <a:pt x="0" y="28"/>
                  </a:lnTo>
                  <a:lnTo>
                    <a:pt x="0" y="316"/>
                  </a:lnTo>
                  <a:lnTo>
                    <a:pt x="237" y="316"/>
                  </a:lnTo>
                  <a:lnTo>
                    <a:pt x="237" y="0"/>
                  </a:lnTo>
                  <a:lnTo>
                    <a:pt x="29" y="0"/>
                  </a:lnTo>
                  <a:close/>
                </a:path>
              </a:pathLst>
            </a:cu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1" name="Freeform 74"/>
            <p:cNvSpPr>
              <a:spLocks noChangeAspect="1"/>
            </p:cNvSpPr>
            <p:nvPr/>
          </p:nvSpPr>
          <p:spPr bwMode="auto">
            <a:xfrm>
              <a:off x="7273017" y="2006204"/>
              <a:ext cx="26194" cy="26194"/>
            </a:xfrm>
            <a:custGeom>
              <a:avLst/>
              <a:gdLst>
                <a:gd name="T0" fmla="*/ 22 w 22"/>
                <a:gd name="T1" fmla="*/ 0 h 22"/>
                <a:gd name="T2" fmla="*/ 22 w 22"/>
                <a:gd name="T3" fmla="*/ 22 h 22"/>
                <a:gd name="T4" fmla="*/ 0 w 22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2">
                  <a:moveTo>
                    <a:pt x="22" y="0"/>
                  </a:moveTo>
                  <a:lnTo>
                    <a:pt x="22" y="22"/>
                  </a:lnTo>
                  <a:lnTo>
                    <a:pt x="0" y="22"/>
                  </a:lnTo>
                </a:path>
              </a:pathLst>
            </a:cu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2" name="Line 75"/>
            <p:cNvSpPr>
              <a:spLocks noChangeAspect="1" noChangeShapeType="1"/>
            </p:cNvSpPr>
            <p:nvPr/>
          </p:nvSpPr>
          <p:spPr bwMode="auto">
            <a:xfrm flipH="1">
              <a:off x="7315880" y="2091929"/>
              <a:ext cx="145256" cy="0"/>
            </a:xfrm>
            <a:prstGeom prst="line">
              <a:avLst/>
            </a:pr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3" name="Line 76"/>
            <p:cNvSpPr>
              <a:spLocks noChangeAspect="1" noChangeShapeType="1"/>
            </p:cNvSpPr>
            <p:nvPr/>
          </p:nvSpPr>
          <p:spPr bwMode="auto">
            <a:xfrm flipH="1">
              <a:off x="7315880" y="2126456"/>
              <a:ext cx="145256" cy="0"/>
            </a:xfrm>
            <a:prstGeom prst="line">
              <a:avLst/>
            </a:pr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4" name="Line 77"/>
            <p:cNvSpPr>
              <a:spLocks noChangeAspect="1" noChangeShapeType="1"/>
            </p:cNvSpPr>
            <p:nvPr/>
          </p:nvSpPr>
          <p:spPr bwMode="auto">
            <a:xfrm flipH="1">
              <a:off x="7315879" y="2160985"/>
              <a:ext cx="103584" cy="0"/>
            </a:xfrm>
            <a:prstGeom prst="line">
              <a:avLst/>
            </a:pr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115" name="Прямоугольник 114"/>
          <p:cNvSpPr/>
          <p:nvPr/>
        </p:nvSpPr>
        <p:spPr>
          <a:xfrm>
            <a:off x="219364" y="1967530"/>
            <a:ext cx="13837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0070C0"/>
                </a:solidFill>
              </a:rPr>
              <a:t>в </a:t>
            </a:r>
            <a:r>
              <a:rPr lang="ru-RU" sz="1100" b="1" dirty="0">
                <a:solidFill>
                  <a:srgbClr val="0070C0"/>
                </a:solidFill>
              </a:rPr>
              <a:t>течение</a:t>
            </a:r>
            <a:r>
              <a:rPr lang="ru-RU" sz="1050" b="1" dirty="0">
                <a:solidFill>
                  <a:srgbClr val="0070C0"/>
                </a:solidFill>
              </a:rPr>
              <a:t> </a:t>
            </a:r>
            <a:r>
              <a:rPr lang="ru-RU" sz="1200" b="1" dirty="0" smtClean="0">
                <a:solidFill>
                  <a:srgbClr val="0070C0"/>
                </a:solidFill>
              </a:rPr>
              <a:t>1</a:t>
            </a:r>
            <a:r>
              <a:rPr lang="ru-RU" sz="1050" b="1" dirty="0" smtClean="0">
                <a:solidFill>
                  <a:srgbClr val="0070C0"/>
                </a:solidFill>
              </a:rPr>
              <a:t> суток</a:t>
            </a:r>
            <a:endParaRPr lang="en-US" sz="1050" b="1" dirty="0">
              <a:solidFill>
                <a:srgbClr val="0070C0"/>
              </a:solidFill>
            </a:endParaRPr>
          </a:p>
        </p:txBody>
      </p:sp>
      <p:sp>
        <p:nvSpPr>
          <p:cNvPr id="118" name="Прямоугольник 117"/>
          <p:cNvSpPr/>
          <p:nvPr/>
        </p:nvSpPr>
        <p:spPr>
          <a:xfrm>
            <a:off x="2231284" y="1905158"/>
            <a:ext cx="1237507" cy="423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rgbClr val="0070C0"/>
                </a:solidFill>
              </a:rPr>
              <a:t>по</a:t>
            </a:r>
            <a:r>
              <a:rPr lang="ru-RU" sz="1050" b="1" dirty="0" smtClean="0">
                <a:solidFill>
                  <a:srgbClr val="0070C0"/>
                </a:solidFill>
              </a:rPr>
              <a:t> </a:t>
            </a:r>
            <a:r>
              <a:rPr lang="ru-RU" sz="1100" b="1" dirty="0" smtClean="0">
                <a:solidFill>
                  <a:srgbClr val="0070C0"/>
                </a:solidFill>
              </a:rPr>
              <a:t>форме</a:t>
            </a:r>
            <a:r>
              <a:rPr lang="ru-RU" sz="1050" b="1" dirty="0" smtClean="0">
                <a:solidFill>
                  <a:srgbClr val="0070C0"/>
                </a:solidFill>
              </a:rPr>
              <a:t> </a:t>
            </a:r>
            <a:br>
              <a:rPr lang="ru-RU" sz="1050" b="1" dirty="0" smtClean="0">
                <a:solidFill>
                  <a:srgbClr val="0070C0"/>
                </a:solidFill>
              </a:rPr>
            </a:br>
            <a:r>
              <a:rPr lang="ru-RU" sz="1050" b="1" dirty="0" smtClean="0">
                <a:solidFill>
                  <a:srgbClr val="0070C0"/>
                </a:solidFill>
              </a:rPr>
              <a:t>во вложении</a:t>
            </a:r>
            <a:endParaRPr lang="ru-RU" sz="1050" b="1" dirty="0">
              <a:solidFill>
                <a:srgbClr val="0070C0"/>
              </a:solidFill>
            </a:endParaRPr>
          </a:p>
        </p:txBody>
      </p:sp>
      <p:sp>
        <p:nvSpPr>
          <p:cNvPr id="119" name="Прямоугольник 118"/>
          <p:cNvSpPr/>
          <p:nvPr/>
        </p:nvSpPr>
        <p:spPr>
          <a:xfrm>
            <a:off x="2184987" y="2480435"/>
            <a:ext cx="139446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b="0" dirty="0" smtClean="0"/>
              <a:t>По телефону, </a:t>
            </a:r>
            <a:endParaRPr lang="en-US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факсом, </a:t>
            </a:r>
            <a:endParaRPr lang="en-US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телеграфом </a:t>
            </a:r>
            <a:endParaRPr lang="en-US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и другими </a:t>
            </a:r>
            <a:r>
              <a:rPr lang="ru-RU" sz="900" b="0" dirty="0"/>
              <a:t>имеющимися средствами связи </a:t>
            </a:r>
            <a:endParaRPr lang="en-US" sz="900" b="0" dirty="0" smtClean="0"/>
          </a:p>
        </p:txBody>
      </p:sp>
      <p:sp>
        <p:nvSpPr>
          <p:cNvPr id="120" name="Прямоугольник 119"/>
          <p:cNvSpPr/>
          <p:nvPr/>
        </p:nvSpPr>
        <p:spPr>
          <a:xfrm>
            <a:off x="3744294" y="1965608"/>
            <a:ext cx="144142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>
                <a:solidFill>
                  <a:srgbClr val="0070C0"/>
                </a:solidFill>
              </a:rPr>
              <a:t>в течение 15 дней</a:t>
            </a:r>
            <a:endParaRPr lang="en-US" sz="1100" b="1" dirty="0">
              <a:solidFill>
                <a:srgbClr val="0070C0"/>
              </a:solidFill>
            </a:endParaRPr>
          </a:p>
        </p:txBody>
      </p:sp>
      <p:sp>
        <p:nvSpPr>
          <p:cNvPr id="124" name="Прямоугольник 123"/>
          <p:cNvSpPr/>
          <p:nvPr/>
        </p:nvSpPr>
        <p:spPr>
          <a:xfrm>
            <a:off x="5957237" y="3339433"/>
            <a:ext cx="10548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b="1" dirty="0" smtClean="0">
                <a:solidFill>
                  <a:srgbClr val="0070C0"/>
                </a:solidFill>
              </a:rPr>
              <a:t>4-7</a:t>
            </a:r>
          </a:p>
          <a:p>
            <a:pPr>
              <a:spcAft>
                <a:spcPts val="600"/>
              </a:spcAft>
            </a:pPr>
            <a:r>
              <a:rPr lang="ru-RU" sz="900" b="0" dirty="0" smtClean="0"/>
              <a:t>Не оповещаются</a:t>
            </a:r>
            <a:endParaRPr lang="en-US" sz="900" b="0" dirty="0"/>
          </a:p>
        </p:txBody>
      </p:sp>
      <p:sp>
        <p:nvSpPr>
          <p:cNvPr id="125" name="Прямоугольник 124"/>
          <p:cNvSpPr/>
          <p:nvPr/>
        </p:nvSpPr>
        <p:spPr>
          <a:xfrm>
            <a:off x="7922359" y="2049593"/>
            <a:ext cx="13362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b="0" dirty="0"/>
              <a:t>ст. 228, 229 ТК РФ, Приказ Министерства труда и социальной защиты Российской федерации от 20.04.2022 года № 223н</a:t>
            </a:r>
            <a:endParaRPr lang="en-US" sz="900" b="0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87657" y="2486125"/>
            <a:ext cx="2064544" cy="290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/>
              <a:t>Территориальный орган ГИТ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/>
              <a:t>Исполнительный орган страховщика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/>
              <a:t>Территориальный орган РТН, если НС произошел на объекте подконтрольном РТН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 smtClean="0"/>
              <a:t>Прокуратура </a:t>
            </a:r>
            <a:r>
              <a:rPr lang="ru-RU" sz="900" b="0" dirty="0"/>
              <a:t>по месту происшествия НС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/>
              <a:t>Орган исполнительной власти субъекта РФ и (или) орган местного самоуправления по месту регистрации ЮЛ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 smtClean="0"/>
              <a:t>Работодатель, направивший </a:t>
            </a:r>
            <a:r>
              <a:rPr lang="ru-RU" sz="900" b="0" dirty="0"/>
              <a:t>работника, с которым произошел НС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/>
              <a:t>Территориальное объединение Профсоюзов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3717155" y="2505533"/>
            <a:ext cx="2128338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b="0" dirty="0"/>
              <a:t>Расследование </a:t>
            </a:r>
            <a:r>
              <a:rPr lang="ru-RU" sz="900" b="0" dirty="0" smtClean="0"/>
              <a:t>проводится</a:t>
            </a:r>
          </a:p>
          <a:p>
            <a:pPr>
              <a:spcAft>
                <a:spcPts val="600"/>
              </a:spcAft>
            </a:pPr>
            <a:r>
              <a:rPr lang="ru-RU" sz="900" b="0" dirty="0" smtClean="0"/>
              <a:t>комиссией</a:t>
            </a:r>
            <a:r>
              <a:rPr lang="ru-RU" sz="900" b="0" dirty="0"/>
              <a:t>, </a:t>
            </a:r>
            <a:r>
              <a:rPr lang="ru-RU" sz="900" b="0" dirty="0" smtClean="0"/>
              <a:t/>
            </a:r>
            <a:br>
              <a:rPr lang="ru-RU" sz="900" b="0" dirty="0" smtClean="0"/>
            </a:br>
            <a:r>
              <a:rPr lang="ru-RU" sz="900" b="0" dirty="0" smtClean="0"/>
              <a:t>возглавляемой </a:t>
            </a:r>
            <a:r>
              <a:rPr lang="ru-RU" sz="900" b="0" dirty="0"/>
              <a:t>должностным лицом ГИТ (или РТН в случаях на поднадзорных объектах) </a:t>
            </a:r>
            <a:endParaRPr lang="ru-RU" sz="900" b="0" dirty="0" smtClean="0"/>
          </a:p>
          <a:p>
            <a:pPr>
              <a:spcAft>
                <a:spcPts val="600"/>
              </a:spcAft>
            </a:pPr>
            <a:r>
              <a:rPr lang="ru-RU" sz="900" dirty="0" smtClean="0">
                <a:solidFill>
                  <a:srgbClr val="0070C0"/>
                </a:solidFill>
              </a:rPr>
              <a:t>с </a:t>
            </a:r>
            <a:r>
              <a:rPr lang="ru-RU" sz="900" dirty="0">
                <a:solidFill>
                  <a:srgbClr val="0070C0"/>
                </a:solidFill>
              </a:rPr>
              <a:t>заполнением форм во вложении</a:t>
            </a:r>
          </a:p>
          <a:p>
            <a:pPr>
              <a:spcAft>
                <a:spcPts val="600"/>
              </a:spcAft>
            </a:pPr>
            <a:r>
              <a:rPr lang="ru-RU" sz="900" dirty="0" smtClean="0">
                <a:solidFill>
                  <a:srgbClr val="0070C0"/>
                </a:solidFill>
              </a:rPr>
              <a:t>По </a:t>
            </a:r>
            <a:r>
              <a:rPr lang="ru-RU" sz="900" dirty="0">
                <a:solidFill>
                  <a:srgbClr val="0070C0"/>
                </a:solidFill>
              </a:rPr>
              <a:t>завершению, </a:t>
            </a:r>
            <a:r>
              <a:rPr lang="ru-RU" sz="900" dirty="0" smtClean="0">
                <a:solidFill>
                  <a:srgbClr val="0070C0"/>
                </a:solidFill>
              </a:rPr>
              <a:t/>
            </a:r>
            <a:br>
              <a:rPr lang="ru-RU" sz="900" dirty="0" smtClean="0">
                <a:solidFill>
                  <a:srgbClr val="0070C0"/>
                </a:solidFill>
              </a:rPr>
            </a:br>
            <a:r>
              <a:rPr lang="ru-RU" sz="900" dirty="0" smtClean="0">
                <a:solidFill>
                  <a:srgbClr val="0070C0"/>
                </a:solidFill>
              </a:rPr>
              <a:t>в </a:t>
            </a:r>
            <a:r>
              <a:rPr lang="ru-RU" sz="900" dirty="0">
                <a:solidFill>
                  <a:srgbClr val="0070C0"/>
                </a:solidFill>
              </a:rPr>
              <a:t>трехдневный срок </a:t>
            </a:r>
            <a:endParaRPr lang="ru-RU" sz="900" dirty="0" smtClean="0">
              <a:solidFill>
                <a:srgbClr val="0070C0"/>
              </a:solidFill>
            </a:endParaRPr>
          </a:p>
          <a:p>
            <a:pPr>
              <a:spcAft>
                <a:spcPts val="600"/>
              </a:spcAft>
            </a:pPr>
            <a:r>
              <a:rPr lang="ru-RU" sz="900" b="0" dirty="0" smtClean="0"/>
              <a:t>экземпляр </a:t>
            </a:r>
            <a:r>
              <a:rPr lang="ru-RU" sz="900" b="0" dirty="0"/>
              <a:t>акта Н-1 выдается</a:t>
            </a:r>
            <a:r>
              <a:rPr lang="ru-RU" sz="900" b="0" dirty="0" smtClean="0"/>
              <a:t>:</a:t>
            </a:r>
          </a:p>
          <a:p>
            <a:pPr>
              <a:spcAft>
                <a:spcPts val="600"/>
              </a:spcAft>
            </a:pPr>
            <a:r>
              <a:rPr lang="ru-RU" sz="900" b="0" dirty="0" smtClean="0"/>
              <a:t>Каждому пострадавшему или лицам</a:t>
            </a:r>
            <a:r>
              <a:rPr lang="ru-RU" sz="900" b="0" dirty="0"/>
              <a:t>, состоявшим на иждивении погибшего или в близком родстве </a:t>
            </a:r>
            <a:endParaRPr lang="ru-RU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и </a:t>
            </a:r>
            <a:r>
              <a:rPr lang="ru-RU" sz="900" b="0" dirty="0"/>
              <a:t>исполнительному органу </a:t>
            </a:r>
            <a:r>
              <a:rPr lang="ru-RU" sz="900" b="0" dirty="0" smtClean="0"/>
              <a:t>страховщика</a:t>
            </a:r>
            <a:endParaRPr lang="en-US" sz="900" b="0" dirty="0"/>
          </a:p>
        </p:txBody>
      </p:sp>
      <p:sp>
        <p:nvSpPr>
          <p:cNvPr id="76" name="Прямоугольник 75"/>
          <p:cNvSpPr/>
          <p:nvPr/>
        </p:nvSpPr>
        <p:spPr>
          <a:xfrm>
            <a:off x="5929479" y="1961108"/>
            <a:ext cx="1592419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050" b="1" dirty="0" smtClean="0">
                <a:solidFill>
                  <a:srgbClr val="0070C0"/>
                </a:solidFill>
              </a:rPr>
              <a:t>1-3</a:t>
            </a:r>
          </a:p>
          <a:p>
            <a:pPr>
              <a:spcAft>
                <a:spcPts val="600"/>
              </a:spcAft>
            </a:pPr>
            <a:endParaRPr lang="ru-RU" sz="1050" b="1" dirty="0" smtClean="0">
              <a:solidFill>
                <a:srgbClr val="0070C0"/>
              </a:solidFill>
            </a:endParaRPr>
          </a:p>
          <a:p>
            <a:pPr>
              <a:spcAft>
                <a:spcPts val="600"/>
              </a:spcAft>
            </a:pPr>
            <a:r>
              <a:rPr lang="ru-RU" sz="900" b="1" dirty="0">
                <a:solidFill>
                  <a:srgbClr val="0070C0"/>
                </a:solidFill>
              </a:rPr>
              <a:t>По форме во вложении,</a:t>
            </a:r>
          </a:p>
          <a:p>
            <a:pPr>
              <a:spcAft>
                <a:spcPts val="600"/>
              </a:spcAft>
            </a:pPr>
            <a:r>
              <a:rPr lang="ru-RU" sz="900" b="1" dirty="0">
                <a:solidFill>
                  <a:srgbClr val="0070C0"/>
                </a:solidFill>
              </a:rPr>
              <a:t>по окончании временной </a:t>
            </a:r>
            <a:r>
              <a:rPr lang="ru-RU" sz="900" b="1" dirty="0" smtClean="0">
                <a:solidFill>
                  <a:srgbClr val="0070C0"/>
                </a:solidFill>
              </a:rPr>
              <a:t>нетрудоспособности работника</a:t>
            </a:r>
            <a:endParaRPr lang="en-US" sz="900" b="1" dirty="0">
              <a:solidFill>
                <a:srgbClr val="0070C0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2263463" y="5417567"/>
            <a:ext cx="1237507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Извещение</a:t>
            </a:r>
            <a:endParaRPr lang="ru-RU" sz="900" b="1" dirty="0">
              <a:solidFill>
                <a:srgbClr val="0070C0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3789290" y="5391618"/>
            <a:ext cx="631512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Акт </a:t>
            </a:r>
            <a:br>
              <a:rPr lang="ru-RU" sz="900" b="1" dirty="0" smtClean="0">
                <a:solidFill>
                  <a:srgbClr val="0070C0"/>
                </a:solidFill>
              </a:rPr>
            </a:br>
            <a:r>
              <a:rPr lang="ru-RU" sz="900" b="1" dirty="0" smtClean="0">
                <a:solidFill>
                  <a:srgbClr val="0070C0"/>
                </a:solidFill>
              </a:rPr>
              <a:t>Н-1</a:t>
            </a:r>
            <a:endParaRPr lang="ru-RU" sz="900" b="1" dirty="0">
              <a:solidFill>
                <a:srgbClr val="0070C0"/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4547621" y="5391618"/>
            <a:ext cx="1152000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Акт </a:t>
            </a:r>
            <a:br>
              <a:rPr lang="ru-RU" sz="900" b="1" dirty="0" smtClean="0">
                <a:solidFill>
                  <a:srgbClr val="0070C0"/>
                </a:solidFill>
              </a:rPr>
            </a:br>
            <a:r>
              <a:rPr lang="ru-RU" sz="900" b="1" dirty="0" smtClean="0">
                <a:solidFill>
                  <a:srgbClr val="0070C0"/>
                </a:solidFill>
              </a:rPr>
              <a:t>расследования</a:t>
            </a:r>
            <a:endParaRPr lang="ru-RU" sz="900" b="1" dirty="0">
              <a:solidFill>
                <a:srgbClr val="0070C0"/>
              </a:solidFill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5958142" y="5391618"/>
            <a:ext cx="1413406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Сообщение о последствиях</a:t>
            </a:r>
            <a:endParaRPr lang="ru-RU" sz="900" b="1" dirty="0">
              <a:solidFill>
                <a:srgbClr val="0070C0"/>
              </a:solidFill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5957237" y="713294"/>
            <a:ext cx="180574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ОПОВЕЩЕНИЕ </a:t>
            </a:r>
            <a:br>
              <a:rPr lang="ru-RU" sz="900" b="1" dirty="0" smtClean="0"/>
            </a:br>
            <a:r>
              <a:rPr lang="ru-RU" sz="900" b="1" dirty="0" smtClean="0"/>
              <a:t>О ПОСЛЕДСТВИЯХ </a:t>
            </a:r>
            <a:br>
              <a:rPr lang="ru-RU" sz="900" b="1" dirty="0" smtClean="0"/>
            </a:br>
            <a:r>
              <a:rPr lang="ru-RU" sz="900" b="1" dirty="0" smtClean="0"/>
              <a:t>И ПРИНЯТЫХ МЕРАХ</a:t>
            </a:r>
            <a:endParaRPr lang="en-US" sz="900" b="1" dirty="0"/>
          </a:p>
        </p:txBody>
      </p:sp>
      <p:sp>
        <p:nvSpPr>
          <p:cNvPr id="102" name="Прямоугольник 101"/>
          <p:cNvSpPr/>
          <p:nvPr/>
        </p:nvSpPr>
        <p:spPr>
          <a:xfrm>
            <a:off x="7922359" y="785130"/>
            <a:ext cx="13329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ТРЕБОВАНИЯ НПА/ЛНА</a:t>
            </a:r>
            <a:endParaRPr lang="en-US" sz="900" b="1" dirty="0"/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0596860"/>
              </p:ext>
            </p:extLst>
          </p:nvPr>
        </p:nvGraphicFramePr>
        <p:xfrm>
          <a:off x="2659537" y="5828741"/>
          <a:ext cx="381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2102" name="Document" showAsIcon="1" r:id="rId7" imgW="380880" imgH="771480" progId="Word.Document.8">
                  <p:embed/>
                </p:oleObj>
              </mc:Choice>
              <mc:Fallback>
                <p:oleObj name="Document" showAsIcon="1" r:id="rId7" imgW="380880" imgH="77148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59537" y="5828741"/>
                        <a:ext cx="381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9567124"/>
              </p:ext>
            </p:extLst>
          </p:nvPr>
        </p:nvGraphicFramePr>
        <p:xfrm>
          <a:off x="3861252" y="5828741"/>
          <a:ext cx="381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2103" name="Document" showAsIcon="1" r:id="rId9" imgW="380880" imgH="771480" progId="Word.Document.8">
                  <p:embed/>
                </p:oleObj>
              </mc:Choice>
              <mc:Fallback>
                <p:oleObj name="Document" showAsIcon="1" r:id="rId9" imgW="380880" imgH="77148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61252" y="5828741"/>
                        <a:ext cx="381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8580129"/>
              </p:ext>
            </p:extLst>
          </p:nvPr>
        </p:nvGraphicFramePr>
        <p:xfrm>
          <a:off x="4933121" y="5828740"/>
          <a:ext cx="381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2104" name="Document" showAsIcon="1" r:id="rId11" imgW="380880" imgH="771480" progId="Word.Document.8">
                  <p:embed/>
                </p:oleObj>
              </mc:Choice>
              <mc:Fallback>
                <p:oleObj name="Document" showAsIcon="1" r:id="rId11" imgW="380880" imgH="77148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33121" y="5828740"/>
                        <a:ext cx="381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5752515"/>
              </p:ext>
            </p:extLst>
          </p:nvPr>
        </p:nvGraphicFramePr>
        <p:xfrm>
          <a:off x="6410402" y="5828819"/>
          <a:ext cx="381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2105" name="Document" showAsIcon="1" r:id="rId13" imgW="380880" imgH="771480" progId="Word.Document.8">
                  <p:embed/>
                </p:oleObj>
              </mc:Choice>
              <mc:Fallback>
                <p:oleObj name="Document" showAsIcon="1" r:id="rId13" imgW="380880" imgH="77148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410402" y="5828819"/>
                        <a:ext cx="381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" name="Прямоугольник 76">
            <a:hlinkClick r:id="rId15" action="ppaction://hlinksldjump"/>
          </p:cNvPr>
          <p:cNvSpPr/>
          <p:nvPr/>
        </p:nvSpPr>
        <p:spPr>
          <a:xfrm>
            <a:off x="87657" y="6313019"/>
            <a:ext cx="1413406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На главную</a:t>
            </a:r>
            <a:endParaRPr lang="ru-RU" sz="9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71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65340" y="6697556"/>
            <a:ext cx="2311400" cy="153888"/>
          </a:xfrm>
          <a:noFill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9106B14-7977-4014-90C3-B58184579C76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0078C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000" b="0" i="0" u="none" strike="noStrike" kern="1200" cap="none" spc="0" normalizeH="0" baseline="0" noProof="0" dirty="0" smtClean="0">
              <a:ln>
                <a:noFill/>
              </a:ln>
              <a:solidFill>
                <a:srgbClr val="0078C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4098" name="Rectangle 62" hidden="1"/>
          <p:cNvGraphicFramePr>
            <a:graphicFrameLocks/>
          </p:cNvGraphicFramePr>
          <p:nvPr>
            <p:custDataLst>
              <p:tags r:id="rId2"/>
            </p:custDataLst>
            <p:extLst/>
          </p:nvPr>
        </p:nvGraphicFramePr>
        <p:xfrm>
          <a:off x="0" y="0"/>
          <a:ext cx="171979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3111" name="Слайд think-cell" r:id="rId6" imgW="0" imgH="0" progId="TCLayout.ActiveDocument.1">
                  <p:embed/>
                </p:oleObj>
              </mc:Choice>
              <mc:Fallback>
                <p:oleObj name="Слайд think-cell" r:id="rId6" imgW="0" imgH="0" progId="TCLayout.ActiveDocument.1">
                  <p:embed/>
                  <p:pic>
                    <p:nvPicPr>
                      <p:cNvPr id="4098" name="Rectangle 62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71979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Rectangle 63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171979" cy="1587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25400" tIns="0" rIns="25400" bIns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100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87162" y="104326"/>
            <a:ext cx="79175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kern="0" dirty="0" smtClean="0">
                <a:solidFill>
                  <a:srgbClr val="008C95"/>
                </a:solidFill>
                <a:latin typeface="Arial"/>
              </a:rPr>
              <a:t>ЛЕГКИЙ НЕСЧАСТНЫЙ</a:t>
            </a:r>
            <a:r>
              <a:rPr lang="ru-RU" b="1" dirty="0" smtClean="0"/>
              <a:t> </a:t>
            </a:r>
            <a:r>
              <a:rPr lang="ru-RU" kern="0" dirty="0" smtClean="0">
                <a:solidFill>
                  <a:srgbClr val="008C95"/>
                </a:solidFill>
                <a:latin typeface="Arial"/>
              </a:rPr>
              <a:t>СЛУЧАЙ</a:t>
            </a:r>
            <a:endParaRPr lang="ru-RU" kern="0" dirty="0">
              <a:solidFill>
                <a:srgbClr val="008C95"/>
              </a:solidFill>
              <a:latin typeface="Arial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87162" y="436355"/>
            <a:ext cx="267216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kern="0" dirty="0">
                <a:solidFill>
                  <a:srgbClr val="008C95"/>
                </a:solidFill>
                <a:latin typeface="Arial"/>
              </a:rPr>
              <a:t>КАТЕГОРИЯ</a:t>
            </a:r>
            <a:r>
              <a:rPr lang="ru-RU" sz="700" b="1" dirty="0" smtClean="0"/>
              <a:t> </a:t>
            </a:r>
            <a:r>
              <a:rPr lang="ru-RU" sz="1100" kern="0" dirty="0">
                <a:solidFill>
                  <a:srgbClr val="008C95"/>
                </a:solidFill>
                <a:latin typeface="Arial"/>
              </a:rPr>
              <a:t>ПРОИСШЕСТВИЯ</a:t>
            </a:r>
            <a:endParaRPr lang="en-US" sz="1100" kern="0" dirty="0">
              <a:solidFill>
                <a:srgbClr val="008C95"/>
              </a:solidFill>
              <a:latin typeface="Arial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568615" y="417976"/>
            <a:ext cx="1453621" cy="230817"/>
          </a:xfrm>
          <a:prstGeom prst="roundRect">
            <a:avLst>
              <a:gd name="adj" fmla="val 50000"/>
            </a:avLst>
          </a:prstGeom>
          <a:solidFill>
            <a:srgbClr val="E46E16"/>
          </a:solidFill>
          <a:ln>
            <a:solidFill>
              <a:schemeClr val="bg1"/>
            </a:solidFill>
          </a:ln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ЗНАЧИТЕЛЬНОЕ</a:t>
            </a:r>
            <a:endParaRPr lang="en-US" sz="1200" b="1" dirty="0">
              <a:solidFill>
                <a:schemeClr val="bg1"/>
              </a:solidFill>
            </a:endParaRPr>
          </a:p>
        </p:txBody>
      </p:sp>
      <p:cxnSp>
        <p:nvCxnSpPr>
          <p:cNvPr id="25" name="Прямая со стрелкой 24"/>
          <p:cNvCxnSpPr/>
          <p:nvPr/>
        </p:nvCxnSpPr>
        <p:spPr bwMode="auto">
          <a:xfrm>
            <a:off x="308700" y="1491802"/>
            <a:ext cx="9500318" cy="755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Овал 37"/>
          <p:cNvSpPr/>
          <p:nvPr/>
        </p:nvSpPr>
        <p:spPr bwMode="auto">
          <a:xfrm>
            <a:off x="287162" y="1293802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9" name="Группа 38"/>
          <p:cNvGrpSpPr>
            <a:grpSpLocks noChangeAspect="1"/>
          </p:cNvGrpSpPr>
          <p:nvPr/>
        </p:nvGrpSpPr>
        <p:grpSpPr>
          <a:xfrm>
            <a:off x="355943" y="1357343"/>
            <a:ext cx="269126" cy="252000"/>
            <a:chOff x="7643813" y="4487863"/>
            <a:chExt cx="523874" cy="490538"/>
          </a:xfrm>
        </p:grpSpPr>
        <p:sp>
          <p:nvSpPr>
            <p:cNvPr id="40" name="Freeform 144"/>
            <p:cNvSpPr>
              <a:spLocks/>
            </p:cNvSpPr>
            <p:nvPr/>
          </p:nvSpPr>
          <p:spPr bwMode="auto">
            <a:xfrm>
              <a:off x="7700963" y="4637088"/>
              <a:ext cx="103187" cy="193675"/>
            </a:xfrm>
            <a:custGeom>
              <a:avLst/>
              <a:gdLst>
                <a:gd name="T0" fmla="*/ 288 w 288"/>
                <a:gd name="T1" fmla="*/ 0 h 544"/>
                <a:gd name="T2" fmla="*/ 0 w 288"/>
                <a:gd name="T3" fmla="*/ 192 h 544"/>
                <a:gd name="T4" fmla="*/ 0 w 288"/>
                <a:gd name="T5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544">
                  <a:moveTo>
                    <a:pt x="288" y="0"/>
                  </a:moveTo>
                  <a:cubicBezTo>
                    <a:pt x="128" y="0"/>
                    <a:pt x="0" y="86"/>
                    <a:pt x="0" y="192"/>
                  </a:cubicBezTo>
                  <a:cubicBezTo>
                    <a:pt x="0" y="544"/>
                    <a:pt x="0" y="544"/>
                    <a:pt x="0" y="544"/>
                  </a:cubicBezTo>
                </a:path>
              </a:pathLst>
            </a:cu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1" name="Freeform 145"/>
            <p:cNvSpPr>
              <a:spLocks/>
            </p:cNvSpPr>
            <p:nvPr/>
          </p:nvSpPr>
          <p:spPr bwMode="auto">
            <a:xfrm>
              <a:off x="7758113" y="4487863"/>
              <a:ext cx="90487" cy="114300"/>
            </a:xfrm>
            <a:custGeom>
              <a:avLst/>
              <a:gdLst>
                <a:gd name="T0" fmla="*/ 128 w 256"/>
                <a:gd name="T1" fmla="*/ 320 h 320"/>
                <a:gd name="T2" fmla="*/ 256 w 256"/>
                <a:gd name="T3" fmla="*/ 192 h 320"/>
                <a:gd name="T4" fmla="*/ 256 w 256"/>
                <a:gd name="T5" fmla="*/ 128 h 320"/>
                <a:gd name="T6" fmla="*/ 128 w 256"/>
                <a:gd name="T7" fmla="*/ 0 h 320"/>
                <a:gd name="T8" fmla="*/ 0 w 256"/>
                <a:gd name="T9" fmla="*/ 128 h 320"/>
                <a:gd name="T10" fmla="*/ 0 w 256"/>
                <a:gd name="T11" fmla="*/ 192 h 320"/>
                <a:gd name="T12" fmla="*/ 128 w 256"/>
                <a:gd name="T13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320">
                  <a:moveTo>
                    <a:pt x="128" y="320"/>
                  </a:moveTo>
                  <a:cubicBezTo>
                    <a:pt x="203" y="320"/>
                    <a:pt x="256" y="268"/>
                    <a:pt x="256" y="192"/>
                  </a:cubicBezTo>
                  <a:cubicBezTo>
                    <a:pt x="256" y="128"/>
                    <a:pt x="256" y="128"/>
                    <a:pt x="256" y="128"/>
                  </a:cubicBezTo>
                  <a:cubicBezTo>
                    <a:pt x="256" y="52"/>
                    <a:pt x="203" y="0"/>
                    <a:pt x="128" y="0"/>
                  </a:cubicBezTo>
                  <a:cubicBezTo>
                    <a:pt x="53" y="0"/>
                    <a:pt x="0" y="52"/>
                    <a:pt x="0" y="12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68"/>
                    <a:pt x="53" y="320"/>
                    <a:pt x="128" y="320"/>
                  </a:cubicBezTo>
                  <a:close/>
                </a:path>
              </a:pathLst>
            </a:cu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2" name="Line 146"/>
            <p:cNvSpPr>
              <a:spLocks noChangeShapeType="1"/>
            </p:cNvSpPr>
            <p:nvPr/>
          </p:nvSpPr>
          <p:spPr bwMode="auto">
            <a:xfrm>
              <a:off x="7747000" y="4716463"/>
              <a:ext cx="0" cy="114300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3" name="Freeform 147"/>
            <p:cNvSpPr>
              <a:spLocks/>
            </p:cNvSpPr>
            <p:nvPr/>
          </p:nvSpPr>
          <p:spPr bwMode="auto">
            <a:xfrm>
              <a:off x="7804150" y="4637088"/>
              <a:ext cx="101600" cy="193675"/>
            </a:xfrm>
            <a:custGeom>
              <a:avLst/>
              <a:gdLst>
                <a:gd name="T0" fmla="*/ 0 w 288"/>
                <a:gd name="T1" fmla="*/ 0 h 544"/>
                <a:gd name="T2" fmla="*/ 288 w 288"/>
                <a:gd name="T3" fmla="*/ 192 h 544"/>
                <a:gd name="T4" fmla="*/ 288 w 288"/>
                <a:gd name="T5" fmla="*/ 416 h 544"/>
                <a:gd name="T6" fmla="*/ 160 w 288"/>
                <a:gd name="T7" fmla="*/ 544 h 544"/>
                <a:gd name="T8" fmla="*/ 160 w 288"/>
                <a:gd name="T9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544">
                  <a:moveTo>
                    <a:pt x="0" y="0"/>
                  </a:moveTo>
                  <a:cubicBezTo>
                    <a:pt x="160" y="0"/>
                    <a:pt x="288" y="86"/>
                    <a:pt x="288" y="192"/>
                  </a:cubicBezTo>
                  <a:cubicBezTo>
                    <a:pt x="288" y="416"/>
                    <a:pt x="288" y="416"/>
                    <a:pt x="288" y="416"/>
                  </a:cubicBezTo>
                  <a:cubicBezTo>
                    <a:pt x="288" y="487"/>
                    <a:pt x="231" y="544"/>
                    <a:pt x="160" y="544"/>
                  </a:cubicBezTo>
                  <a:cubicBezTo>
                    <a:pt x="160" y="544"/>
                    <a:pt x="160" y="544"/>
                    <a:pt x="160" y="544"/>
                  </a:cubicBezTo>
                </a:path>
              </a:pathLst>
            </a:cu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4" name="Line 148"/>
            <p:cNvSpPr>
              <a:spLocks noChangeShapeType="1"/>
            </p:cNvSpPr>
            <p:nvPr/>
          </p:nvSpPr>
          <p:spPr bwMode="auto">
            <a:xfrm>
              <a:off x="7861300" y="4716463"/>
              <a:ext cx="0" cy="261938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5" name="Line 149"/>
            <p:cNvSpPr>
              <a:spLocks noChangeShapeType="1"/>
            </p:cNvSpPr>
            <p:nvPr/>
          </p:nvSpPr>
          <p:spPr bwMode="auto">
            <a:xfrm>
              <a:off x="7747000" y="4932363"/>
              <a:ext cx="0" cy="46038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6" name="Line 150"/>
            <p:cNvSpPr>
              <a:spLocks noChangeShapeType="1"/>
            </p:cNvSpPr>
            <p:nvPr/>
          </p:nvSpPr>
          <p:spPr bwMode="auto">
            <a:xfrm>
              <a:off x="7815263" y="4830763"/>
              <a:ext cx="0" cy="147638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7" name="Rectangle 151"/>
            <p:cNvSpPr>
              <a:spLocks noChangeArrowheads="1"/>
            </p:cNvSpPr>
            <p:nvPr/>
          </p:nvSpPr>
          <p:spPr bwMode="auto">
            <a:xfrm>
              <a:off x="7643813" y="4830763"/>
              <a:ext cx="125412" cy="101600"/>
            </a:xfrm>
            <a:prstGeom prst="rect">
              <a:avLst/>
            </a:pr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8" name="Freeform 152"/>
            <p:cNvSpPr>
              <a:spLocks/>
            </p:cNvSpPr>
            <p:nvPr/>
          </p:nvSpPr>
          <p:spPr bwMode="auto">
            <a:xfrm>
              <a:off x="7940675" y="4648200"/>
              <a:ext cx="169862" cy="136525"/>
            </a:xfrm>
            <a:custGeom>
              <a:avLst/>
              <a:gdLst>
                <a:gd name="T0" fmla="*/ 86 w 107"/>
                <a:gd name="T1" fmla="*/ 0 h 86"/>
                <a:gd name="T2" fmla="*/ 43 w 107"/>
                <a:gd name="T3" fmla="*/ 43 h 86"/>
                <a:gd name="T4" fmla="*/ 21 w 107"/>
                <a:gd name="T5" fmla="*/ 21 h 86"/>
                <a:gd name="T6" fmla="*/ 0 w 107"/>
                <a:gd name="T7" fmla="*/ 43 h 86"/>
                <a:gd name="T8" fmla="*/ 43 w 107"/>
                <a:gd name="T9" fmla="*/ 86 h 86"/>
                <a:gd name="T10" fmla="*/ 107 w 107"/>
                <a:gd name="T11" fmla="*/ 21 h 86"/>
                <a:gd name="T12" fmla="*/ 86 w 107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6">
                  <a:moveTo>
                    <a:pt x="86" y="0"/>
                  </a:moveTo>
                  <a:lnTo>
                    <a:pt x="43" y="43"/>
                  </a:lnTo>
                  <a:lnTo>
                    <a:pt x="21" y="21"/>
                  </a:lnTo>
                  <a:lnTo>
                    <a:pt x="0" y="43"/>
                  </a:lnTo>
                  <a:lnTo>
                    <a:pt x="43" y="86"/>
                  </a:lnTo>
                  <a:lnTo>
                    <a:pt x="107" y="21"/>
                  </a:lnTo>
                  <a:lnTo>
                    <a:pt x="86" y="0"/>
                  </a:lnTo>
                  <a:close/>
                </a:path>
              </a:pathLst>
            </a:cu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9" name="Freeform 153"/>
            <p:cNvSpPr>
              <a:spLocks/>
            </p:cNvSpPr>
            <p:nvPr/>
          </p:nvSpPr>
          <p:spPr bwMode="auto">
            <a:xfrm>
              <a:off x="7886700" y="4556125"/>
              <a:ext cx="280987" cy="307975"/>
            </a:xfrm>
            <a:custGeom>
              <a:avLst/>
              <a:gdLst>
                <a:gd name="T0" fmla="*/ 0 w 791"/>
                <a:gd name="T1" fmla="*/ 192 h 864"/>
                <a:gd name="T2" fmla="*/ 359 w 791"/>
                <a:gd name="T3" fmla="*/ 0 h 864"/>
                <a:gd name="T4" fmla="*/ 791 w 791"/>
                <a:gd name="T5" fmla="*/ 432 h 864"/>
                <a:gd name="T6" fmla="*/ 359 w 791"/>
                <a:gd name="T7" fmla="*/ 864 h 864"/>
                <a:gd name="T8" fmla="*/ 97 w 791"/>
                <a:gd name="T9" fmla="*/ 775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1" h="864">
                  <a:moveTo>
                    <a:pt x="0" y="192"/>
                  </a:moveTo>
                  <a:cubicBezTo>
                    <a:pt x="77" y="76"/>
                    <a:pt x="209" y="0"/>
                    <a:pt x="359" y="0"/>
                  </a:cubicBezTo>
                  <a:cubicBezTo>
                    <a:pt x="598" y="0"/>
                    <a:pt x="791" y="193"/>
                    <a:pt x="791" y="432"/>
                  </a:cubicBezTo>
                  <a:cubicBezTo>
                    <a:pt x="791" y="671"/>
                    <a:pt x="598" y="864"/>
                    <a:pt x="359" y="864"/>
                  </a:cubicBezTo>
                  <a:cubicBezTo>
                    <a:pt x="260" y="864"/>
                    <a:pt x="170" y="831"/>
                    <a:pt x="97" y="775"/>
                  </a:cubicBezTo>
                </a:path>
              </a:pathLst>
            </a:cu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62" name="Прямоугольник 61"/>
          <p:cNvSpPr/>
          <p:nvPr/>
        </p:nvSpPr>
        <p:spPr>
          <a:xfrm>
            <a:off x="219364" y="825080"/>
            <a:ext cx="16770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ОПОВЕЩАЕМЫЕ НАДЗОРНЫЕ ОРГАНЫ</a:t>
            </a:r>
            <a:endParaRPr lang="en-US" sz="900" b="1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2231284" y="841992"/>
            <a:ext cx="11395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СПОСОБ ОПОВЕЩЕНИЯ</a:t>
            </a:r>
            <a:endParaRPr lang="en-US" sz="900" b="1" dirty="0"/>
          </a:p>
        </p:txBody>
      </p:sp>
      <p:sp>
        <p:nvSpPr>
          <p:cNvPr id="65" name="Овал 64"/>
          <p:cNvSpPr/>
          <p:nvPr/>
        </p:nvSpPr>
        <p:spPr bwMode="auto">
          <a:xfrm>
            <a:off x="2405109" y="1273517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66" name="Группа 65"/>
          <p:cNvGrpSpPr>
            <a:grpSpLocks noChangeAspect="1"/>
          </p:cNvGrpSpPr>
          <p:nvPr/>
        </p:nvGrpSpPr>
        <p:grpSpPr>
          <a:xfrm>
            <a:off x="2472320" y="1364306"/>
            <a:ext cx="232456" cy="180000"/>
            <a:chOff x="3923529" y="2678736"/>
            <a:chExt cx="358775" cy="277813"/>
          </a:xfrm>
          <a:solidFill>
            <a:schemeClr val="accent1"/>
          </a:solidFill>
        </p:grpSpPr>
        <p:sp>
          <p:nvSpPr>
            <p:cNvPr id="67" name="Rectangle 1500"/>
            <p:cNvSpPr>
              <a:spLocks noChangeArrowheads="1"/>
            </p:cNvSpPr>
            <p:nvPr/>
          </p:nvSpPr>
          <p:spPr bwMode="auto">
            <a:xfrm>
              <a:off x="4190229" y="2708898"/>
              <a:ext cx="12700" cy="2206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68" name="Freeform 1501"/>
            <p:cNvSpPr>
              <a:spLocks noEditPoints="1"/>
            </p:cNvSpPr>
            <p:nvPr/>
          </p:nvSpPr>
          <p:spPr bwMode="auto">
            <a:xfrm>
              <a:off x="3923529" y="2678736"/>
              <a:ext cx="358775" cy="277813"/>
            </a:xfrm>
            <a:custGeom>
              <a:avLst/>
              <a:gdLst>
                <a:gd name="T0" fmla="*/ 406 w 431"/>
                <a:gd name="T1" fmla="*/ 333 h 333"/>
                <a:gd name="T2" fmla="*/ 397 w 431"/>
                <a:gd name="T3" fmla="*/ 332 h 333"/>
                <a:gd name="T4" fmla="*/ 76 w 431"/>
                <a:gd name="T5" fmla="*/ 217 h 333"/>
                <a:gd name="T6" fmla="*/ 22 w 431"/>
                <a:gd name="T7" fmla="*/ 246 h 333"/>
                <a:gd name="T8" fmla="*/ 8 w 431"/>
                <a:gd name="T9" fmla="*/ 246 h 333"/>
                <a:gd name="T10" fmla="*/ 0 w 431"/>
                <a:gd name="T11" fmla="*/ 233 h 333"/>
                <a:gd name="T12" fmla="*/ 0 w 431"/>
                <a:gd name="T13" fmla="*/ 101 h 333"/>
                <a:gd name="T14" fmla="*/ 8 w 431"/>
                <a:gd name="T15" fmla="*/ 88 h 333"/>
                <a:gd name="T16" fmla="*/ 22 w 431"/>
                <a:gd name="T17" fmla="*/ 88 h 333"/>
                <a:gd name="T18" fmla="*/ 76 w 431"/>
                <a:gd name="T19" fmla="*/ 117 h 333"/>
                <a:gd name="T20" fmla="*/ 397 w 431"/>
                <a:gd name="T21" fmla="*/ 2 h 333"/>
                <a:gd name="T22" fmla="*/ 420 w 431"/>
                <a:gd name="T23" fmla="*/ 5 h 333"/>
                <a:gd name="T24" fmla="*/ 431 w 431"/>
                <a:gd name="T25" fmla="*/ 26 h 333"/>
                <a:gd name="T26" fmla="*/ 431 w 431"/>
                <a:gd name="T27" fmla="*/ 308 h 333"/>
                <a:gd name="T28" fmla="*/ 420 w 431"/>
                <a:gd name="T29" fmla="*/ 329 h 333"/>
                <a:gd name="T30" fmla="*/ 406 w 431"/>
                <a:gd name="T31" fmla="*/ 333 h 333"/>
                <a:gd name="T32" fmla="*/ 75 w 431"/>
                <a:gd name="T33" fmla="*/ 200 h 333"/>
                <a:gd name="T34" fmla="*/ 402 w 431"/>
                <a:gd name="T35" fmla="*/ 317 h 333"/>
                <a:gd name="T36" fmla="*/ 411 w 431"/>
                <a:gd name="T37" fmla="*/ 316 h 333"/>
                <a:gd name="T38" fmla="*/ 415 w 431"/>
                <a:gd name="T39" fmla="*/ 308 h 333"/>
                <a:gd name="T40" fmla="*/ 415 w 431"/>
                <a:gd name="T41" fmla="*/ 26 h 333"/>
                <a:gd name="T42" fmla="*/ 411 w 431"/>
                <a:gd name="T43" fmla="*/ 18 h 333"/>
                <a:gd name="T44" fmla="*/ 402 w 431"/>
                <a:gd name="T45" fmla="*/ 17 h 333"/>
                <a:gd name="T46" fmla="*/ 75 w 431"/>
                <a:gd name="T47" fmla="*/ 134 h 333"/>
                <a:gd name="T48" fmla="*/ 16 w 431"/>
                <a:gd name="T49" fmla="*/ 102 h 333"/>
                <a:gd name="T50" fmla="*/ 16 w 431"/>
                <a:gd name="T51" fmla="*/ 232 h 333"/>
                <a:gd name="T52" fmla="*/ 75 w 431"/>
                <a:gd name="T53" fmla="*/ 20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1" h="333">
                  <a:moveTo>
                    <a:pt x="406" y="333"/>
                  </a:moveTo>
                  <a:cubicBezTo>
                    <a:pt x="403" y="333"/>
                    <a:pt x="400" y="333"/>
                    <a:pt x="397" y="332"/>
                  </a:cubicBezTo>
                  <a:cubicBezTo>
                    <a:pt x="76" y="217"/>
                    <a:pt x="76" y="217"/>
                    <a:pt x="76" y="21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18" y="249"/>
                    <a:pt x="12" y="249"/>
                    <a:pt x="8" y="246"/>
                  </a:cubicBezTo>
                  <a:cubicBezTo>
                    <a:pt x="3" y="243"/>
                    <a:pt x="0" y="238"/>
                    <a:pt x="0" y="233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96"/>
                    <a:pt x="3" y="91"/>
                    <a:pt x="8" y="88"/>
                  </a:cubicBezTo>
                  <a:cubicBezTo>
                    <a:pt x="12" y="86"/>
                    <a:pt x="18" y="86"/>
                    <a:pt x="22" y="88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397" y="2"/>
                    <a:pt x="397" y="2"/>
                    <a:pt x="397" y="2"/>
                  </a:cubicBezTo>
                  <a:cubicBezTo>
                    <a:pt x="405" y="0"/>
                    <a:pt x="413" y="1"/>
                    <a:pt x="420" y="5"/>
                  </a:cubicBezTo>
                  <a:cubicBezTo>
                    <a:pt x="427" y="10"/>
                    <a:pt x="431" y="18"/>
                    <a:pt x="431" y="26"/>
                  </a:cubicBezTo>
                  <a:cubicBezTo>
                    <a:pt x="431" y="308"/>
                    <a:pt x="431" y="308"/>
                    <a:pt x="431" y="308"/>
                  </a:cubicBezTo>
                  <a:cubicBezTo>
                    <a:pt x="431" y="317"/>
                    <a:pt x="427" y="324"/>
                    <a:pt x="420" y="329"/>
                  </a:cubicBezTo>
                  <a:cubicBezTo>
                    <a:pt x="416" y="332"/>
                    <a:pt x="411" y="333"/>
                    <a:pt x="406" y="333"/>
                  </a:cubicBezTo>
                  <a:close/>
                  <a:moveTo>
                    <a:pt x="75" y="200"/>
                  </a:moveTo>
                  <a:cubicBezTo>
                    <a:pt x="402" y="317"/>
                    <a:pt x="402" y="317"/>
                    <a:pt x="402" y="317"/>
                  </a:cubicBezTo>
                  <a:cubicBezTo>
                    <a:pt x="405" y="318"/>
                    <a:pt x="408" y="318"/>
                    <a:pt x="411" y="316"/>
                  </a:cubicBezTo>
                  <a:cubicBezTo>
                    <a:pt x="414" y="314"/>
                    <a:pt x="415" y="312"/>
                    <a:pt x="415" y="308"/>
                  </a:cubicBezTo>
                  <a:cubicBezTo>
                    <a:pt x="415" y="26"/>
                    <a:pt x="415" y="26"/>
                    <a:pt x="415" y="26"/>
                  </a:cubicBezTo>
                  <a:cubicBezTo>
                    <a:pt x="415" y="23"/>
                    <a:pt x="414" y="20"/>
                    <a:pt x="411" y="18"/>
                  </a:cubicBezTo>
                  <a:cubicBezTo>
                    <a:pt x="408" y="16"/>
                    <a:pt x="405" y="16"/>
                    <a:pt x="402" y="17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232"/>
                    <a:pt x="16" y="232"/>
                    <a:pt x="16" y="232"/>
                  </a:cubicBezTo>
                  <a:lnTo>
                    <a:pt x="75" y="20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69" name="Freeform 1502"/>
            <p:cNvSpPr>
              <a:spLocks/>
            </p:cNvSpPr>
            <p:nvPr/>
          </p:nvSpPr>
          <p:spPr bwMode="auto">
            <a:xfrm>
              <a:off x="4017191" y="2764461"/>
              <a:ext cx="98425" cy="44450"/>
            </a:xfrm>
            <a:custGeom>
              <a:avLst/>
              <a:gdLst>
                <a:gd name="T0" fmla="*/ 3 w 62"/>
                <a:gd name="T1" fmla="*/ 28 h 28"/>
                <a:gd name="T2" fmla="*/ 0 w 62"/>
                <a:gd name="T3" fmla="*/ 21 h 28"/>
                <a:gd name="T4" fmla="*/ 59 w 62"/>
                <a:gd name="T5" fmla="*/ 0 h 28"/>
                <a:gd name="T6" fmla="*/ 62 w 62"/>
                <a:gd name="T7" fmla="*/ 7 h 28"/>
                <a:gd name="T8" fmla="*/ 3 w 62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8">
                  <a:moveTo>
                    <a:pt x="3" y="28"/>
                  </a:moveTo>
                  <a:lnTo>
                    <a:pt x="0" y="21"/>
                  </a:lnTo>
                  <a:lnTo>
                    <a:pt x="59" y="0"/>
                  </a:lnTo>
                  <a:lnTo>
                    <a:pt x="62" y="7"/>
                  </a:lnTo>
                  <a:lnTo>
                    <a:pt x="3" y="28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70" name="Freeform 1503"/>
            <p:cNvSpPr>
              <a:spLocks noEditPoints="1"/>
            </p:cNvSpPr>
            <p:nvPr/>
          </p:nvSpPr>
          <p:spPr bwMode="auto">
            <a:xfrm>
              <a:off x="4001316" y="2854948"/>
              <a:ext cx="133350" cy="87313"/>
            </a:xfrm>
            <a:custGeom>
              <a:avLst/>
              <a:gdLst>
                <a:gd name="T0" fmla="*/ 117 w 160"/>
                <a:gd name="T1" fmla="*/ 105 h 105"/>
                <a:gd name="T2" fmla="*/ 105 w 160"/>
                <a:gd name="T3" fmla="*/ 103 h 105"/>
                <a:gd name="T4" fmla="*/ 25 w 160"/>
                <a:gd name="T5" fmla="*/ 74 h 105"/>
                <a:gd name="T6" fmla="*/ 4 w 160"/>
                <a:gd name="T7" fmla="*/ 56 h 105"/>
                <a:gd name="T8" fmla="*/ 3 w 160"/>
                <a:gd name="T9" fmla="*/ 29 h 105"/>
                <a:gd name="T10" fmla="*/ 13 w 160"/>
                <a:gd name="T11" fmla="*/ 0 h 105"/>
                <a:gd name="T12" fmla="*/ 160 w 160"/>
                <a:gd name="T13" fmla="*/ 53 h 105"/>
                <a:gd name="T14" fmla="*/ 150 w 160"/>
                <a:gd name="T15" fmla="*/ 81 h 105"/>
                <a:gd name="T16" fmla="*/ 132 w 160"/>
                <a:gd name="T17" fmla="*/ 101 h 105"/>
                <a:gd name="T18" fmla="*/ 117 w 160"/>
                <a:gd name="T19" fmla="*/ 105 h 105"/>
                <a:gd name="T20" fmla="*/ 23 w 160"/>
                <a:gd name="T21" fmla="*/ 20 h 105"/>
                <a:gd name="T22" fmla="*/ 18 w 160"/>
                <a:gd name="T23" fmla="*/ 34 h 105"/>
                <a:gd name="T24" fmla="*/ 19 w 160"/>
                <a:gd name="T25" fmla="*/ 49 h 105"/>
                <a:gd name="T26" fmla="*/ 30 w 160"/>
                <a:gd name="T27" fmla="*/ 59 h 105"/>
                <a:gd name="T28" fmla="*/ 110 w 160"/>
                <a:gd name="T29" fmla="*/ 88 h 105"/>
                <a:gd name="T30" fmla="*/ 125 w 160"/>
                <a:gd name="T31" fmla="*/ 87 h 105"/>
                <a:gd name="T32" fmla="*/ 136 w 160"/>
                <a:gd name="T33" fmla="*/ 76 h 105"/>
                <a:gd name="T34" fmla="*/ 140 w 160"/>
                <a:gd name="T35" fmla="*/ 62 h 105"/>
                <a:gd name="T36" fmla="*/ 23 w 160"/>
                <a:gd name="T37" fmla="*/ 2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105">
                  <a:moveTo>
                    <a:pt x="117" y="105"/>
                  </a:moveTo>
                  <a:cubicBezTo>
                    <a:pt x="113" y="105"/>
                    <a:pt x="109" y="104"/>
                    <a:pt x="105" y="10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16" y="71"/>
                    <a:pt x="9" y="64"/>
                    <a:pt x="4" y="56"/>
                  </a:cubicBezTo>
                  <a:cubicBezTo>
                    <a:pt x="0" y="47"/>
                    <a:pt x="0" y="37"/>
                    <a:pt x="3" y="2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0" y="53"/>
                    <a:pt x="160" y="53"/>
                    <a:pt x="160" y="53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47" y="90"/>
                    <a:pt x="140" y="97"/>
                    <a:pt x="132" y="101"/>
                  </a:cubicBezTo>
                  <a:cubicBezTo>
                    <a:pt x="127" y="104"/>
                    <a:pt x="122" y="105"/>
                    <a:pt x="117" y="105"/>
                  </a:cubicBezTo>
                  <a:close/>
                  <a:moveTo>
                    <a:pt x="23" y="20"/>
                  </a:moveTo>
                  <a:cubicBezTo>
                    <a:pt x="18" y="34"/>
                    <a:pt x="18" y="34"/>
                    <a:pt x="18" y="34"/>
                  </a:cubicBezTo>
                  <a:cubicBezTo>
                    <a:pt x="16" y="39"/>
                    <a:pt x="16" y="44"/>
                    <a:pt x="19" y="49"/>
                  </a:cubicBezTo>
                  <a:cubicBezTo>
                    <a:pt x="21" y="54"/>
                    <a:pt x="25" y="57"/>
                    <a:pt x="30" y="59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5" y="90"/>
                    <a:pt x="121" y="90"/>
                    <a:pt x="125" y="87"/>
                  </a:cubicBezTo>
                  <a:cubicBezTo>
                    <a:pt x="130" y="85"/>
                    <a:pt x="134" y="81"/>
                    <a:pt x="136" y="76"/>
                  </a:cubicBezTo>
                  <a:cubicBezTo>
                    <a:pt x="140" y="62"/>
                    <a:pt x="140" y="62"/>
                    <a:pt x="140" y="62"/>
                  </a:cubicBezTo>
                  <a:lnTo>
                    <a:pt x="23" y="2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71" name="Rectangle 1504"/>
            <p:cNvSpPr>
              <a:spLocks noChangeArrowheads="1"/>
            </p:cNvSpPr>
            <p:nvPr/>
          </p:nvSpPr>
          <p:spPr bwMode="auto">
            <a:xfrm>
              <a:off x="3980679" y="2785098"/>
              <a:ext cx="12700" cy="682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81" name="Прямоугольник 80"/>
          <p:cNvSpPr/>
          <p:nvPr/>
        </p:nvSpPr>
        <p:spPr>
          <a:xfrm>
            <a:off x="4022236" y="897944"/>
            <a:ext cx="125226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00" b="1" dirty="0" smtClean="0"/>
              <a:t>РАССЛЕДОВАНИЕ</a:t>
            </a:r>
            <a:endParaRPr lang="en-US" sz="900" b="1" dirty="0"/>
          </a:p>
        </p:txBody>
      </p:sp>
      <p:sp>
        <p:nvSpPr>
          <p:cNvPr id="82" name="Овал 81"/>
          <p:cNvSpPr/>
          <p:nvPr/>
        </p:nvSpPr>
        <p:spPr bwMode="auto">
          <a:xfrm>
            <a:off x="4151621" y="1273517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83" name="Группа 82"/>
          <p:cNvGrpSpPr>
            <a:grpSpLocks noChangeAspect="1"/>
          </p:cNvGrpSpPr>
          <p:nvPr/>
        </p:nvGrpSpPr>
        <p:grpSpPr>
          <a:xfrm>
            <a:off x="4242252" y="1367927"/>
            <a:ext cx="214737" cy="216000"/>
            <a:chOff x="839788" y="3584576"/>
            <a:chExt cx="539751" cy="542926"/>
          </a:xfrm>
        </p:grpSpPr>
        <p:sp>
          <p:nvSpPr>
            <p:cNvPr id="84" name="Oval 119"/>
            <p:cNvSpPr>
              <a:spLocks noChangeArrowheads="1"/>
            </p:cNvSpPr>
            <p:nvPr/>
          </p:nvSpPr>
          <p:spPr bwMode="auto">
            <a:xfrm>
              <a:off x="839788" y="3584576"/>
              <a:ext cx="400050" cy="401638"/>
            </a:xfrm>
            <a:prstGeom prst="ellipse">
              <a:avLst/>
            </a:pr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5" name="Freeform 120"/>
            <p:cNvSpPr>
              <a:spLocks/>
            </p:cNvSpPr>
            <p:nvPr/>
          </p:nvSpPr>
          <p:spPr bwMode="auto">
            <a:xfrm>
              <a:off x="1190626" y="3935414"/>
              <a:ext cx="188913" cy="192088"/>
            </a:xfrm>
            <a:custGeom>
              <a:avLst/>
              <a:gdLst>
                <a:gd name="T0" fmla="*/ 0 w 66"/>
                <a:gd name="T1" fmla="*/ 18 h 67"/>
                <a:gd name="T2" fmla="*/ 44 w 66"/>
                <a:gd name="T3" fmla="*/ 62 h 67"/>
                <a:gd name="T4" fmla="*/ 62 w 66"/>
                <a:gd name="T5" fmla="*/ 62 h 67"/>
                <a:gd name="T6" fmla="*/ 62 w 66"/>
                <a:gd name="T7" fmla="*/ 45 h 67"/>
                <a:gd name="T8" fmla="*/ 17 w 66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7">
                  <a:moveTo>
                    <a:pt x="0" y="18"/>
                  </a:moveTo>
                  <a:cubicBezTo>
                    <a:pt x="44" y="62"/>
                    <a:pt x="44" y="62"/>
                    <a:pt x="44" y="62"/>
                  </a:cubicBezTo>
                  <a:cubicBezTo>
                    <a:pt x="49" y="67"/>
                    <a:pt x="57" y="67"/>
                    <a:pt x="62" y="62"/>
                  </a:cubicBezTo>
                  <a:cubicBezTo>
                    <a:pt x="66" y="57"/>
                    <a:pt x="66" y="50"/>
                    <a:pt x="62" y="45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6" name="Freeform 121"/>
            <p:cNvSpPr>
              <a:spLocks/>
            </p:cNvSpPr>
            <p:nvPr/>
          </p:nvSpPr>
          <p:spPr bwMode="auto">
            <a:xfrm>
              <a:off x="989013" y="3787776"/>
              <a:ext cx="100013" cy="15875"/>
            </a:xfrm>
            <a:custGeom>
              <a:avLst/>
              <a:gdLst>
                <a:gd name="T0" fmla="*/ 35 w 35"/>
                <a:gd name="T1" fmla="*/ 6 h 6"/>
                <a:gd name="T2" fmla="*/ 18 w 35"/>
                <a:gd name="T3" fmla="*/ 0 h 6"/>
                <a:gd name="T4" fmla="*/ 18 w 35"/>
                <a:gd name="T5" fmla="*/ 0 h 6"/>
                <a:gd name="T6" fmla="*/ 0 w 3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6">
                  <a:moveTo>
                    <a:pt x="35" y="6"/>
                  </a:moveTo>
                  <a:cubicBezTo>
                    <a:pt x="31" y="3"/>
                    <a:pt x="24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0"/>
                    <a:pt x="5" y="3"/>
                    <a:pt x="0" y="6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7" name="Freeform 122"/>
            <p:cNvSpPr>
              <a:spLocks/>
            </p:cNvSpPr>
            <p:nvPr/>
          </p:nvSpPr>
          <p:spPr bwMode="auto">
            <a:xfrm>
              <a:off x="1003301" y="3687764"/>
              <a:ext cx="73025" cy="100013"/>
            </a:xfrm>
            <a:custGeom>
              <a:avLst/>
              <a:gdLst>
                <a:gd name="T0" fmla="*/ 13 w 26"/>
                <a:gd name="T1" fmla="*/ 35 h 35"/>
                <a:gd name="T2" fmla="*/ 26 w 26"/>
                <a:gd name="T3" fmla="*/ 20 h 35"/>
                <a:gd name="T4" fmla="*/ 26 w 26"/>
                <a:gd name="T5" fmla="*/ 15 h 35"/>
                <a:gd name="T6" fmla="*/ 13 w 26"/>
                <a:gd name="T7" fmla="*/ 0 h 35"/>
                <a:gd name="T8" fmla="*/ 0 w 26"/>
                <a:gd name="T9" fmla="*/ 15 h 35"/>
                <a:gd name="T10" fmla="*/ 0 w 26"/>
                <a:gd name="T11" fmla="*/ 20 h 35"/>
                <a:gd name="T12" fmla="*/ 13 w 26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5">
                  <a:moveTo>
                    <a:pt x="13" y="35"/>
                  </a:moveTo>
                  <a:cubicBezTo>
                    <a:pt x="21" y="35"/>
                    <a:pt x="26" y="28"/>
                    <a:pt x="26" y="20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6"/>
                    <a:pt x="21" y="0"/>
                    <a:pt x="13" y="0"/>
                  </a:cubicBezTo>
                  <a:cubicBezTo>
                    <a:pt x="5" y="0"/>
                    <a:pt x="0" y="6"/>
                    <a:pt x="0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8"/>
                    <a:pt x="5" y="35"/>
                    <a:pt x="13" y="35"/>
                  </a:cubicBez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8" name="Freeform 123"/>
            <p:cNvSpPr>
              <a:spLocks/>
            </p:cNvSpPr>
            <p:nvPr/>
          </p:nvSpPr>
          <p:spPr bwMode="auto">
            <a:xfrm>
              <a:off x="877888" y="3824289"/>
              <a:ext cx="111125" cy="74613"/>
            </a:xfrm>
            <a:custGeom>
              <a:avLst/>
              <a:gdLst>
                <a:gd name="T0" fmla="*/ 0 w 39"/>
                <a:gd name="T1" fmla="*/ 4 h 26"/>
                <a:gd name="T2" fmla="*/ 17 w 39"/>
                <a:gd name="T3" fmla="*/ 0 h 26"/>
                <a:gd name="T4" fmla="*/ 39 w 39"/>
                <a:gd name="T5" fmla="*/ 13 h 26"/>
                <a:gd name="T6" fmla="*/ 39 w 39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26">
                  <a:moveTo>
                    <a:pt x="0" y="4"/>
                  </a:moveTo>
                  <a:cubicBezTo>
                    <a:pt x="4" y="1"/>
                    <a:pt x="11" y="0"/>
                    <a:pt x="17" y="0"/>
                  </a:cubicBezTo>
                  <a:cubicBezTo>
                    <a:pt x="27" y="0"/>
                    <a:pt x="39" y="8"/>
                    <a:pt x="39" y="13"/>
                  </a:cubicBezTo>
                  <a:cubicBezTo>
                    <a:pt x="39" y="26"/>
                    <a:pt x="39" y="26"/>
                    <a:pt x="39" y="26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9" name="Freeform 124"/>
            <p:cNvSpPr>
              <a:spLocks/>
            </p:cNvSpPr>
            <p:nvPr/>
          </p:nvSpPr>
          <p:spPr bwMode="auto">
            <a:xfrm>
              <a:off x="889001" y="3724276"/>
              <a:ext cx="76200" cy="100013"/>
            </a:xfrm>
            <a:custGeom>
              <a:avLst/>
              <a:gdLst>
                <a:gd name="T0" fmla="*/ 13 w 27"/>
                <a:gd name="T1" fmla="*/ 35 h 35"/>
                <a:gd name="T2" fmla="*/ 27 w 27"/>
                <a:gd name="T3" fmla="*/ 20 h 35"/>
                <a:gd name="T4" fmla="*/ 27 w 27"/>
                <a:gd name="T5" fmla="*/ 15 h 35"/>
                <a:gd name="T6" fmla="*/ 13 w 27"/>
                <a:gd name="T7" fmla="*/ 0 h 35"/>
                <a:gd name="T8" fmla="*/ 0 w 27"/>
                <a:gd name="T9" fmla="*/ 15 h 35"/>
                <a:gd name="T10" fmla="*/ 0 w 27"/>
                <a:gd name="T11" fmla="*/ 20 h 35"/>
                <a:gd name="T12" fmla="*/ 13 w 27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5">
                  <a:moveTo>
                    <a:pt x="13" y="35"/>
                  </a:moveTo>
                  <a:cubicBezTo>
                    <a:pt x="21" y="35"/>
                    <a:pt x="27" y="28"/>
                    <a:pt x="27" y="20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6"/>
                    <a:pt x="21" y="0"/>
                    <a:pt x="13" y="0"/>
                  </a:cubicBezTo>
                  <a:cubicBezTo>
                    <a:pt x="6" y="0"/>
                    <a:pt x="0" y="6"/>
                    <a:pt x="0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8"/>
                    <a:pt x="6" y="35"/>
                    <a:pt x="13" y="35"/>
                  </a:cubicBez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0" name="Freeform 125"/>
            <p:cNvSpPr>
              <a:spLocks/>
            </p:cNvSpPr>
            <p:nvPr/>
          </p:nvSpPr>
          <p:spPr bwMode="auto">
            <a:xfrm>
              <a:off x="1089026" y="3824289"/>
              <a:ext cx="112713" cy="74613"/>
            </a:xfrm>
            <a:custGeom>
              <a:avLst/>
              <a:gdLst>
                <a:gd name="T0" fmla="*/ 40 w 40"/>
                <a:gd name="T1" fmla="*/ 4 h 26"/>
                <a:gd name="T2" fmla="*/ 22 w 40"/>
                <a:gd name="T3" fmla="*/ 0 h 26"/>
                <a:gd name="T4" fmla="*/ 0 w 40"/>
                <a:gd name="T5" fmla="*/ 13 h 26"/>
                <a:gd name="T6" fmla="*/ 0 w 40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6">
                  <a:moveTo>
                    <a:pt x="40" y="4"/>
                  </a:moveTo>
                  <a:cubicBezTo>
                    <a:pt x="35" y="1"/>
                    <a:pt x="28" y="0"/>
                    <a:pt x="22" y="0"/>
                  </a:cubicBezTo>
                  <a:cubicBezTo>
                    <a:pt x="13" y="0"/>
                    <a:pt x="0" y="8"/>
                    <a:pt x="0" y="13"/>
                  </a:cubicBezTo>
                  <a:cubicBezTo>
                    <a:pt x="0" y="26"/>
                    <a:pt x="0" y="26"/>
                    <a:pt x="0" y="26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1" name="Freeform 126"/>
            <p:cNvSpPr>
              <a:spLocks/>
            </p:cNvSpPr>
            <p:nvPr/>
          </p:nvSpPr>
          <p:spPr bwMode="auto">
            <a:xfrm>
              <a:off x="1114426" y="3724276"/>
              <a:ext cx="76200" cy="100013"/>
            </a:xfrm>
            <a:custGeom>
              <a:avLst/>
              <a:gdLst>
                <a:gd name="T0" fmla="*/ 13 w 27"/>
                <a:gd name="T1" fmla="*/ 35 h 35"/>
                <a:gd name="T2" fmla="*/ 0 w 27"/>
                <a:gd name="T3" fmla="*/ 20 h 35"/>
                <a:gd name="T4" fmla="*/ 0 w 27"/>
                <a:gd name="T5" fmla="*/ 15 h 35"/>
                <a:gd name="T6" fmla="*/ 13 w 27"/>
                <a:gd name="T7" fmla="*/ 0 h 35"/>
                <a:gd name="T8" fmla="*/ 27 w 27"/>
                <a:gd name="T9" fmla="*/ 15 h 35"/>
                <a:gd name="T10" fmla="*/ 27 w 27"/>
                <a:gd name="T11" fmla="*/ 20 h 35"/>
                <a:gd name="T12" fmla="*/ 13 w 27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5">
                  <a:moveTo>
                    <a:pt x="13" y="35"/>
                  </a:moveTo>
                  <a:cubicBezTo>
                    <a:pt x="5" y="35"/>
                    <a:pt x="0" y="28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21" y="0"/>
                    <a:pt x="27" y="6"/>
                    <a:pt x="27" y="15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8"/>
                    <a:pt x="21" y="35"/>
                    <a:pt x="13" y="35"/>
                  </a:cubicBez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2" name="Freeform 127"/>
            <p:cNvSpPr>
              <a:spLocks/>
            </p:cNvSpPr>
            <p:nvPr/>
          </p:nvSpPr>
          <p:spPr bwMode="auto">
            <a:xfrm>
              <a:off x="1139826" y="3887789"/>
              <a:ext cx="111125" cy="111125"/>
            </a:xfrm>
            <a:custGeom>
              <a:avLst/>
              <a:gdLst>
                <a:gd name="T0" fmla="*/ 47 w 70"/>
                <a:gd name="T1" fmla="*/ 0 h 70"/>
                <a:gd name="T2" fmla="*/ 70 w 70"/>
                <a:gd name="T3" fmla="*/ 23 h 70"/>
                <a:gd name="T4" fmla="*/ 23 w 70"/>
                <a:gd name="T5" fmla="*/ 70 h 70"/>
                <a:gd name="T6" fmla="*/ 0 w 70"/>
                <a:gd name="T7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70">
                  <a:moveTo>
                    <a:pt x="47" y="0"/>
                  </a:moveTo>
                  <a:lnTo>
                    <a:pt x="70" y="23"/>
                  </a:lnTo>
                  <a:lnTo>
                    <a:pt x="23" y="70"/>
                  </a:lnTo>
                  <a:lnTo>
                    <a:pt x="0" y="46"/>
                  </a:ln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93" name="Овал 92"/>
          <p:cNvSpPr/>
          <p:nvPr/>
        </p:nvSpPr>
        <p:spPr bwMode="auto">
          <a:xfrm>
            <a:off x="6417463" y="1256306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94" name="Группа 93"/>
          <p:cNvGrpSpPr>
            <a:grpSpLocks noChangeAspect="1"/>
          </p:cNvGrpSpPr>
          <p:nvPr/>
        </p:nvGrpSpPr>
        <p:grpSpPr>
          <a:xfrm>
            <a:off x="6484674" y="1347095"/>
            <a:ext cx="232456" cy="180000"/>
            <a:chOff x="3923529" y="2678736"/>
            <a:chExt cx="358775" cy="277813"/>
          </a:xfrm>
          <a:solidFill>
            <a:schemeClr val="accent1"/>
          </a:solidFill>
        </p:grpSpPr>
        <p:sp>
          <p:nvSpPr>
            <p:cNvPr id="95" name="Rectangle 1500"/>
            <p:cNvSpPr>
              <a:spLocks noChangeArrowheads="1"/>
            </p:cNvSpPr>
            <p:nvPr/>
          </p:nvSpPr>
          <p:spPr bwMode="auto">
            <a:xfrm>
              <a:off x="4190229" y="2708898"/>
              <a:ext cx="12700" cy="2206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6" name="Freeform 1501"/>
            <p:cNvSpPr>
              <a:spLocks noEditPoints="1"/>
            </p:cNvSpPr>
            <p:nvPr/>
          </p:nvSpPr>
          <p:spPr bwMode="auto">
            <a:xfrm>
              <a:off x="3923529" y="2678736"/>
              <a:ext cx="358775" cy="277813"/>
            </a:xfrm>
            <a:custGeom>
              <a:avLst/>
              <a:gdLst>
                <a:gd name="T0" fmla="*/ 406 w 431"/>
                <a:gd name="T1" fmla="*/ 333 h 333"/>
                <a:gd name="T2" fmla="*/ 397 w 431"/>
                <a:gd name="T3" fmla="*/ 332 h 333"/>
                <a:gd name="T4" fmla="*/ 76 w 431"/>
                <a:gd name="T5" fmla="*/ 217 h 333"/>
                <a:gd name="T6" fmla="*/ 22 w 431"/>
                <a:gd name="T7" fmla="*/ 246 h 333"/>
                <a:gd name="T8" fmla="*/ 8 w 431"/>
                <a:gd name="T9" fmla="*/ 246 h 333"/>
                <a:gd name="T10" fmla="*/ 0 w 431"/>
                <a:gd name="T11" fmla="*/ 233 h 333"/>
                <a:gd name="T12" fmla="*/ 0 w 431"/>
                <a:gd name="T13" fmla="*/ 101 h 333"/>
                <a:gd name="T14" fmla="*/ 8 w 431"/>
                <a:gd name="T15" fmla="*/ 88 h 333"/>
                <a:gd name="T16" fmla="*/ 22 w 431"/>
                <a:gd name="T17" fmla="*/ 88 h 333"/>
                <a:gd name="T18" fmla="*/ 76 w 431"/>
                <a:gd name="T19" fmla="*/ 117 h 333"/>
                <a:gd name="T20" fmla="*/ 397 w 431"/>
                <a:gd name="T21" fmla="*/ 2 h 333"/>
                <a:gd name="T22" fmla="*/ 420 w 431"/>
                <a:gd name="T23" fmla="*/ 5 h 333"/>
                <a:gd name="T24" fmla="*/ 431 w 431"/>
                <a:gd name="T25" fmla="*/ 26 h 333"/>
                <a:gd name="T26" fmla="*/ 431 w 431"/>
                <a:gd name="T27" fmla="*/ 308 h 333"/>
                <a:gd name="T28" fmla="*/ 420 w 431"/>
                <a:gd name="T29" fmla="*/ 329 h 333"/>
                <a:gd name="T30" fmla="*/ 406 w 431"/>
                <a:gd name="T31" fmla="*/ 333 h 333"/>
                <a:gd name="T32" fmla="*/ 75 w 431"/>
                <a:gd name="T33" fmla="*/ 200 h 333"/>
                <a:gd name="T34" fmla="*/ 402 w 431"/>
                <a:gd name="T35" fmla="*/ 317 h 333"/>
                <a:gd name="T36" fmla="*/ 411 w 431"/>
                <a:gd name="T37" fmla="*/ 316 h 333"/>
                <a:gd name="T38" fmla="*/ 415 w 431"/>
                <a:gd name="T39" fmla="*/ 308 h 333"/>
                <a:gd name="T40" fmla="*/ 415 w 431"/>
                <a:gd name="T41" fmla="*/ 26 h 333"/>
                <a:gd name="T42" fmla="*/ 411 w 431"/>
                <a:gd name="T43" fmla="*/ 18 h 333"/>
                <a:gd name="T44" fmla="*/ 402 w 431"/>
                <a:gd name="T45" fmla="*/ 17 h 333"/>
                <a:gd name="T46" fmla="*/ 75 w 431"/>
                <a:gd name="T47" fmla="*/ 134 h 333"/>
                <a:gd name="T48" fmla="*/ 16 w 431"/>
                <a:gd name="T49" fmla="*/ 102 h 333"/>
                <a:gd name="T50" fmla="*/ 16 w 431"/>
                <a:gd name="T51" fmla="*/ 232 h 333"/>
                <a:gd name="T52" fmla="*/ 75 w 431"/>
                <a:gd name="T53" fmla="*/ 20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1" h="333">
                  <a:moveTo>
                    <a:pt x="406" y="333"/>
                  </a:moveTo>
                  <a:cubicBezTo>
                    <a:pt x="403" y="333"/>
                    <a:pt x="400" y="333"/>
                    <a:pt x="397" y="332"/>
                  </a:cubicBezTo>
                  <a:cubicBezTo>
                    <a:pt x="76" y="217"/>
                    <a:pt x="76" y="217"/>
                    <a:pt x="76" y="21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18" y="249"/>
                    <a:pt x="12" y="249"/>
                    <a:pt x="8" y="246"/>
                  </a:cubicBezTo>
                  <a:cubicBezTo>
                    <a:pt x="3" y="243"/>
                    <a:pt x="0" y="238"/>
                    <a:pt x="0" y="233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96"/>
                    <a:pt x="3" y="91"/>
                    <a:pt x="8" y="88"/>
                  </a:cubicBezTo>
                  <a:cubicBezTo>
                    <a:pt x="12" y="86"/>
                    <a:pt x="18" y="86"/>
                    <a:pt x="22" y="88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397" y="2"/>
                    <a:pt x="397" y="2"/>
                    <a:pt x="397" y="2"/>
                  </a:cubicBezTo>
                  <a:cubicBezTo>
                    <a:pt x="405" y="0"/>
                    <a:pt x="413" y="1"/>
                    <a:pt x="420" y="5"/>
                  </a:cubicBezTo>
                  <a:cubicBezTo>
                    <a:pt x="427" y="10"/>
                    <a:pt x="431" y="18"/>
                    <a:pt x="431" y="26"/>
                  </a:cubicBezTo>
                  <a:cubicBezTo>
                    <a:pt x="431" y="308"/>
                    <a:pt x="431" y="308"/>
                    <a:pt x="431" y="308"/>
                  </a:cubicBezTo>
                  <a:cubicBezTo>
                    <a:pt x="431" y="317"/>
                    <a:pt x="427" y="324"/>
                    <a:pt x="420" y="329"/>
                  </a:cubicBezTo>
                  <a:cubicBezTo>
                    <a:pt x="416" y="332"/>
                    <a:pt x="411" y="333"/>
                    <a:pt x="406" y="333"/>
                  </a:cubicBezTo>
                  <a:close/>
                  <a:moveTo>
                    <a:pt x="75" y="200"/>
                  </a:moveTo>
                  <a:cubicBezTo>
                    <a:pt x="402" y="317"/>
                    <a:pt x="402" y="317"/>
                    <a:pt x="402" y="317"/>
                  </a:cubicBezTo>
                  <a:cubicBezTo>
                    <a:pt x="405" y="318"/>
                    <a:pt x="408" y="318"/>
                    <a:pt x="411" y="316"/>
                  </a:cubicBezTo>
                  <a:cubicBezTo>
                    <a:pt x="414" y="314"/>
                    <a:pt x="415" y="312"/>
                    <a:pt x="415" y="308"/>
                  </a:cubicBezTo>
                  <a:cubicBezTo>
                    <a:pt x="415" y="26"/>
                    <a:pt x="415" y="26"/>
                    <a:pt x="415" y="26"/>
                  </a:cubicBezTo>
                  <a:cubicBezTo>
                    <a:pt x="415" y="23"/>
                    <a:pt x="414" y="20"/>
                    <a:pt x="411" y="18"/>
                  </a:cubicBezTo>
                  <a:cubicBezTo>
                    <a:pt x="408" y="16"/>
                    <a:pt x="405" y="16"/>
                    <a:pt x="402" y="17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232"/>
                    <a:pt x="16" y="232"/>
                    <a:pt x="16" y="232"/>
                  </a:cubicBezTo>
                  <a:lnTo>
                    <a:pt x="75" y="20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8" name="Freeform 1502"/>
            <p:cNvSpPr>
              <a:spLocks/>
            </p:cNvSpPr>
            <p:nvPr/>
          </p:nvSpPr>
          <p:spPr bwMode="auto">
            <a:xfrm>
              <a:off x="4017191" y="2764461"/>
              <a:ext cx="98425" cy="44450"/>
            </a:xfrm>
            <a:custGeom>
              <a:avLst/>
              <a:gdLst>
                <a:gd name="T0" fmla="*/ 3 w 62"/>
                <a:gd name="T1" fmla="*/ 28 h 28"/>
                <a:gd name="T2" fmla="*/ 0 w 62"/>
                <a:gd name="T3" fmla="*/ 21 h 28"/>
                <a:gd name="T4" fmla="*/ 59 w 62"/>
                <a:gd name="T5" fmla="*/ 0 h 28"/>
                <a:gd name="T6" fmla="*/ 62 w 62"/>
                <a:gd name="T7" fmla="*/ 7 h 28"/>
                <a:gd name="T8" fmla="*/ 3 w 62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8">
                  <a:moveTo>
                    <a:pt x="3" y="28"/>
                  </a:moveTo>
                  <a:lnTo>
                    <a:pt x="0" y="21"/>
                  </a:lnTo>
                  <a:lnTo>
                    <a:pt x="59" y="0"/>
                  </a:lnTo>
                  <a:lnTo>
                    <a:pt x="62" y="7"/>
                  </a:lnTo>
                  <a:lnTo>
                    <a:pt x="3" y="28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9" name="Freeform 1503"/>
            <p:cNvSpPr>
              <a:spLocks noEditPoints="1"/>
            </p:cNvSpPr>
            <p:nvPr/>
          </p:nvSpPr>
          <p:spPr bwMode="auto">
            <a:xfrm>
              <a:off x="4001316" y="2854948"/>
              <a:ext cx="133350" cy="87313"/>
            </a:xfrm>
            <a:custGeom>
              <a:avLst/>
              <a:gdLst>
                <a:gd name="T0" fmla="*/ 117 w 160"/>
                <a:gd name="T1" fmla="*/ 105 h 105"/>
                <a:gd name="T2" fmla="*/ 105 w 160"/>
                <a:gd name="T3" fmla="*/ 103 h 105"/>
                <a:gd name="T4" fmla="*/ 25 w 160"/>
                <a:gd name="T5" fmla="*/ 74 h 105"/>
                <a:gd name="T6" fmla="*/ 4 w 160"/>
                <a:gd name="T7" fmla="*/ 56 h 105"/>
                <a:gd name="T8" fmla="*/ 3 w 160"/>
                <a:gd name="T9" fmla="*/ 29 h 105"/>
                <a:gd name="T10" fmla="*/ 13 w 160"/>
                <a:gd name="T11" fmla="*/ 0 h 105"/>
                <a:gd name="T12" fmla="*/ 160 w 160"/>
                <a:gd name="T13" fmla="*/ 53 h 105"/>
                <a:gd name="T14" fmla="*/ 150 w 160"/>
                <a:gd name="T15" fmla="*/ 81 h 105"/>
                <a:gd name="T16" fmla="*/ 132 w 160"/>
                <a:gd name="T17" fmla="*/ 101 h 105"/>
                <a:gd name="T18" fmla="*/ 117 w 160"/>
                <a:gd name="T19" fmla="*/ 105 h 105"/>
                <a:gd name="T20" fmla="*/ 23 w 160"/>
                <a:gd name="T21" fmla="*/ 20 h 105"/>
                <a:gd name="T22" fmla="*/ 18 w 160"/>
                <a:gd name="T23" fmla="*/ 34 h 105"/>
                <a:gd name="T24" fmla="*/ 19 w 160"/>
                <a:gd name="T25" fmla="*/ 49 h 105"/>
                <a:gd name="T26" fmla="*/ 30 w 160"/>
                <a:gd name="T27" fmla="*/ 59 h 105"/>
                <a:gd name="T28" fmla="*/ 110 w 160"/>
                <a:gd name="T29" fmla="*/ 88 h 105"/>
                <a:gd name="T30" fmla="*/ 125 w 160"/>
                <a:gd name="T31" fmla="*/ 87 h 105"/>
                <a:gd name="T32" fmla="*/ 136 w 160"/>
                <a:gd name="T33" fmla="*/ 76 h 105"/>
                <a:gd name="T34" fmla="*/ 140 w 160"/>
                <a:gd name="T35" fmla="*/ 62 h 105"/>
                <a:gd name="T36" fmla="*/ 23 w 160"/>
                <a:gd name="T37" fmla="*/ 2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105">
                  <a:moveTo>
                    <a:pt x="117" y="105"/>
                  </a:moveTo>
                  <a:cubicBezTo>
                    <a:pt x="113" y="105"/>
                    <a:pt x="109" y="104"/>
                    <a:pt x="105" y="10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16" y="71"/>
                    <a:pt x="9" y="64"/>
                    <a:pt x="4" y="56"/>
                  </a:cubicBezTo>
                  <a:cubicBezTo>
                    <a:pt x="0" y="47"/>
                    <a:pt x="0" y="37"/>
                    <a:pt x="3" y="2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0" y="53"/>
                    <a:pt x="160" y="53"/>
                    <a:pt x="160" y="53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47" y="90"/>
                    <a:pt x="140" y="97"/>
                    <a:pt x="132" y="101"/>
                  </a:cubicBezTo>
                  <a:cubicBezTo>
                    <a:pt x="127" y="104"/>
                    <a:pt x="122" y="105"/>
                    <a:pt x="117" y="105"/>
                  </a:cubicBezTo>
                  <a:close/>
                  <a:moveTo>
                    <a:pt x="23" y="20"/>
                  </a:moveTo>
                  <a:cubicBezTo>
                    <a:pt x="18" y="34"/>
                    <a:pt x="18" y="34"/>
                    <a:pt x="18" y="34"/>
                  </a:cubicBezTo>
                  <a:cubicBezTo>
                    <a:pt x="16" y="39"/>
                    <a:pt x="16" y="44"/>
                    <a:pt x="19" y="49"/>
                  </a:cubicBezTo>
                  <a:cubicBezTo>
                    <a:pt x="21" y="54"/>
                    <a:pt x="25" y="57"/>
                    <a:pt x="30" y="59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5" y="90"/>
                    <a:pt x="121" y="90"/>
                    <a:pt x="125" y="87"/>
                  </a:cubicBezTo>
                  <a:cubicBezTo>
                    <a:pt x="130" y="85"/>
                    <a:pt x="134" y="81"/>
                    <a:pt x="136" y="76"/>
                  </a:cubicBezTo>
                  <a:cubicBezTo>
                    <a:pt x="140" y="62"/>
                    <a:pt x="140" y="62"/>
                    <a:pt x="140" y="62"/>
                  </a:cubicBezTo>
                  <a:lnTo>
                    <a:pt x="23" y="2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01" name="Rectangle 1504"/>
            <p:cNvSpPr>
              <a:spLocks noChangeArrowheads="1"/>
            </p:cNvSpPr>
            <p:nvPr/>
          </p:nvSpPr>
          <p:spPr bwMode="auto">
            <a:xfrm>
              <a:off x="3980679" y="2785098"/>
              <a:ext cx="12700" cy="682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103" name="Овал 102"/>
          <p:cNvSpPr/>
          <p:nvPr/>
        </p:nvSpPr>
        <p:spPr bwMode="auto">
          <a:xfrm>
            <a:off x="8287305" y="1278504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05" name="Group 3"/>
          <p:cNvGrpSpPr>
            <a:grpSpLocks noChangeAspect="1"/>
          </p:cNvGrpSpPr>
          <p:nvPr/>
        </p:nvGrpSpPr>
        <p:grpSpPr>
          <a:xfrm>
            <a:off x="8425167" y="1368504"/>
            <a:ext cx="162000" cy="216000"/>
            <a:chOff x="7248014" y="1981200"/>
            <a:chExt cx="282178" cy="376238"/>
          </a:xfrm>
        </p:grpSpPr>
        <p:sp>
          <p:nvSpPr>
            <p:cNvPr id="107" name="Freeform 72"/>
            <p:cNvSpPr>
              <a:spLocks noChangeAspect="1"/>
            </p:cNvSpPr>
            <p:nvPr/>
          </p:nvSpPr>
          <p:spPr bwMode="auto">
            <a:xfrm>
              <a:off x="7325405" y="2202657"/>
              <a:ext cx="135731" cy="111919"/>
            </a:xfrm>
            <a:custGeom>
              <a:avLst/>
              <a:gdLst>
                <a:gd name="T0" fmla="*/ 93 w 114"/>
                <a:gd name="T1" fmla="*/ 0 h 94"/>
                <a:gd name="T2" fmla="*/ 43 w 114"/>
                <a:gd name="T3" fmla="*/ 51 h 94"/>
                <a:gd name="T4" fmla="*/ 21 w 114"/>
                <a:gd name="T5" fmla="*/ 29 h 94"/>
                <a:gd name="T6" fmla="*/ 0 w 114"/>
                <a:gd name="T7" fmla="*/ 51 h 94"/>
                <a:gd name="T8" fmla="*/ 43 w 114"/>
                <a:gd name="T9" fmla="*/ 94 h 94"/>
                <a:gd name="T10" fmla="*/ 114 w 114"/>
                <a:gd name="T11" fmla="*/ 22 h 94"/>
                <a:gd name="T12" fmla="*/ 93 w 114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94">
                  <a:moveTo>
                    <a:pt x="93" y="0"/>
                  </a:moveTo>
                  <a:lnTo>
                    <a:pt x="43" y="51"/>
                  </a:lnTo>
                  <a:lnTo>
                    <a:pt x="21" y="29"/>
                  </a:lnTo>
                  <a:lnTo>
                    <a:pt x="0" y="51"/>
                  </a:lnTo>
                  <a:lnTo>
                    <a:pt x="43" y="94"/>
                  </a:lnTo>
                  <a:lnTo>
                    <a:pt x="114" y="22"/>
                  </a:lnTo>
                  <a:lnTo>
                    <a:pt x="93" y="0"/>
                  </a:ln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09" name="Freeform 73"/>
            <p:cNvSpPr>
              <a:spLocks noChangeAspect="1"/>
            </p:cNvSpPr>
            <p:nvPr/>
          </p:nvSpPr>
          <p:spPr bwMode="auto">
            <a:xfrm>
              <a:off x="7248014" y="1981200"/>
              <a:ext cx="282178" cy="376238"/>
            </a:xfrm>
            <a:custGeom>
              <a:avLst/>
              <a:gdLst>
                <a:gd name="T0" fmla="*/ 29 w 237"/>
                <a:gd name="T1" fmla="*/ 0 h 316"/>
                <a:gd name="T2" fmla="*/ 0 w 237"/>
                <a:gd name="T3" fmla="*/ 28 h 316"/>
                <a:gd name="T4" fmla="*/ 0 w 237"/>
                <a:gd name="T5" fmla="*/ 316 h 316"/>
                <a:gd name="T6" fmla="*/ 237 w 237"/>
                <a:gd name="T7" fmla="*/ 316 h 316"/>
                <a:gd name="T8" fmla="*/ 237 w 237"/>
                <a:gd name="T9" fmla="*/ 0 h 316"/>
                <a:gd name="T10" fmla="*/ 29 w 237"/>
                <a:gd name="T1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7" h="316">
                  <a:moveTo>
                    <a:pt x="29" y="0"/>
                  </a:moveTo>
                  <a:lnTo>
                    <a:pt x="0" y="28"/>
                  </a:lnTo>
                  <a:lnTo>
                    <a:pt x="0" y="316"/>
                  </a:lnTo>
                  <a:lnTo>
                    <a:pt x="237" y="316"/>
                  </a:lnTo>
                  <a:lnTo>
                    <a:pt x="237" y="0"/>
                  </a:lnTo>
                  <a:lnTo>
                    <a:pt x="29" y="0"/>
                  </a:lnTo>
                  <a:close/>
                </a:path>
              </a:pathLst>
            </a:cu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1" name="Freeform 74"/>
            <p:cNvSpPr>
              <a:spLocks noChangeAspect="1"/>
            </p:cNvSpPr>
            <p:nvPr/>
          </p:nvSpPr>
          <p:spPr bwMode="auto">
            <a:xfrm>
              <a:off x="7273017" y="2006204"/>
              <a:ext cx="26194" cy="26194"/>
            </a:xfrm>
            <a:custGeom>
              <a:avLst/>
              <a:gdLst>
                <a:gd name="T0" fmla="*/ 22 w 22"/>
                <a:gd name="T1" fmla="*/ 0 h 22"/>
                <a:gd name="T2" fmla="*/ 22 w 22"/>
                <a:gd name="T3" fmla="*/ 22 h 22"/>
                <a:gd name="T4" fmla="*/ 0 w 22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2">
                  <a:moveTo>
                    <a:pt x="22" y="0"/>
                  </a:moveTo>
                  <a:lnTo>
                    <a:pt x="22" y="22"/>
                  </a:lnTo>
                  <a:lnTo>
                    <a:pt x="0" y="22"/>
                  </a:lnTo>
                </a:path>
              </a:pathLst>
            </a:cu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2" name="Line 75"/>
            <p:cNvSpPr>
              <a:spLocks noChangeAspect="1" noChangeShapeType="1"/>
            </p:cNvSpPr>
            <p:nvPr/>
          </p:nvSpPr>
          <p:spPr bwMode="auto">
            <a:xfrm flipH="1">
              <a:off x="7315880" y="2091929"/>
              <a:ext cx="145256" cy="0"/>
            </a:xfrm>
            <a:prstGeom prst="line">
              <a:avLst/>
            </a:pr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3" name="Line 76"/>
            <p:cNvSpPr>
              <a:spLocks noChangeAspect="1" noChangeShapeType="1"/>
            </p:cNvSpPr>
            <p:nvPr/>
          </p:nvSpPr>
          <p:spPr bwMode="auto">
            <a:xfrm flipH="1">
              <a:off x="7315880" y="2126456"/>
              <a:ext cx="145256" cy="0"/>
            </a:xfrm>
            <a:prstGeom prst="line">
              <a:avLst/>
            </a:pr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4" name="Line 77"/>
            <p:cNvSpPr>
              <a:spLocks noChangeAspect="1" noChangeShapeType="1"/>
            </p:cNvSpPr>
            <p:nvPr/>
          </p:nvSpPr>
          <p:spPr bwMode="auto">
            <a:xfrm flipH="1">
              <a:off x="7315879" y="2160985"/>
              <a:ext cx="103584" cy="0"/>
            </a:xfrm>
            <a:prstGeom prst="line">
              <a:avLst/>
            </a:pr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115" name="Прямоугольник 114"/>
          <p:cNvSpPr/>
          <p:nvPr/>
        </p:nvSpPr>
        <p:spPr>
          <a:xfrm>
            <a:off x="219364" y="1967530"/>
            <a:ext cx="13837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0070C0"/>
                </a:solidFill>
              </a:rPr>
              <a:t>в </a:t>
            </a:r>
            <a:r>
              <a:rPr lang="ru-RU" sz="1100" b="1" dirty="0">
                <a:solidFill>
                  <a:srgbClr val="0070C0"/>
                </a:solidFill>
              </a:rPr>
              <a:t>течение</a:t>
            </a:r>
            <a:r>
              <a:rPr lang="ru-RU" sz="1050" b="1" dirty="0">
                <a:solidFill>
                  <a:srgbClr val="0070C0"/>
                </a:solidFill>
              </a:rPr>
              <a:t> </a:t>
            </a:r>
            <a:r>
              <a:rPr lang="ru-RU" sz="1200" b="1" dirty="0" smtClean="0">
                <a:solidFill>
                  <a:srgbClr val="0070C0"/>
                </a:solidFill>
              </a:rPr>
              <a:t>1</a:t>
            </a:r>
            <a:r>
              <a:rPr lang="ru-RU" sz="1050" b="1" dirty="0" smtClean="0">
                <a:solidFill>
                  <a:srgbClr val="0070C0"/>
                </a:solidFill>
              </a:rPr>
              <a:t> суток</a:t>
            </a:r>
            <a:endParaRPr lang="en-US" sz="1050" b="1" dirty="0">
              <a:solidFill>
                <a:srgbClr val="0070C0"/>
              </a:solidFill>
            </a:endParaRPr>
          </a:p>
        </p:txBody>
      </p:sp>
      <p:sp>
        <p:nvSpPr>
          <p:cNvPr id="118" name="Прямоугольник 117"/>
          <p:cNvSpPr/>
          <p:nvPr/>
        </p:nvSpPr>
        <p:spPr>
          <a:xfrm>
            <a:off x="2231284" y="1905158"/>
            <a:ext cx="123750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rgbClr val="0070C0"/>
                </a:solidFill>
              </a:rPr>
              <a:t>по</a:t>
            </a:r>
            <a:r>
              <a:rPr lang="ru-RU" sz="1050" b="1" dirty="0" smtClean="0">
                <a:solidFill>
                  <a:srgbClr val="0070C0"/>
                </a:solidFill>
              </a:rPr>
              <a:t> свободной </a:t>
            </a:r>
            <a:r>
              <a:rPr lang="ru-RU" sz="1100" b="1" dirty="0" smtClean="0">
                <a:solidFill>
                  <a:srgbClr val="0070C0"/>
                </a:solidFill>
              </a:rPr>
              <a:t>форме</a:t>
            </a:r>
            <a:endParaRPr lang="ru-RU" sz="1050" b="1" dirty="0">
              <a:solidFill>
                <a:srgbClr val="0070C0"/>
              </a:solidFill>
            </a:endParaRPr>
          </a:p>
        </p:txBody>
      </p:sp>
      <p:sp>
        <p:nvSpPr>
          <p:cNvPr id="120" name="Прямоугольник 119"/>
          <p:cNvSpPr/>
          <p:nvPr/>
        </p:nvSpPr>
        <p:spPr>
          <a:xfrm>
            <a:off x="3744294" y="1965608"/>
            <a:ext cx="136287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>
                <a:solidFill>
                  <a:srgbClr val="0070C0"/>
                </a:solidFill>
              </a:rPr>
              <a:t>в течение </a:t>
            </a:r>
            <a:r>
              <a:rPr lang="ru-RU" sz="1100" dirty="0" smtClean="0">
                <a:solidFill>
                  <a:srgbClr val="0070C0"/>
                </a:solidFill>
              </a:rPr>
              <a:t>3 </a:t>
            </a:r>
            <a:r>
              <a:rPr lang="ru-RU" sz="1100" b="1" dirty="0" smtClean="0">
                <a:solidFill>
                  <a:srgbClr val="0070C0"/>
                </a:solidFill>
              </a:rPr>
              <a:t>дней</a:t>
            </a:r>
            <a:endParaRPr lang="en-US" sz="1100" b="1" dirty="0">
              <a:solidFill>
                <a:srgbClr val="0070C0"/>
              </a:solidFill>
            </a:endParaRPr>
          </a:p>
        </p:txBody>
      </p:sp>
      <p:sp>
        <p:nvSpPr>
          <p:cNvPr id="125" name="Прямоугольник 124"/>
          <p:cNvSpPr/>
          <p:nvPr/>
        </p:nvSpPr>
        <p:spPr>
          <a:xfrm>
            <a:off x="7922359" y="2049593"/>
            <a:ext cx="13362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b="0" dirty="0"/>
              <a:t>ст. 228, 229 ТК РФ, </a:t>
            </a:r>
            <a:r>
              <a:rPr lang="ru-RU" sz="900" b="0" dirty="0" smtClean="0"/>
              <a:t>Приказ Министерства </a:t>
            </a:r>
            <a:r>
              <a:rPr lang="ru-RU" sz="900" b="0" dirty="0"/>
              <a:t>труда и </a:t>
            </a:r>
            <a:r>
              <a:rPr lang="ru-RU" sz="900" b="0" dirty="0" smtClean="0"/>
              <a:t>социальной защиты </a:t>
            </a:r>
            <a:r>
              <a:rPr lang="ru-RU" sz="900" b="0" dirty="0"/>
              <a:t>Российской федерации от </a:t>
            </a:r>
            <a:r>
              <a:rPr lang="ru-RU" sz="900" b="0" dirty="0" smtClean="0"/>
              <a:t>20.04.2022 года № 223н</a:t>
            </a:r>
            <a:endParaRPr lang="en-US" sz="900" b="0" dirty="0"/>
          </a:p>
        </p:txBody>
      </p:sp>
      <p:sp>
        <p:nvSpPr>
          <p:cNvPr id="76" name="Прямоугольник 75"/>
          <p:cNvSpPr/>
          <p:nvPr/>
        </p:nvSpPr>
        <p:spPr>
          <a:xfrm>
            <a:off x="5929479" y="1961108"/>
            <a:ext cx="159241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100" b="1" dirty="0" smtClean="0">
                <a:solidFill>
                  <a:srgbClr val="0070C0"/>
                </a:solidFill>
              </a:rPr>
              <a:t>1-3</a:t>
            </a:r>
          </a:p>
          <a:p>
            <a:pPr>
              <a:spcAft>
                <a:spcPts val="600"/>
              </a:spcAft>
            </a:pPr>
            <a:endParaRPr lang="ru-RU" sz="900" b="1" dirty="0" smtClean="0">
              <a:solidFill>
                <a:srgbClr val="0070C0"/>
              </a:solidFill>
            </a:endParaRPr>
          </a:p>
          <a:p>
            <a:pPr>
              <a:spcAft>
                <a:spcPts val="600"/>
              </a:spcAft>
            </a:pPr>
            <a:r>
              <a:rPr lang="ru-RU" sz="900" b="1" dirty="0" smtClean="0">
                <a:solidFill>
                  <a:srgbClr val="0070C0"/>
                </a:solidFill>
              </a:rPr>
              <a:t>По </a:t>
            </a:r>
            <a:r>
              <a:rPr lang="ru-RU" sz="900" b="1" dirty="0">
                <a:solidFill>
                  <a:srgbClr val="0070C0"/>
                </a:solidFill>
              </a:rPr>
              <a:t>форме во вложении,</a:t>
            </a:r>
          </a:p>
          <a:p>
            <a:pPr>
              <a:spcAft>
                <a:spcPts val="600"/>
              </a:spcAft>
            </a:pPr>
            <a:r>
              <a:rPr lang="ru-RU" sz="900" b="1" dirty="0">
                <a:solidFill>
                  <a:srgbClr val="0070C0"/>
                </a:solidFill>
              </a:rPr>
              <a:t>по окончании временной </a:t>
            </a:r>
            <a:r>
              <a:rPr lang="ru-RU" sz="900" b="1" dirty="0" smtClean="0">
                <a:solidFill>
                  <a:srgbClr val="0070C0"/>
                </a:solidFill>
              </a:rPr>
              <a:t>нетрудоспособности работника</a:t>
            </a:r>
            <a:endParaRPr lang="en-US" sz="900" b="1" dirty="0">
              <a:solidFill>
                <a:srgbClr val="0070C0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3835865" y="5250614"/>
            <a:ext cx="631512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Акт </a:t>
            </a:r>
            <a:br>
              <a:rPr lang="ru-RU" sz="900" b="1" dirty="0" smtClean="0">
                <a:solidFill>
                  <a:srgbClr val="0070C0"/>
                </a:solidFill>
              </a:rPr>
            </a:br>
            <a:r>
              <a:rPr lang="ru-RU" sz="900" b="1" dirty="0" smtClean="0">
                <a:solidFill>
                  <a:srgbClr val="0070C0"/>
                </a:solidFill>
              </a:rPr>
              <a:t>Н-1</a:t>
            </a:r>
            <a:endParaRPr lang="ru-RU" sz="900" b="1" dirty="0">
              <a:solidFill>
                <a:srgbClr val="0070C0"/>
              </a:solidFill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5958999" y="5250614"/>
            <a:ext cx="1413406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Сообщение о последствиях</a:t>
            </a:r>
            <a:endParaRPr lang="ru-RU" sz="900" b="1" dirty="0">
              <a:solidFill>
                <a:srgbClr val="0070C0"/>
              </a:solidFill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5957237" y="713294"/>
            <a:ext cx="180574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ОПОВЕЩЕНИЕ </a:t>
            </a:r>
            <a:br>
              <a:rPr lang="ru-RU" sz="900" b="1" dirty="0" smtClean="0"/>
            </a:br>
            <a:r>
              <a:rPr lang="ru-RU" sz="900" b="1" dirty="0" smtClean="0"/>
              <a:t>О ПОСЛЕДСТВИЯХ </a:t>
            </a:r>
            <a:br>
              <a:rPr lang="ru-RU" sz="900" b="1" dirty="0" smtClean="0"/>
            </a:br>
            <a:r>
              <a:rPr lang="ru-RU" sz="900" b="1" dirty="0" smtClean="0"/>
              <a:t>И ПРИНЯТЫХ МЕРАХ</a:t>
            </a:r>
            <a:endParaRPr lang="en-US" sz="900" b="1" dirty="0"/>
          </a:p>
        </p:txBody>
      </p:sp>
      <p:sp>
        <p:nvSpPr>
          <p:cNvPr id="102" name="Прямоугольник 101"/>
          <p:cNvSpPr/>
          <p:nvPr/>
        </p:nvSpPr>
        <p:spPr>
          <a:xfrm>
            <a:off x="7922359" y="785130"/>
            <a:ext cx="13329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ТРЕБОВАНИЯ НПА/ЛНА</a:t>
            </a:r>
            <a:endParaRPr lang="en-US" sz="900" b="1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198089" y="2388890"/>
            <a:ext cx="20645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lvl="0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>
                <a:solidFill>
                  <a:prstClr val="black"/>
                </a:solidFill>
              </a:rPr>
              <a:t>Исполнительный орган страховщика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 smtClean="0"/>
              <a:t>Территориальный </a:t>
            </a:r>
            <a:r>
              <a:rPr lang="ru-RU" sz="900" b="0" dirty="0"/>
              <a:t>орган ГИТ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 smtClean="0"/>
              <a:t>Территориальный </a:t>
            </a:r>
            <a:r>
              <a:rPr lang="ru-RU" sz="900" b="0" dirty="0"/>
              <a:t>орган РТН, если НС произошел на объекте подконтрольном </a:t>
            </a:r>
            <a:r>
              <a:rPr lang="ru-RU" sz="900" b="0" dirty="0" smtClean="0"/>
              <a:t>РТН</a:t>
            </a:r>
            <a:endParaRPr lang="ru-RU" sz="900" b="0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2198513" y="2407207"/>
            <a:ext cx="1394460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dirty="0" smtClean="0">
                <a:solidFill>
                  <a:srgbClr val="0070C0"/>
                </a:solidFill>
              </a:rPr>
              <a:t>1</a:t>
            </a:r>
          </a:p>
          <a:p>
            <a:pPr>
              <a:spcAft>
                <a:spcPts val="600"/>
              </a:spcAft>
            </a:pPr>
            <a:r>
              <a:rPr lang="ru-RU" sz="900" b="0" dirty="0" smtClean="0"/>
              <a:t>По телефону, </a:t>
            </a:r>
            <a:endParaRPr lang="en-US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факсом, </a:t>
            </a:r>
            <a:endParaRPr lang="en-US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телеграфом </a:t>
            </a:r>
            <a:endParaRPr lang="en-US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и другими </a:t>
            </a:r>
            <a:r>
              <a:rPr lang="ru-RU" sz="900" b="0" dirty="0"/>
              <a:t>имеющимися средствами связи </a:t>
            </a:r>
            <a:endParaRPr lang="en-US" sz="900" b="0" dirty="0" smtClean="0"/>
          </a:p>
        </p:txBody>
      </p:sp>
      <p:sp>
        <p:nvSpPr>
          <p:cNvPr id="104" name="Прямоугольник 103"/>
          <p:cNvSpPr/>
          <p:nvPr/>
        </p:nvSpPr>
        <p:spPr>
          <a:xfrm>
            <a:off x="2256658" y="3894383"/>
            <a:ext cx="10548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dirty="0" smtClean="0">
                <a:solidFill>
                  <a:srgbClr val="0070C0"/>
                </a:solidFill>
              </a:rPr>
              <a:t>2-3</a:t>
            </a:r>
          </a:p>
          <a:p>
            <a:pPr>
              <a:spcAft>
                <a:spcPts val="600"/>
              </a:spcAft>
            </a:pPr>
            <a:r>
              <a:rPr lang="ru-RU" sz="900" b="0" dirty="0" smtClean="0"/>
              <a:t>Не оповещаются</a:t>
            </a:r>
            <a:endParaRPr lang="en-US" sz="900" b="0" dirty="0"/>
          </a:p>
        </p:txBody>
      </p:sp>
      <p:sp>
        <p:nvSpPr>
          <p:cNvPr id="106" name="Прямоугольник 105"/>
          <p:cNvSpPr/>
          <p:nvPr/>
        </p:nvSpPr>
        <p:spPr>
          <a:xfrm>
            <a:off x="3731995" y="2452427"/>
            <a:ext cx="1786126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b="0" dirty="0" smtClean="0"/>
              <a:t>Расследование </a:t>
            </a:r>
          </a:p>
          <a:p>
            <a:pPr>
              <a:spcAft>
                <a:spcPts val="600"/>
              </a:spcAft>
            </a:pPr>
            <a:r>
              <a:rPr lang="ru-RU" sz="900" b="0" dirty="0" smtClean="0"/>
              <a:t>проводится </a:t>
            </a:r>
            <a:r>
              <a:rPr lang="ru-RU" sz="900" b="0" dirty="0"/>
              <a:t>комиссией, возглавляемой руководителем предприятия </a:t>
            </a:r>
            <a:endParaRPr lang="ru-RU" sz="900" b="0" dirty="0" smtClean="0"/>
          </a:p>
          <a:p>
            <a:pPr>
              <a:spcAft>
                <a:spcPts val="600"/>
              </a:spcAft>
            </a:pPr>
            <a:r>
              <a:rPr lang="ru-RU" sz="900" b="1" dirty="0" smtClean="0">
                <a:solidFill>
                  <a:srgbClr val="0070C0"/>
                </a:solidFill>
              </a:rPr>
              <a:t>с </a:t>
            </a:r>
            <a:r>
              <a:rPr lang="ru-RU" sz="900" b="1" dirty="0">
                <a:solidFill>
                  <a:srgbClr val="0070C0"/>
                </a:solidFill>
              </a:rPr>
              <a:t>оформлением формы во </a:t>
            </a:r>
            <a:r>
              <a:rPr lang="ru-RU" sz="900" b="1" dirty="0" smtClean="0">
                <a:solidFill>
                  <a:srgbClr val="0070C0"/>
                </a:solidFill>
              </a:rPr>
              <a:t>вложении</a:t>
            </a:r>
          </a:p>
          <a:p>
            <a:pPr>
              <a:spcAft>
                <a:spcPts val="600"/>
              </a:spcAft>
            </a:pPr>
            <a:r>
              <a:rPr lang="ru-RU" sz="900" b="1" dirty="0" smtClean="0">
                <a:solidFill>
                  <a:srgbClr val="0070C0"/>
                </a:solidFill>
              </a:rPr>
              <a:t>По </a:t>
            </a:r>
            <a:r>
              <a:rPr lang="ru-RU" sz="900" b="1" dirty="0">
                <a:solidFill>
                  <a:srgbClr val="0070C0"/>
                </a:solidFill>
              </a:rPr>
              <a:t>завершению, </a:t>
            </a:r>
            <a:r>
              <a:rPr lang="ru-RU" sz="900" b="1" dirty="0" smtClean="0">
                <a:solidFill>
                  <a:srgbClr val="0070C0"/>
                </a:solidFill>
              </a:rPr>
              <a:t/>
            </a:r>
            <a:br>
              <a:rPr lang="ru-RU" sz="900" b="1" dirty="0" smtClean="0">
                <a:solidFill>
                  <a:srgbClr val="0070C0"/>
                </a:solidFill>
              </a:rPr>
            </a:br>
            <a:r>
              <a:rPr lang="ru-RU" sz="900" b="1" dirty="0" smtClean="0">
                <a:solidFill>
                  <a:srgbClr val="0070C0"/>
                </a:solidFill>
              </a:rPr>
              <a:t>в </a:t>
            </a:r>
            <a:r>
              <a:rPr lang="ru-RU" sz="900" b="1" dirty="0">
                <a:solidFill>
                  <a:srgbClr val="0070C0"/>
                </a:solidFill>
              </a:rPr>
              <a:t>трехдневный срок </a:t>
            </a:r>
            <a:endParaRPr lang="ru-RU" sz="900" b="1" dirty="0" smtClean="0">
              <a:solidFill>
                <a:srgbClr val="0070C0"/>
              </a:solidFill>
            </a:endParaRPr>
          </a:p>
          <a:p>
            <a:pPr>
              <a:spcAft>
                <a:spcPts val="600"/>
              </a:spcAft>
            </a:pPr>
            <a:r>
              <a:rPr lang="ru-RU" sz="900" b="0" dirty="0" smtClean="0"/>
              <a:t>экземпляр </a:t>
            </a:r>
            <a:r>
              <a:rPr lang="ru-RU" sz="900" b="0" dirty="0"/>
              <a:t>акта Н-1 выдается</a:t>
            </a:r>
            <a:r>
              <a:rPr lang="ru-RU" sz="900" b="0" dirty="0" smtClean="0"/>
              <a:t>:</a:t>
            </a:r>
          </a:p>
          <a:p>
            <a:pPr>
              <a:spcAft>
                <a:spcPts val="600"/>
              </a:spcAft>
            </a:pPr>
            <a:r>
              <a:rPr lang="ru-RU" sz="900" b="0" dirty="0"/>
              <a:t>пострадавшему </a:t>
            </a:r>
            <a:endParaRPr lang="ru-RU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и </a:t>
            </a:r>
            <a:r>
              <a:rPr lang="ru-RU" sz="900" b="0" dirty="0"/>
              <a:t>исполнительному органу </a:t>
            </a:r>
            <a:r>
              <a:rPr lang="ru-RU" sz="900" b="0" dirty="0" smtClean="0"/>
              <a:t>страховщика</a:t>
            </a:r>
            <a:endParaRPr lang="en-US" sz="900" b="0" dirty="0"/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506659"/>
              </p:ext>
            </p:extLst>
          </p:nvPr>
        </p:nvGraphicFramePr>
        <p:xfrm>
          <a:off x="3968621" y="5653177"/>
          <a:ext cx="381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3112" name="Document" showAsIcon="1" r:id="rId7" imgW="380880" imgH="771480" progId="Word.Document.8">
                  <p:embed/>
                </p:oleObj>
              </mc:Choice>
              <mc:Fallback>
                <p:oleObj name="Document" showAsIcon="1" r:id="rId7" imgW="380880" imgH="77148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68621" y="5653177"/>
                        <a:ext cx="381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91027"/>
              </p:ext>
            </p:extLst>
          </p:nvPr>
        </p:nvGraphicFramePr>
        <p:xfrm>
          <a:off x="6484674" y="5653176"/>
          <a:ext cx="381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3113" name="Document" showAsIcon="1" r:id="rId9" imgW="380880" imgH="771480" progId="Word.Document.8">
                  <p:embed/>
                </p:oleObj>
              </mc:Choice>
              <mc:Fallback>
                <p:oleObj name="Document" showAsIcon="1" r:id="rId9" imgW="380880" imgH="77148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84674" y="5653176"/>
                        <a:ext cx="381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" name="Прямоугольник 71">
            <a:hlinkClick r:id="rId11" action="ppaction://hlinksldjump"/>
          </p:cNvPr>
          <p:cNvSpPr/>
          <p:nvPr/>
        </p:nvSpPr>
        <p:spPr>
          <a:xfrm>
            <a:off x="87657" y="6313019"/>
            <a:ext cx="1413406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На главную</a:t>
            </a:r>
            <a:endParaRPr lang="ru-RU" sz="9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15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65340" y="6697556"/>
            <a:ext cx="2311400" cy="153888"/>
          </a:xfrm>
          <a:noFill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9106B14-7977-4014-90C3-B58184579C76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0078C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000" b="0" i="0" u="none" strike="noStrike" kern="1200" cap="none" spc="0" normalizeH="0" baseline="0" noProof="0" dirty="0" smtClean="0">
              <a:ln>
                <a:noFill/>
              </a:ln>
              <a:solidFill>
                <a:srgbClr val="0078C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4098" name="Rectangle 62" hidden="1"/>
          <p:cNvGraphicFramePr>
            <a:graphicFrameLocks/>
          </p:cNvGraphicFramePr>
          <p:nvPr>
            <p:custDataLst>
              <p:tags r:id="rId2"/>
            </p:custDataLst>
            <p:extLst/>
          </p:nvPr>
        </p:nvGraphicFramePr>
        <p:xfrm>
          <a:off x="0" y="0"/>
          <a:ext cx="171979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4126" name="Слайд think-cell" r:id="rId6" imgW="0" imgH="0" progId="TCLayout.ActiveDocument.1">
                  <p:embed/>
                </p:oleObj>
              </mc:Choice>
              <mc:Fallback>
                <p:oleObj name="Слайд think-cell" r:id="rId6" imgW="0" imgH="0" progId="TCLayout.ActiveDocument.1">
                  <p:embed/>
                  <p:pic>
                    <p:nvPicPr>
                      <p:cNvPr id="4098" name="Rectangle 62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71979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Rectangle 63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171979" cy="1587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25400" tIns="0" rIns="25400" bIns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100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99980" y="-73276"/>
            <a:ext cx="88359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AAB6"/>
                </a:solidFill>
              </a:rPr>
              <a:t>СЛУЧАЙ ОСТРОГО ПРОФЕССИОНАЛЬНОГО ЗАБОЛЕВАНИЯ (ОТРАВЛЕНИЯ) / ПРОФЕССИОНАЛЬНОГО ЗАБОЛЕВАНИЯ </a:t>
            </a:r>
            <a:r>
              <a:rPr lang="ru-RU" dirty="0" smtClean="0">
                <a:solidFill>
                  <a:srgbClr val="00AAB6"/>
                </a:solidFill>
              </a:rPr>
              <a:t>НА ПРОИЗВОДСТВЕ</a:t>
            </a:r>
            <a:endParaRPr lang="ru-RU" dirty="0">
              <a:solidFill>
                <a:srgbClr val="00AAB6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57365" y="453682"/>
            <a:ext cx="267216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kern="0" dirty="0">
                <a:solidFill>
                  <a:srgbClr val="008C95"/>
                </a:solidFill>
                <a:latin typeface="Arial"/>
              </a:rPr>
              <a:t>КАТЕГОРИЯ</a:t>
            </a:r>
            <a:r>
              <a:rPr lang="ru-RU" sz="700" b="1" dirty="0" smtClean="0"/>
              <a:t> </a:t>
            </a:r>
            <a:r>
              <a:rPr lang="ru-RU" sz="1100" kern="0" dirty="0">
                <a:solidFill>
                  <a:srgbClr val="008C95"/>
                </a:solidFill>
                <a:latin typeface="Arial"/>
              </a:rPr>
              <a:t>ПРОИСШЕСТВИЯ</a:t>
            </a:r>
            <a:endParaRPr lang="en-US" sz="1100" kern="0" dirty="0">
              <a:solidFill>
                <a:srgbClr val="008C95"/>
              </a:solidFill>
              <a:latin typeface="Arial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568615" y="490629"/>
            <a:ext cx="1453621" cy="179740"/>
          </a:xfrm>
          <a:prstGeom prst="roundRect">
            <a:avLst>
              <a:gd name="adj" fmla="val 50000"/>
            </a:avLst>
          </a:prstGeom>
          <a:solidFill>
            <a:srgbClr val="E46E16"/>
          </a:solidFill>
          <a:ln>
            <a:solidFill>
              <a:schemeClr val="bg1"/>
            </a:solidFill>
          </a:ln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ЗНАЧИТЕЛЬНОЕ</a:t>
            </a:r>
            <a:endParaRPr lang="en-US" sz="1200" b="1" dirty="0">
              <a:solidFill>
                <a:schemeClr val="bg1"/>
              </a:solidFill>
            </a:endParaRPr>
          </a:p>
        </p:txBody>
      </p:sp>
      <p:cxnSp>
        <p:nvCxnSpPr>
          <p:cNvPr id="25" name="Прямая со стрелкой 24"/>
          <p:cNvCxnSpPr/>
          <p:nvPr/>
        </p:nvCxnSpPr>
        <p:spPr bwMode="auto">
          <a:xfrm>
            <a:off x="308700" y="1491802"/>
            <a:ext cx="9500318" cy="755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Овал 37"/>
          <p:cNvSpPr/>
          <p:nvPr/>
        </p:nvSpPr>
        <p:spPr bwMode="auto">
          <a:xfrm>
            <a:off x="287162" y="1293802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9" name="Группа 38"/>
          <p:cNvGrpSpPr>
            <a:grpSpLocks noChangeAspect="1"/>
          </p:cNvGrpSpPr>
          <p:nvPr/>
        </p:nvGrpSpPr>
        <p:grpSpPr>
          <a:xfrm>
            <a:off x="355943" y="1357343"/>
            <a:ext cx="269126" cy="252000"/>
            <a:chOff x="7643813" y="4487863"/>
            <a:chExt cx="523874" cy="490538"/>
          </a:xfrm>
        </p:grpSpPr>
        <p:sp>
          <p:nvSpPr>
            <p:cNvPr id="40" name="Freeform 144"/>
            <p:cNvSpPr>
              <a:spLocks/>
            </p:cNvSpPr>
            <p:nvPr/>
          </p:nvSpPr>
          <p:spPr bwMode="auto">
            <a:xfrm>
              <a:off x="7700963" y="4637088"/>
              <a:ext cx="103187" cy="193675"/>
            </a:xfrm>
            <a:custGeom>
              <a:avLst/>
              <a:gdLst>
                <a:gd name="T0" fmla="*/ 288 w 288"/>
                <a:gd name="T1" fmla="*/ 0 h 544"/>
                <a:gd name="T2" fmla="*/ 0 w 288"/>
                <a:gd name="T3" fmla="*/ 192 h 544"/>
                <a:gd name="T4" fmla="*/ 0 w 288"/>
                <a:gd name="T5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544">
                  <a:moveTo>
                    <a:pt x="288" y="0"/>
                  </a:moveTo>
                  <a:cubicBezTo>
                    <a:pt x="128" y="0"/>
                    <a:pt x="0" y="86"/>
                    <a:pt x="0" y="192"/>
                  </a:cubicBezTo>
                  <a:cubicBezTo>
                    <a:pt x="0" y="544"/>
                    <a:pt x="0" y="544"/>
                    <a:pt x="0" y="544"/>
                  </a:cubicBezTo>
                </a:path>
              </a:pathLst>
            </a:cu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1" name="Freeform 145"/>
            <p:cNvSpPr>
              <a:spLocks/>
            </p:cNvSpPr>
            <p:nvPr/>
          </p:nvSpPr>
          <p:spPr bwMode="auto">
            <a:xfrm>
              <a:off x="7758113" y="4487863"/>
              <a:ext cx="90487" cy="114300"/>
            </a:xfrm>
            <a:custGeom>
              <a:avLst/>
              <a:gdLst>
                <a:gd name="T0" fmla="*/ 128 w 256"/>
                <a:gd name="T1" fmla="*/ 320 h 320"/>
                <a:gd name="T2" fmla="*/ 256 w 256"/>
                <a:gd name="T3" fmla="*/ 192 h 320"/>
                <a:gd name="T4" fmla="*/ 256 w 256"/>
                <a:gd name="T5" fmla="*/ 128 h 320"/>
                <a:gd name="T6" fmla="*/ 128 w 256"/>
                <a:gd name="T7" fmla="*/ 0 h 320"/>
                <a:gd name="T8" fmla="*/ 0 w 256"/>
                <a:gd name="T9" fmla="*/ 128 h 320"/>
                <a:gd name="T10" fmla="*/ 0 w 256"/>
                <a:gd name="T11" fmla="*/ 192 h 320"/>
                <a:gd name="T12" fmla="*/ 128 w 256"/>
                <a:gd name="T13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320">
                  <a:moveTo>
                    <a:pt x="128" y="320"/>
                  </a:moveTo>
                  <a:cubicBezTo>
                    <a:pt x="203" y="320"/>
                    <a:pt x="256" y="268"/>
                    <a:pt x="256" y="192"/>
                  </a:cubicBezTo>
                  <a:cubicBezTo>
                    <a:pt x="256" y="128"/>
                    <a:pt x="256" y="128"/>
                    <a:pt x="256" y="128"/>
                  </a:cubicBezTo>
                  <a:cubicBezTo>
                    <a:pt x="256" y="52"/>
                    <a:pt x="203" y="0"/>
                    <a:pt x="128" y="0"/>
                  </a:cubicBezTo>
                  <a:cubicBezTo>
                    <a:pt x="53" y="0"/>
                    <a:pt x="0" y="52"/>
                    <a:pt x="0" y="12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68"/>
                    <a:pt x="53" y="320"/>
                    <a:pt x="128" y="320"/>
                  </a:cubicBezTo>
                  <a:close/>
                </a:path>
              </a:pathLst>
            </a:cu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2" name="Line 146"/>
            <p:cNvSpPr>
              <a:spLocks noChangeShapeType="1"/>
            </p:cNvSpPr>
            <p:nvPr/>
          </p:nvSpPr>
          <p:spPr bwMode="auto">
            <a:xfrm>
              <a:off x="7747000" y="4716463"/>
              <a:ext cx="0" cy="114300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3" name="Freeform 147"/>
            <p:cNvSpPr>
              <a:spLocks/>
            </p:cNvSpPr>
            <p:nvPr/>
          </p:nvSpPr>
          <p:spPr bwMode="auto">
            <a:xfrm>
              <a:off x="7804150" y="4637088"/>
              <a:ext cx="101600" cy="193675"/>
            </a:xfrm>
            <a:custGeom>
              <a:avLst/>
              <a:gdLst>
                <a:gd name="T0" fmla="*/ 0 w 288"/>
                <a:gd name="T1" fmla="*/ 0 h 544"/>
                <a:gd name="T2" fmla="*/ 288 w 288"/>
                <a:gd name="T3" fmla="*/ 192 h 544"/>
                <a:gd name="T4" fmla="*/ 288 w 288"/>
                <a:gd name="T5" fmla="*/ 416 h 544"/>
                <a:gd name="T6" fmla="*/ 160 w 288"/>
                <a:gd name="T7" fmla="*/ 544 h 544"/>
                <a:gd name="T8" fmla="*/ 160 w 288"/>
                <a:gd name="T9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544">
                  <a:moveTo>
                    <a:pt x="0" y="0"/>
                  </a:moveTo>
                  <a:cubicBezTo>
                    <a:pt x="160" y="0"/>
                    <a:pt x="288" y="86"/>
                    <a:pt x="288" y="192"/>
                  </a:cubicBezTo>
                  <a:cubicBezTo>
                    <a:pt x="288" y="416"/>
                    <a:pt x="288" y="416"/>
                    <a:pt x="288" y="416"/>
                  </a:cubicBezTo>
                  <a:cubicBezTo>
                    <a:pt x="288" y="487"/>
                    <a:pt x="231" y="544"/>
                    <a:pt x="160" y="544"/>
                  </a:cubicBezTo>
                  <a:cubicBezTo>
                    <a:pt x="160" y="544"/>
                    <a:pt x="160" y="544"/>
                    <a:pt x="160" y="544"/>
                  </a:cubicBezTo>
                </a:path>
              </a:pathLst>
            </a:cu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4" name="Line 148"/>
            <p:cNvSpPr>
              <a:spLocks noChangeShapeType="1"/>
            </p:cNvSpPr>
            <p:nvPr/>
          </p:nvSpPr>
          <p:spPr bwMode="auto">
            <a:xfrm>
              <a:off x="7861300" y="4716463"/>
              <a:ext cx="0" cy="261938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5" name="Line 149"/>
            <p:cNvSpPr>
              <a:spLocks noChangeShapeType="1"/>
            </p:cNvSpPr>
            <p:nvPr/>
          </p:nvSpPr>
          <p:spPr bwMode="auto">
            <a:xfrm>
              <a:off x="7747000" y="4932363"/>
              <a:ext cx="0" cy="46038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6" name="Line 150"/>
            <p:cNvSpPr>
              <a:spLocks noChangeShapeType="1"/>
            </p:cNvSpPr>
            <p:nvPr/>
          </p:nvSpPr>
          <p:spPr bwMode="auto">
            <a:xfrm>
              <a:off x="7815263" y="4830763"/>
              <a:ext cx="0" cy="147638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7" name="Rectangle 151"/>
            <p:cNvSpPr>
              <a:spLocks noChangeArrowheads="1"/>
            </p:cNvSpPr>
            <p:nvPr/>
          </p:nvSpPr>
          <p:spPr bwMode="auto">
            <a:xfrm>
              <a:off x="7643813" y="4830763"/>
              <a:ext cx="125412" cy="101600"/>
            </a:xfrm>
            <a:prstGeom prst="rect">
              <a:avLst/>
            </a:pr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8" name="Freeform 152"/>
            <p:cNvSpPr>
              <a:spLocks/>
            </p:cNvSpPr>
            <p:nvPr/>
          </p:nvSpPr>
          <p:spPr bwMode="auto">
            <a:xfrm>
              <a:off x="7940675" y="4648200"/>
              <a:ext cx="169862" cy="136525"/>
            </a:xfrm>
            <a:custGeom>
              <a:avLst/>
              <a:gdLst>
                <a:gd name="T0" fmla="*/ 86 w 107"/>
                <a:gd name="T1" fmla="*/ 0 h 86"/>
                <a:gd name="T2" fmla="*/ 43 w 107"/>
                <a:gd name="T3" fmla="*/ 43 h 86"/>
                <a:gd name="T4" fmla="*/ 21 w 107"/>
                <a:gd name="T5" fmla="*/ 21 h 86"/>
                <a:gd name="T6" fmla="*/ 0 w 107"/>
                <a:gd name="T7" fmla="*/ 43 h 86"/>
                <a:gd name="T8" fmla="*/ 43 w 107"/>
                <a:gd name="T9" fmla="*/ 86 h 86"/>
                <a:gd name="T10" fmla="*/ 107 w 107"/>
                <a:gd name="T11" fmla="*/ 21 h 86"/>
                <a:gd name="T12" fmla="*/ 86 w 107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6">
                  <a:moveTo>
                    <a:pt x="86" y="0"/>
                  </a:moveTo>
                  <a:lnTo>
                    <a:pt x="43" y="43"/>
                  </a:lnTo>
                  <a:lnTo>
                    <a:pt x="21" y="21"/>
                  </a:lnTo>
                  <a:lnTo>
                    <a:pt x="0" y="43"/>
                  </a:lnTo>
                  <a:lnTo>
                    <a:pt x="43" y="86"/>
                  </a:lnTo>
                  <a:lnTo>
                    <a:pt x="107" y="21"/>
                  </a:lnTo>
                  <a:lnTo>
                    <a:pt x="86" y="0"/>
                  </a:lnTo>
                  <a:close/>
                </a:path>
              </a:pathLst>
            </a:cu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9" name="Freeform 153"/>
            <p:cNvSpPr>
              <a:spLocks/>
            </p:cNvSpPr>
            <p:nvPr/>
          </p:nvSpPr>
          <p:spPr bwMode="auto">
            <a:xfrm>
              <a:off x="7886700" y="4556125"/>
              <a:ext cx="280987" cy="307975"/>
            </a:xfrm>
            <a:custGeom>
              <a:avLst/>
              <a:gdLst>
                <a:gd name="T0" fmla="*/ 0 w 791"/>
                <a:gd name="T1" fmla="*/ 192 h 864"/>
                <a:gd name="T2" fmla="*/ 359 w 791"/>
                <a:gd name="T3" fmla="*/ 0 h 864"/>
                <a:gd name="T4" fmla="*/ 791 w 791"/>
                <a:gd name="T5" fmla="*/ 432 h 864"/>
                <a:gd name="T6" fmla="*/ 359 w 791"/>
                <a:gd name="T7" fmla="*/ 864 h 864"/>
                <a:gd name="T8" fmla="*/ 97 w 791"/>
                <a:gd name="T9" fmla="*/ 775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1" h="864">
                  <a:moveTo>
                    <a:pt x="0" y="192"/>
                  </a:moveTo>
                  <a:cubicBezTo>
                    <a:pt x="77" y="76"/>
                    <a:pt x="209" y="0"/>
                    <a:pt x="359" y="0"/>
                  </a:cubicBezTo>
                  <a:cubicBezTo>
                    <a:pt x="598" y="0"/>
                    <a:pt x="791" y="193"/>
                    <a:pt x="791" y="432"/>
                  </a:cubicBezTo>
                  <a:cubicBezTo>
                    <a:pt x="791" y="671"/>
                    <a:pt x="598" y="864"/>
                    <a:pt x="359" y="864"/>
                  </a:cubicBezTo>
                  <a:cubicBezTo>
                    <a:pt x="260" y="864"/>
                    <a:pt x="170" y="831"/>
                    <a:pt x="97" y="775"/>
                  </a:cubicBezTo>
                </a:path>
              </a:pathLst>
            </a:cu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62" name="Прямоугольник 61"/>
          <p:cNvSpPr/>
          <p:nvPr/>
        </p:nvSpPr>
        <p:spPr>
          <a:xfrm>
            <a:off x="219364" y="825080"/>
            <a:ext cx="16770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ОПОВЕЩАЕМЫЕ НАДЗОРНЫЕ ОРГАНЫ</a:t>
            </a:r>
            <a:endParaRPr lang="en-US" sz="900" b="1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2231284" y="841992"/>
            <a:ext cx="11395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СПОСОБ ОПОВЕЩЕНИЯ</a:t>
            </a:r>
            <a:endParaRPr lang="en-US" sz="900" b="1" dirty="0"/>
          </a:p>
        </p:txBody>
      </p:sp>
      <p:sp>
        <p:nvSpPr>
          <p:cNvPr id="65" name="Овал 64"/>
          <p:cNvSpPr/>
          <p:nvPr/>
        </p:nvSpPr>
        <p:spPr bwMode="auto">
          <a:xfrm>
            <a:off x="2405109" y="1273517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66" name="Группа 65"/>
          <p:cNvGrpSpPr>
            <a:grpSpLocks noChangeAspect="1"/>
          </p:cNvGrpSpPr>
          <p:nvPr/>
        </p:nvGrpSpPr>
        <p:grpSpPr>
          <a:xfrm>
            <a:off x="2472320" y="1364306"/>
            <a:ext cx="232456" cy="180000"/>
            <a:chOff x="3923529" y="2678736"/>
            <a:chExt cx="358775" cy="277813"/>
          </a:xfrm>
          <a:solidFill>
            <a:schemeClr val="accent1"/>
          </a:solidFill>
        </p:grpSpPr>
        <p:sp>
          <p:nvSpPr>
            <p:cNvPr id="67" name="Rectangle 1500"/>
            <p:cNvSpPr>
              <a:spLocks noChangeArrowheads="1"/>
            </p:cNvSpPr>
            <p:nvPr/>
          </p:nvSpPr>
          <p:spPr bwMode="auto">
            <a:xfrm>
              <a:off x="4190229" y="2708898"/>
              <a:ext cx="12700" cy="2206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68" name="Freeform 1501"/>
            <p:cNvSpPr>
              <a:spLocks noEditPoints="1"/>
            </p:cNvSpPr>
            <p:nvPr/>
          </p:nvSpPr>
          <p:spPr bwMode="auto">
            <a:xfrm>
              <a:off x="3923529" y="2678736"/>
              <a:ext cx="358775" cy="277813"/>
            </a:xfrm>
            <a:custGeom>
              <a:avLst/>
              <a:gdLst>
                <a:gd name="T0" fmla="*/ 406 w 431"/>
                <a:gd name="T1" fmla="*/ 333 h 333"/>
                <a:gd name="T2" fmla="*/ 397 w 431"/>
                <a:gd name="T3" fmla="*/ 332 h 333"/>
                <a:gd name="T4" fmla="*/ 76 w 431"/>
                <a:gd name="T5" fmla="*/ 217 h 333"/>
                <a:gd name="T6" fmla="*/ 22 w 431"/>
                <a:gd name="T7" fmla="*/ 246 h 333"/>
                <a:gd name="T8" fmla="*/ 8 w 431"/>
                <a:gd name="T9" fmla="*/ 246 h 333"/>
                <a:gd name="T10" fmla="*/ 0 w 431"/>
                <a:gd name="T11" fmla="*/ 233 h 333"/>
                <a:gd name="T12" fmla="*/ 0 w 431"/>
                <a:gd name="T13" fmla="*/ 101 h 333"/>
                <a:gd name="T14" fmla="*/ 8 w 431"/>
                <a:gd name="T15" fmla="*/ 88 h 333"/>
                <a:gd name="T16" fmla="*/ 22 w 431"/>
                <a:gd name="T17" fmla="*/ 88 h 333"/>
                <a:gd name="T18" fmla="*/ 76 w 431"/>
                <a:gd name="T19" fmla="*/ 117 h 333"/>
                <a:gd name="T20" fmla="*/ 397 w 431"/>
                <a:gd name="T21" fmla="*/ 2 h 333"/>
                <a:gd name="T22" fmla="*/ 420 w 431"/>
                <a:gd name="T23" fmla="*/ 5 h 333"/>
                <a:gd name="T24" fmla="*/ 431 w 431"/>
                <a:gd name="T25" fmla="*/ 26 h 333"/>
                <a:gd name="T26" fmla="*/ 431 w 431"/>
                <a:gd name="T27" fmla="*/ 308 h 333"/>
                <a:gd name="T28" fmla="*/ 420 w 431"/>
                <a:gd name="T29" fmla="*/ 329 h 333"/>
                <a:gd name="T30" fmla="*/ 406 w 431"/>
                <a:gd name="T31" fmla="*/ 333 h 333"/>
                <a:gd name="T32" fmla="*/ 75 w 431"/>
                <a:gd name="T33" fmla="*/ 200 h 333"/>
                <a:gd name="T34" fmla="*/ 402 w 431"/>
                <a:gd name="T35" fmla="*/ 317 h 333"/>
                <a:gd name="T36" fmla="*/ 411 w 431"/>
                <a:gd name="T37" fmla="*/ 316 h 333"/>
                <a:gd name="T38" fmla="*/ 415 w 431"/>
                <a:gd name="T39" fmla="*/ 308 h 333"/>
                <a:gd name="T40" fmla="*/ 415 w 431"/>
                <a:gd name="T41" fmla="*/ 26 h 333"/>
                <a:gd name="T42" fmla="*/ 411 w 431"/>
                <a:gd name="T43" fmla="*/ 18 h 333"/>
                <a:gd name="T44" fmla="*/ 402 w 431"/>
                <a:gd name="T45" fmla="*/ 17 h 333"/>
                <a:gd name="T46" fmla="*/ 75 w 431"/>
                <a:gd name="T47" fmla="*/ 134 h 333"/>
                <a:gd name="T48" fmla="*/ 16 w 431"/>
                <a:gd name="T49" fmla="*/ 102 h 333"/>
                <a:gd name="T50" fmla="*/ 16 w 431"/>
                <a:gd name="T51" fmla="*/ 232 h 333"/>
                <a:gd name="T52" fmla="*/ 75 w 431"/>
                <a:gd name="T53" fmla="*/ 20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1" h="333">
                  <a:moveTo>
                    <a:pt x="406" y="333"/>
                  </a:moveTo>
                  <a:cubicBezTo>
                    <a:pt x="403" y="333"/>
                    <a:pt x="400" y="333"/>
                    <a:pt x="397" y="332"/>
                  </a:cubicBezTo>
                  <a:cubicBezTo>
                    <a:pt x="76" y="217"/>
                    <a:pt x="76" y="217"/>
                    <a:pt x="76" y="21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18" y="249"/>
                    <a:pt x="12" y="249"/>
                    <a:pt x="8" y="246"/>
                  </a:cubicBezTo>
                  <a:cubicBezTo>
                    <a:pt x="3" y="243"/>
                    <a:pt x="0" y="238"/>
                    <a:pt x="0" y="233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96"/>
                    <a:pt x="3" y="91"/>
                    <a:pt x="8" y="88"/>
                  </a:cubicBezTo>
                  <a:cubicBezTo>
                    <a:pt x="12" y="86"/>
                    <a:pt x="18" y="86"/>
                    <a:pt x="22" y="88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397" y="2"/>
                    <a:pt x="397" y="2"/>
                    <a:pt x="397" y="2"/>
                  </a:cubicBezTo>
                  <a:cubicBezTo>
                    <a:pt x="405" y="0"/>
                    <a:pt x="413" y="1"/>
                    <a:pt x="420" y="5"/>
                  </a:cubicBezTo>
                  <a:cubicBezTo>
                    <a:pt x="427" y="10"/>
                    <a:pt x="431" y="18"/>
                    <a:pt x="431" y="26"/>
                  </a:cubicBezTo>
                  <a:cubicBezTo>
                    <a:pt x="431" y="308"/>
                    <a:pt x="431" y="308"/>
                    <a:pt x="431" y="308"/>
                  </a:cubicBezTo>
                  <a:cubicBezTo>
                    <a:pt x="431" y="317"/>
                    <a:pt x="427" y="324"/>
                    <a:pt x="420" y="329"/>
                  </a:cubicBezTo>
                  <a:cubicBezTo>
                    <a:pt x="416" y="332"/>
                    <a:pt x="411" y="333"/>
                    <a:pt x="406" y="333"/>
                  </a:cubicBezTo>
                  <a:close/>
                  <a:moveTo>
                    <a:pt x="75" y="200"/>
                  </a:moveTo>
                  <a:cubicBezTo>
                    <a:pt x="402" y="317"/>
                    <a:pt x="402" y="317"/>
                    <a:pt x="402" y="317"/>
                  </a:cubicBezTo>
                  <a:cubicBezTo>
                    <a:pt x="405" y="318"/>
                    <a:pt x="408" y="318"/>
                    <a:pt x="411" y="316"/>
                  </a:cubicBezTo>
                  <a:cubicBezTo>
                    <a:pt x="414" y="314"/>
                    <a:pt x="415" y="312"/>
                    <a:pt x="415" y="308"/>
                  </a:cubicBezTo>
                  <a:cubicBezTo>
                    <a:pt x="415" y="26"/>
                    <a:pt x="415" y="26"/>
                    <a:pt x="415" y="26"/>
                  </a:cubicBezTo>
                  <a:cubicBezTo>
                    <a:pt x="415" y="23"/>
                    <a:pt x="414" y="20"/>
                    <a:pt x="411" y="18"/>
                  </a:cubicBezTo>
                  <a:cubicBezTo>
                    <a:pt x="408" y="16"/>
                    <a:pt x="405" y="16"/>
                    <a:pt x="402" y="17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232"/>
                    <a:pt x="16" y="232"/>
                    <a:pt x="16" y="232"/>
                  </a:cubicBezTo>
                  <a:lnTo>
                    <a:pt x="75" y="20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69" name="Freeform 1502"/>
            <p:cNvSpPr>
              <a:spLocks/>
            </p:cNvSpPr>
            <p:nvPr/>
          </p:nvSpPr>
          <p:spPr bwMode="auto">
            <a:xfrm>
              <a:off x="4017191" y="2764461"/>
              <a:ext cx="98425" cy="44450"/>
            </a:xfrm>
            <a:custGeom>
              <a:avLst/>
              <a:gdLst>
                <a:gd name="T0" fmla="*/ 3 w 62"/>
                <a:gd name="T1" fmla="*/ 28 h 28"/>
                <a:gd name="T2" fmla="*/ 0 w 62"/>
                <a:gd name="T3" fmla="*/ 21 h 28"/>
                <a:gd name="T4" fmla="*/ 59 w 62"/>
                <a:gd name="T5" fmla="*/ 0 h 28"/>
                <a:gd name="T6" fmla="*/ 62 w 62"/>
                <a:gd name="T7" fmla="*/ 7 h 28"/>
                <a:gd name="T8" fmla="*/ 3 w 62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8">
                  <a:moveTo>
                    <a:pt x="3" y="28"/>
                  </a:moveTo>
                  <a:lnTo>
                    <a:pt x="0" y="21"/>
                  </a:lnTo>
                  <a:lnTo>
                    <a:pt x="59" y="0"/>
                  </a:lnTo>
                  <a:lnTo>
                    <a:pt x="62" y="7"/>
                  </a:lnTo>
                  <a:lnTo>
                    <a:pt x="3" y="28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70" name="Freeform 1503"/>
            <p:cNvSpPr>
              <a:spLocks noEditPoints="1"/>
            </p:cNvSpPr>
            <p:nvPr/>
          </p:nvSpPr>
          <p:spPr bwMode="auto">
            <a:xfrm>
              <a:off x="4001316" y="2854948"/>
              <a:ext cx="133350" cy="87313"/>
            </a:xfrm>
            <a:custGeom>
              <a:avLst/>
              <a:gdLst>
                <a:gd name="T0" fmla="*/ 117 w 160"/>
                <a:gd name="T1" fmla="*/ 105 h 105"/>
                <a:gd name="T2" fmla="*/ 105 w 160"/>
                <a:gd name="T3" fmla="*/ 103 h 105"/>
                <a:gd name="T4" fmla="*/ 25 w 160"/>
                <a:gd name="T5" fmla="*/ 74 h 105"/>
                <a:gd name="T6" fmla="*/ 4 w 160"/>
                <a:gd name="T7" fmla="*/ 56 h 105"/>
                <a:gd name="T8" fmla="*/ 3 w 160"/>
                <a:gd name="T9" fmla="*/ 29 h 105"/>
                <a:gd name="T10" fmla="*/ 13 w 160"/>
                <a:gd name="T11" fmla="*/ 0 h 105"/>
                <a:gd name="T12" fmla="*/ 160 w 160"/>
                <a:gd name="T13" fmla="*/ 53 h 105"/>
                <a:gd name="T14" fmla="*/ 150 w 160"/>
                <a:gd name="T15" fmla="*/ 81 h 105"/>
                <a:gd name="T16" fmla="*/ 132 w 160"/>
                <a:gd name="T17" fmla="*/ 101 h 105"/>
                <a:gd name="T18" fmla="*/ 117 w 160"/>
                <a:gd name="T19" fmla="*/ 105 h 105"/>
                <a:gd name="T20" fmla="*/ 23 w 160"/>
                <a:gd name="T21" fmla="*/ 20 h 105"/>
                <a:gd name="T22" fmla="*/ 18 w 160"/>
                <a:gd name="T23" fmla="*/ 34 h 105"/>
                <a:gd name="T24" fmla="*/ 19 w 160"/>
                <a:gd name="T25" fmla="*/ 49 h 105"/>
                <a:gd name="T26" fmla="*/ 30 w 160"/>
                <a:gd name="T27" fmla="*/ 59 h 105"/>
                <a:gd name="T28" fmla="*/ 110 w 160"/>
                <a:gd name="T29" fmla="*/ 88 h 105"/>
                <a:gd name="T30" fmla="*/ 125 w 160"/>
                <a:gd name="T31" fmla="*/ 87 h 105"/>
                <a:gd name="T32" fmla="*/ 136 w 160"/>
                <a:gd name="T33" fmla="*/ 76 h 105"/>
                <a:gd name="T34" fmla="*/ 140 w 160"/>
                <a:gd name="T35" fmla="*/ 62 h 105"/>
                <a:gd name="T36" fmla="*/ 23 w 160"/>
                <a:gd name="T37" fmla="*/ 2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105">
                  <a:moveTo>
                    <a:pt x="117" y="105"/>
                  </a:moveTo>
                  <a:cubicBezTo>
                    <a:pt x="113" y="105"/>
                    <a:pt x="109" y="104"/>
                    <a:pt x="105" y="10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16" y="71"/>
                    <a:pt x="9" y="64"/>
                    <a:pt x="4" y="56"/>
                  </a:cubicBezTo>
                  <a:cubicBezTo>
                    <a:pt x="0" y="47"/>
                    <a:pt x="0" y="37"/>
                    <a:pt x="3" y="2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0" y="53"/>
                    <a:pt x="160" y="53"/>
                    <a:pt x="160" y="53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47" y="90"/>
                    <a:pt x="140" y="97"/>
                    <a:pt x="132" y="101"/>
                  </a:cubicBezTo>
                  <a:cubicBezTo>
                    <a:pt x="127" y="104"/>
                    <a:pt x="122" y="105"/>
                    <a:pt x="117" y="105"/>
                  </a:cubicBezTo>
                  <a:close/>
                  <a:moveTo>
                    <a:pt x="23" y="20"/>
                  </a:moveTo>
                  <a:cubicBezTo>
                    <a:pt x="18" y="34"/>
                    <a:pt x="18" y="34"/>
                    <a:pt x="18" y="34"/>
                  </a:cubicBezTo>
                  <a:cubicBezTo>
                    <a:pt x="16" y="39"/>
                    <a:pt x="16" y="44"/>
                    <a:pt x="19" y="49"/>
                  </a:cubicBezTo>
                  <a:cubicBezTo>
                    <a:pt x="21" y="54"/>
                    <a:pt x="25" y="57"/>
                    <a:pt x="30" y="59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5" y="90"/>
                    <a:pt x="121" y="90"/>
                    <a:pt x="125" y="87"/>
                  </a:cubicBezTo>
                  <a:cubicBezTo>
                    <a:pt x="130" y="85"/>
                    <a:pt x="134" y="81"/>
                    <a:pt x="136" y="76"/>
                  </a:cubicBezTo>
                  <a:cubicBezTo>
                    <a:pt x="140" y="62"/>
                    <a:pt x="140" y="62"/>
                    <a:pt x="140" y="62"/>
                  </a:cubicBezTo>
                  <a:lnTo>
                    <a:pt x="23" y="2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71" name="Rectangle 1504"/>
            <p:cNvSpPr>
              <a:spLocks noChangeArrowheads="1"/>
            </p:cNvSpPr>
            <p:nvPr/>
          </p:nvSpPr>
          <p:spPr bwMode="auto">
            <a:xfrm>
              <a:off x="3980679" y="2785098"/>
              <a:ext cx="12700" cy="682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81" name="Прямоугольник 80"/>
          <p:cNvSpPr/>
          <p:nvPr/>
        </p:nvSpPr>
        <p:spPr>
          <a:xfrm>
            <a:off x="3710225" y="887467"/>
            <a:ext cx="125226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00" b="1" dirty="0" smtClean="0"/>
              <a:t>РАССЛЕДОВАНИЕ</a:t>
            </a:r>
            <a:endParaRPr lang="en-US" sz="900" b="1" dirty="0"/>
          </a:p>
        </p:txBody>
      </p:sp>
      <p:sp>
        <p:nvSpPr>
          <p:cNvPr id="82" name="Овал 81"/>
          <p:cNvSpPr/>
          <p:nvPr/>
        </p:nvSpPr>
        <p:spPr bwMode="auto">
          <a:xfrm>
            <a:off x="4151621" y="1273517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83" name="Группа 82"/>
          <p:cNvGrpSpPr>
            <a:grpSpLocks noChangeAspect="1"/>
          </p:cNvGrpSpPr>
          <p:nvPr/>
        </p:nvGrpSpPr>
        <p:grpSpPr>
          <a:xfrm>
            <a:off x="4242252" y="1367927"/>
            <a:ext cx="214737" cy="216000"/>
            <a:chOff x="839788" y="3584576"/>
            <a:chExt cx="539751" cy="542926"/>
          </a:xfrm>
        </p:grpSpPr>
        <p:sp>
          <p:nvSpPr>
            <p:cNvPr id="84" name="Oval 119"/>
            <p:cNvSpPr>
              <a:spLocks noChangeArrowheads="1"/>
            </p:cNvSpPr>
            <p:nvPr/>
          </p:nvSpPr>
          <p:spPr bwMode="auto">
            <a:xfrm>
              <a:off x="839788" y="3584576"/>
              <a:ext cx="400050" cy="401638"/>
            </a:xfrm>
            <a:prstGeom prst="ellipse">
              <a:avLst/>
            </a:pr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5" name="Freeform 120"/>
            <p:cNvSpPr>
              <a:spLocks/>
            </p:cNvSpPr>
            <p:nvPr/>
          </p:nvSpPr>
          <p:spPr bwMode="auto">
            <a:xfrm>
              <a:off x="1190626" y="3935414"/>
              <a:ext cx="188913" cy="192088"/>
            </a:xfrm>
            <a:custGeom>
              <a:avLst/>
              <a:gdLst>
                <a:gd name="T0" fmla="*/ 0 w 66"/>
                <a:gd name="T1" fmla="*/ 18 h 67"/>
                <a:gd name="T2" fmla="*/ 44 w 66"/>
                <a:gd name="T3" fmla="*/ 62 h 67"/>
                <a:gd name="T4" fmla="*/ 62 w 66"/>
                <a:gd name="T5" fmla="*/ 62 h 67"/>
                <a:gd name="T6" fmla="*/ 62 w 66"/>
                <a:gd name="T7" fmla="*/ 45 h 67"/>
                <a:gd name="T8" fmla="*/ 17 w 66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7">
                  <a:moveTo>
                    <a:pt x="0" y="18"/>
                  </a:moveTo>
                  <a:cubicBezTo>
                    <a:pt x="44" y="62"/>
                    <a:pt x="44" y="62"/>
                    <a:pt x="44" y="62"/>
                  </a:cubicBezTo>
                  <a:cubicBezTo>
                    <a:pt x="49" y="67"/>
                    <a:pt x="57" y="67"/>
                    <a:pt x="62" y="62"/>
                  </a:cubicBezTo>
                  <a:cubicBezTo>
                    <a:pt x="66" y="57"/>
                    <a:pt x="66" y="50"/>
                    <a:pt x="62" y="45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6" name="Freeform 121"/>
            <p:cNvSpPr>
              <a:spLocks/>
            </p:cNvSpPr>
            <p:nvPr/>
          </p:nvSpPr>
          <p:spPr bwMode="auto">
            <a:xfrm>
              <a:off x="989013" y="3787776"/>
              <a:ext cx="100013" cy="15875"/>
            </a:xfrm>
            <a:custGeom>
              <a:avLst/>
              <a:gdLst>
                <a:gd name="T0" fmla="*/ 35 w 35"/>
                <a:gd name="T1" fmla="*/ 6 h 6"/>
                <a:gd name="T2" fmla="*/ 18 w 35"/>
                <a:gd name="T3" fmla="*/ 0 h 6"/>
                <a:gd name="T4" fmla="*/ 18 w 35"/>
                <a:gd name="T5" fmla="*/ 0 h 6"/>
                <a:gd name="T6" fmla="*/ 0 w 3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6">
                  <a:moveTo>
                    <a:pt x="35" y="6"/>
                  </a:moveTo>
                  <a:cubicBezTo>
                    <a:pt x="31" y="3"/>
                    <a:pt x="24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0"/>
                    <a:pt x="5" y="3"/>
                    <a:pt x="0" y="6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7" name="Freeform 122"/>
            <p:cNvSpPr>
              <a:spLocks/>
            </p:cNvSpPr>
            <p:nvPr/>
          </p:nvSpPr>
          <p:spPr bwMode="auto">
            <a:xfrm>
              <a:off x="1003301" y="3687764"/>
              <a:ext cx="73025" cy="100013"/>
            </a:xfrm>
            <a:custGeom>
              <a:avLst/>
              <a:gdLst>
                <a:gd name="T0" fmla="*/ 13 w 26"/>
                <a:gd name="T1" fmla="*/ 35 h 35"/>
                <a:gd name="T2" fmla="*/ 26 w 26"/>
                <a:gd name="T3" fmla="*/ 20 h 35"/>
                <a:gd name="T4" fmla="*/ 26 w 26"/>
                <a:gd name="T5" fmla="*/ 15 h 35"/>
                <a:gd name="T6" fmla="*/ 13 w 26"/>
                <a:gd name="T7" fmla="*/ 0 h 35"/>
                <a:gd name="T8" fmla="*/ 0 w 26"/>
                <a:gd name="T9" fmla="*/ 15 h 35"/>
                <a:gd name="T10" fmla="*/ 0 w 26"/>
                <a:gd name="T11" fmla="*/ 20 h 35"/>
                <a:gd name="T12" fmla="*/ 13 w 26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5">
                  <a:moveTo>
                    <a:pt x="13" y="35"/>
                  </a:moveTo>
                  <a:cubicBezTo>
                    <a:pt x="21" y="35"/>
                    <a:pt x="26" y="28"/>
                    <a:pt x="26" y="20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6"/>
                    <a:pt x="21" y="0"/>
                    <a:pt x="13" y="0"/>
                  </a:cubicBezTo>
                  <a:cubicBezTo>
                    <a:pt x="5" y="0"/>
                    <a:pt x="0" y="6"/>
                    <a:pt x="0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8"/>
                    <a:pt x="5" y="35"/>
                    <a:pt x="13" y="35"/>
                  </a:cubicBez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8" name="Freeform 123"/>
            <p:cNvSpPr>
              <a:spLocks/>
            </p:cNvSpPr>
            <p:nvPr/>
          </p:nvSpPr>
          <p:spPr bwMode="auto">
            <a:xfrm>
              <a:off x="877888" y="3824289"/>
              <a:ext cx="111125" cy="74613"/>
            </a:xfrm>
            <a:custGeom>
              <a:avLst/>
              <a:gdLst>
                <a:gd name="T0" fmla="*/ 0 w 39"/>
                <a:gd name="T1" fmla="*/ 4 h 26"/>
                <a:gd name="T2" fmla="*/ 17 w 39"/>
                <a:gd name="T3" fmla="*/ 0 h 26"/>
                <a:gd name="T4" fmla="*/ 39 w 39"/>
                <a:gd name="T5" fmla="*/ 13 h 26"/>
                <a:gd name="T6" fmla="*/ 39 w 39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26">
                  <a:moveTo>
                    <a:pt x="0" y="4"/>
                  </a:moveTo>
                  <a:cubicBezTo>
                    <a:pt x="4" y="1"/>
                    <a:pt x="11" y="0"/>
                    <a:pt x="17" y="0"/>
                  </a:cubicBezTo>
                  <a:cubicBezTo>
                    <a:pt x="27" y="0"/>
                    <a:pt x="39" y="8"/>
                    <a:pt x="39" y="13"/>
                  </a:cubicBezTo>
                  <a:cubicBezTo>
                    <a:pt x="39" y="26"/>
                    <a:pt x="39" y="26"/>
                    <a:pt x="39" y="26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9" name="Freeform 124"/>
            <p:cNvSpPr>
              <a:spLocks/>
            </p:cNvSpPr>
            <p:nvPr/>
          </p:nvSpPr>
          <p:spPr bwMode="auto">
            <a:xfrm>
              <a:off x="889001" y="3724276"/>
              <a:ext cx="76200" cy="100013"/>
            </a:xfrm>
            <a:custGeom>
              <a:avLst/>
              <a:gdLst>
                <a:gd name="T0" fmla="*/ 13 w 27"/>
                <a:gd name="T1" fmla="*/ 35 h 35"/>
                <a:gd name="T2" fmla="*/ 27 w 27"/>
                <a:gd name="T3" fmla="*/ 20 h 35"/>
                <a:gd name="T4" fmla="*/ 27 w 27"/>
                <a:gd name="T5" fmla="*/ 15 h 35"/>
                <a:gd name="T6" fmla="*/ 13 w 27"/>
                <a:gd name="T7" fmla="*/ 0 h 35"/>
                <a:gd name="T8" fmla="*/ 0 w 27"/>
                <a:gd name="T9" fmla="*/ 15 h 35"/>
                <a:gd name="T10" fmla="*/ 0 w 27"/>
                <a:gd name="T11" fmla="*/ 20 h 35"/>
                <a:gd name="T12" fmla="*/ 13 w 27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5">
                  <a:moveTo>
                    <a:pt x="13" y="35"/>
                  </a:moveTo>
                  <a:cubicBezTo>
                    <a:pt x="21" y="35"/>
                    <a:pt x="27" y="28"/>
                    <a:pt x="27" y="20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6"/>
                    <a:pt x="21" y="0"/>
                    <a:pt x="13" y="0"/>
                  </a:cubicBezTo>
                  <a:cubicBezTo>
                    <a:pt x="6" y="0"/>
                    <a:pt x="0" y="6"/>
                    <a:pt x="0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8"/>
                    <a:pt x="6" y="35"/>
                    <a:pt x="13" y="35"/>
                  </a:cubicBez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0" name="Freeform 125"/>
            <p:cNvSpPr>
              <a:spLocks/>
            </p:cNvSpPr>
            <p:nvPr/>
          </p:nvSpPr>
          <p:spPr bwMode="auto">
            <a:xfrm>
              <a:off x="1089026" y="3824289"/>
              <a:ext cx="112713" cy="74613"/>
            </a:xfrm>
            <a:custGeom>
              <a:avLst/>
              <a:gdLst>
                <a:gd name="T0" fmla="*/ 40 w 40"/>
                <a:gd name="T1" fmla="*/ 4 h 26"/>
                <a:gd name="T2" fmla="*/ 22 w 40"/>
                <a:gd name="T3" fmla="*/ 0 h 26"/>
                <a:gd name="T4" fmla="*/ 0 w 40"/>
                <a:gd name="T5" fmla="*/ 13 h 26"/>
                <a:gd name="T6" fmla="*/ 0 w 40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6">
                  <a:moveTo>
                    <a:pt x="40" y="4"/>
                  </a:moveTo>
                  <a:cubicBezTo>
                    <a:pt x="35" y="1"/>
                    <a:pt x="28" y="0"/>
                    <a:pt x="22" y="0"/>
                  </a:cubicBezTo>
                  <a:cubicBezTo>
                    <a:pt x="13" y="0"/>
                    <a:pt x="0" y="8"/>
                    <a:pt x="0" y="13"/>
                  </a:cubicBezTo>
                  <a:cubicBezTo>
                    <a:pt x="0" y="26"/>
                    <a:pt x="0" y="26"/>
                    <a:pt x="0" y="26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1" name="Freeform 126"/>
            <p:cNvSpPr>
              <a:spLocks/>
            </p:cNvSpPr>
            <p:nvPr/>
          </p:nvSpPr>
          <p:spPr bwMode="auto">
            <a:xfrm>
              <a:off x="1114426" y="3724276"/>
              <a:ext cx="76200" cy="100013"/>
            </a:xfrm>
            <a:custGeom>
              <a:avLst/>
              <a:gdLst>
                <a:gd name="T0" fmla="*/ 13 w 27"/>
                <a:gd name="T1" fmla="*/ 35 h 35"/>
                <a:gd name="T2" fmla="*/ 0 w 27"/>
                <a:gd name="T3" fmla="*/ 20 h 35"/>
                <a:gd name="T4" fmla="*/ 0 w 27"/>
                <a:gd name="T5" fmla="*/ 15 h 35"/>
                <a:gd name="T6" fmla="*/ 13 w 27"/>
                <a:gd name="T7" fmla="*/ 0 h 35"/>
                <a:gd name="T8" fmla="*/ 27 w 27"/>
                <a:gd name="T9" fmla="*/ 15 h 35"/>
                <a:gd name="T10" fmla="*/ 27 w 27"/>
                <a:gd name="T11" fmla="*/ 20 h 35"/>
                <a:gd name="T12" fmla="*/ 13 w 27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5">
                  <a:moveTo>
                    <a:pt x="13" y="35"/>
                  </a:moveTo>
                  <a:cubicBezTo>
                    <a:pt x="5" y="35"/>
                    <a:pt x="0" y="28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21" y="0"/>
                    <a:pt x="27" y="6"/>
                    <a:pt x="27" y="15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8"/>
                    <a:pt x="21" y="35"/>
                    <a:pt x="13" y="35"/>
                  </a:cubicBez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2" name="Freeform 127"/>
            <p:cNvSpPr>
              <a:spLocks/>
            </p:cNvSpPr>
            <p:nvPr/>
          </p:nvSpPr>
          <p:spPr bwMode="auto">
            <a:xfrm>
              <a:off x="1139826" y="3887789"/>
              <a:ext cx="111125" cy="111125"/>
            </a:xfrm>
            <a:custGeom>
              <a:avLst/>
              <a:gdLst>
                <a:gd name="T0" fmla="*/ 47 w 70"/>
                <a:gd name="T1" fmla="*/ 0 h 70"/>
                <a:gd name="T2" fmla="*/ 70 w 70"/>
                <a:gd name="T3" fmla="*/ 23 h 70"/>
                <a:gd name="T4" fmla="*/ 23 w 70"/>
                <a:gd name="T5" fmla="*/ 70 h 70"/>
                <a:gd name="T6" fmla="*/ 0 w 70"/>
                <a:gd name="T7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70">
                  <a:moveTo>
                    <a:pt x="47" y="0"/>
                  </a:moveTo>
                  <a:lnTo>
                    <a:pt x="70" y="23"/>
                  </a:lnTo>
                  <a:lnTo>
                    <a:pt x="23" y="70"/>
                  </a:lnTo>
                  <a:lnTo>
                    <a:pt x="0" y="46"/>
                  </a:ln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93" name="Овал 92"/>
          <p:cNvSpPr/>
          <p:nvPr/>
        </p:nvSpPr>
        <p:spPr bwMode="auto">
          <a:xfrm>
            <a:off x="6417463" y="1256306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94" name="Группа 93"/>
          <p:cNvGrpSpPr>
            <a:grpSpLocks noChangeAspect="1"/>
          </p:cNvGrpSpPr>
          <p:nvPr/>
        </p:nvGrpSpPr>
        <p:grpSpPr>
          <a:xfrm>
            <a:off x="6484674" y="1347095"/>
            <a:ext cx="232456" cy="180000"/>
            <a:chOff x="3923529" y="2678736"/>
            <a:chExt cx="358775" cy="277813"/>
          </a:xfrm>
          <a:solidFill>
            <a:schemeClr val="accent1"/>
          </a:solidFill>
        </p:grpSpPr>
        <p:sp>
          <p:nvSpPr>
            <p:cNvPr id="95" name="Rectangle 1500"/>
            <p:cNvSpPr>
              <a:spLocks noChangeArrowheads="1"/>
            </p:cNvSpPr>
            <p:nvPr/>
          </p:nvSpPr>
          <p:spPr bwMode="auto">
            <a:xfrm>
              <a:off x="4190229" y="2708898"/>
              <a:ext cx="12700" cy="2206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6" name="Freeform 1501"/>
            <p:cNvSpPr>
              <a:spLocks noEditPoints="1"/>
            </p:cNvSpPr>
            <p:nvPr/>
          </p:nvSpPr>
          <p:spPr bwMode="auto">
            <a:xfrm>
              <a:off x="3923529" y="2678736"/>
              <a:ext cx="358775" cy="277813"/>
            </a:xfrm>
            <a:custGeom>
              <a:avLst/>
              <a:gdLst>
                <a:gd name="T0" fmla="*/ 406 w 431"/>
                <a:gd name="T1" fmla="*/ 333 h 333"/>
                <a:gd name="T2" fmla="*/ 397 w 431"/>
                <a:gd name="T3" fmla="*/ 332 h 333"/>
                <a:gd name="T4" fmla="*/ 76 w 431"/>
                <a:gd name="T5" fmla="*/ 217 h 333"/>
                <a:gd name="T6" fmla="*/ 22 w 431"/>
                <a:gd name="T7" fmla="*/ 246 h 333"/>
                <a:gd name="T8" fmla="*/ 8 w 431"/>
                <a:gd name="T9" fmla="*/ 246 h 333"/>
                <a:gd name="T10" fmla="*/ 0 w 431"/>
                <a:gd name="T11" fmla="*/ 233 h 333"/>
                <a:gd name="T12" fmla="*/ 0 w 431"/>
                <a:gd name="T13" fmla="*/ 101 h 333"/>
                <a:gd name="T14" fmla="*/ 8 w 431"/>
                <a:gd name="T15" fmla="*/ 88 h 333"/>
                <a:gd name="T16" fmla="*/ 22 w 431"/>
                <a:gd name="T17" fmla="*/ 88 h 333"/>
                <a:gd name="T18" fmla="*/ 76 w 431"/>
                <a:gd name="T19" fmla="*/ 117 h 333"/>
                <a:gd name="T20" fmla="*/ 397 w 431"/>
                <a:gd name="T21" fmla="*/ 2 h 333"/>
                <a:gd name="T22" fmla="*/ 420 w 431"/>
                <a:gd name="T23" fmla="*/ 5 h 333"/>
                <a:gd name="T24" fmla="*/ 431 w 431"/>
                <a:gd name="T25" fmla="*/ 26 h 333"/>
                <a:gd name="T26" fmla="*/ 431 w 431"/>
                <a:gd name="T27" fmla="*/ 308 h 333"/>
                <a:gd name="T28" fmla="*/ 420 w 431"/>
                <a:gd name="T29" fmla="*/ 329 h 333"/>
                <a:gd name="T30" fmla="*/ 406 w 431"/>
                <a:gd name="T31" fmla="*/ 333 h 333"/>
                <a:gd name="T32" fmla="*/ 75 w 431"/>
                <a:gd name="T33" fmla="*/ 200 h 333"/>
                <a:gd name="T34" fmla="*/ 402 w 431"/>
                <a:gd name="T35" fmla="*/ 317 h 333"/>
                <a:gd name="T36" fmla="*/ 411 w 431"/>
                <a:gd name="T37" fmla="*/ 316 h 333"/>
                <a:gd name="T38" fmla="*/ 415 w 431"/>
                <a:gd name="T39" fmla="*/ 308 h 333"/>
                <a:gd name="T40" fmla="*/ 415 w 431"/>
                <a:gd name="T41" fmla="*/ 26 h 333"/>
                <a:gd name="T42" fmla="*/ 411 w 431"/>
                <a:gd name="T43" fmla="*/ 18 h 333"/>
                <a:gd name="T44" fmla="*/ 402 w 431"/>
                <a:gd name="T45" fmla="*/ 17 h 333"/>
                <a:gd name="T46" fmla="*/ 75 w 431"/>
                <a:gd name="T47" fmla="*/ 134 h 333"/>
                <a:gd name="T48" fmla="*/ 16 w 431"/>
                <a:gd name="T49" fmla="*/ 102 h 333"/>
                <a:gd name="T50" fmla="*/ 16 w 431"/>
                <a:gd name="T51" fmla="*/ 232 h 333"/>
                <a:gd name="T52" fmla="*/ 75 w 431"/>
                <a:gd name="T53" fmla="*/ 20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1" h="333">
                  <a:moveTo>
                    <a:pt x="406" y="333"/>
                  </a:moveTo>
                  <a:cubicBezTo>
                    <a:pt x="403" y="333"/>
                    <a:pt x="400" y="333"/>
                    <a:pt x="397" y="332"/>
                  </a:cubicBezTo>
                  <a:cubicBezTo>
                    <a:pt x="76" y="217"/>
                    <a:pt x="76" y="217"/>
                    <a:pt x="76" y="21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18" y="249"/>
                    <a:pt x="12" y="249"/>
                    <a:pt x="8" y="246"/>
                  </a:cubicBezTo>
                  <a:cubicBezTo>
                    <a:pt x="3" y="243"/>
                    <a:pt x="0" y="238"/>
                    <a:pt x="0" y="233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96"/>
                    <a:pt x="3" y="91"/>
                    <a:pt x="8" y="88"/>
                  </a:cubicBezTo>
                  <a:cubicBezTo>
                    <a:pt x="12" y="86"/>
                    <a:pt x="18" y="86"/>
                    <a:pt x="22" y="88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397" y="2"/>
                    <a:pt x="397" y="2"/>
                    <a:pt x="397" y="2"/>
                  </a:cubicBezTo>
                  <a:cubicBezTo>
                    <a:pt x="405" y="0"/>
                    <a:pt x="413" y="1"/>
                    <a:pt x="420" y="5"/>
                  </a:cubicBezTo>
                  <a:cubicBezTo>
                    <a:pt x="427" y="10"/>
                    <a:pt x="431" y="18"/>
                    <a:pt x="431" y="26"/>
                  </a:cubicBezTo>
                  <a:cubicBezTo>
                    <a:pt x="431" y="308"/>
                    <a:pt x="431" y="308"/>
                    <a:pt x="431" y="308"/>
                  </a:cubicBezTo>
                  <a:cubicBezTo>
                    <a:pt x="431" y="317"/>
                    <a:pt x="427" y="324"/>
                    <a:pt x="420" y="329"/>
                  </a:cubicBezTo>
                  <a:cubicBezTo>
                    <a:pt x="416" y="332"/>
                    <a:pt x="411" y="333"/>
                    <a:pt x="406" y="333"/>
                  </a:cubicBezTo>
                  <a:close/>
                  <a:moveTo>
                    <a:pt x="75" y="200"/>
                  </a:moveTo>
                  <a:cubicBezTo>
                    <a:pt x="402" y="317"/>
                    <a:pt x="402" y="317"/>
                    <a:pt x="402" y="317"/>
                  </a:cubicBezTo>
                  <a:cubicBezTo>
                    <a:pt x="405" y="318"/>
                    <a:pt x="408" y="318"/>
                    <a:pt x="411" y="316"/>
                  </a:cubicBezTo>
                  <a:cubicBezTo>
                    <a:pt x="414" y="314"/>
                    <a:pt x="415" y="312"/>
                    <a:pt x="415" y="308"/>
                  </a:cubicBezTo>
                  <a:cubicBezTo>
                    <a:pt x="415" y="26"/>
                    <a:pt x="415" y="26"/>
                    <a:pt x="415" y="26"/>
                  </a:cubicBezTo>
                  <a:cubicBezTo>
                    <a:pt x="415" y="23"/>
                    <a:pt x="414" y="20"/>
                    <a:pt x="411" y="18"/>
                  </a:cubicBezTo>
                  <a:cubicBezTo>
                    <a:pt x="408" y="16"/>
                    <a:pt x="405" y="16"/>
                    <a:pt x="402" y="17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232"/>
                    <a:pt x="16" y="232"/>
                    <a:pt x="16" y="232"/>
                  </a:cubicBezTo>
                  <a:lnTo>
                    <a:pt x="75" y="20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8" name="Freeform 1502"/>
            <p:cNvSpPr>
              <a:spLocks/>
            </p:cNvSpPr>
            <p:nvPr/>
          </p:nvSpPr>
          <p:spPr bwMode="auto">
            <a:xfrm>
              <a:off x="4017191" y="2764461"/>
              <a:ext cx="98425" cy="44450"/>
            </a:xfrm>
            <a:custGeom>
              <a:avLst/>
              <a:gdLst>
                <a:gd name="T0" fmla="*/ 3 w 62"/>
                <a:gd name="T1" fmla="*/ 28 h 28"/>
                <a:gd name="T2" fmla="*/ 0 w 62"/>
                <a:gd name="T3" fmla="*/ 21 h 28"/>
                <a:gd name="T4" fmla="*/ 59 w 62"/>
                <a:gd name="T5" fmla="*/ 0 h 28"/>
                <a:gd name="T6" fmla="*/ 62 w 62"/>
                <a:gd name="T7" fmla="*/ 7 h 28"/>
                <a:gd name="T8" fmla="*/ 3 w 62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8">
                  <a:moveTo>
                    <a:pt x="3" y="28"/>
                  </a:moveTo>
                  <a:lnTo>
                    <a:pt x="0" y="21"/>
                  </a:lnTo>
                  <a:lnTo>
                    <a:pt x="59" y="0"/>
                  </a:lnTo>
                  <a:lnTo>
                    <a:pt x="62" y="7"/>
                  </a:lnTo>
                  <a:lnTo>
                    <a:pt x="3" y="28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9" name="Freeform 1503"/>
            <p:cNvSpPr>
              <a:spLocks noEditPoints="1"/>
            </p:cNvSpPr>
            <p:nvPr/>
          </p:nvSpPr>
          <p:spPr bwMode="auto">
            <a:xfrm>
              <a:off x="4001316" y="2854948"/>
              <a:ext cx="133350" cy="87313"/>
            </a:xfrm>
            <a:custGeom>
              <a:avLst/>
              <a:gdLst>
                <a:gd name="T0" fmla="*/ 117 w 160"/>
                <a:gd name="T1" fmla="*/ 105 h 105"/>
                <a:gd name="T2" fmla="*/ 105 w 160"/>
                <a:gd name="T3" fmla="*/ 103 h 105"/>
                <a:gd name="T4" fmla="*/ 25 w 160"/>
                <a:gd name="T5" fmla="*/ 74 h 105"/>
                <a:gd name="T6" fmla="*/ 4 w 160"/>
                <a:gd name="T7" fmla="*/ 56 h 105"/>
                <a:gd name="T8" fmla="*/ 3 w 160"/>
                <a:gd name="T9" fmla="*/ 29 h 105"/>
                <a:gd name="T10" fmla="*/ 13 w 160"/>
                <a:gd name="T11" fmla="*/ 0 h 105"/>
                <a:gd name="T12" fmla="*/ 160 w 160"/>
                <a:gd name="T13" fmla="*/ 53 h 105"/>
                <a:gd name="T14" fmla="*/ 150 w 160"/>
                <a:gd name="T15" fmla="*/ 81 h 105"/>
                <a:gd name="T16" fmla="*/ 132 w 160"/>
                <a:gd name="T17" fmla="*/ 101 h 105"/>
                <a:gd name="T18" fmla="*/ 117 w 160"/>
                <a:gd name="T19" fmla="*/ 105 h 105"/>
                <a:gd name="T20" fmla="*/ 23 w 160"/>
                <a:gd name="T21" fmla="*/ 20 h 105"/>
                <a:gd name="T22" fmla="*/ 18 w 160"/>
                <a:gd name="T23" fmla="*/ 34 h 105"/>
                <a:gd name="T24" fmla="*/ 19 w 160"/>
                <a:gd name="T25" fmla="*/ 49 h 105"/>
                <a:gd name="T26" fmla="*/ 30 w 160"/>
                <a:gd name="T27" fmla="*/ 59 h 105"/>
                <a:gd name="T28" fmla="*/ 110 w 160"/>
                <a:gd name="T29" fmla="*/ 88 h 105"/>
                <a:gd name="T30" fmla="*/ 125 w 160"/>
                <a:gd name="T31" fmla="*/ 87 h 105"/>
                <a:gd name="T32" fmla="*/ 136 w 160"/>
                <a:gd name="T33" fmla="*/ 76 h 105"/>
                <a:gd name="T34" fmla="*/ 140 w 160"/>
                <a:gd name="T35" fmla="*/ 62 h 105"/>
                <a:gd name="T36" fmla="*/ 23 w 160"/>
                <a:gd name="T37" fmla="*/ 2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105">
                  <a:moveTo>
                    <a:pt x="117" y="105"/>
                  </a:moveTo>
                  <a:cubicBezTo>
                    <a:pt x="113" y="105"/>
                    <a:pt x="109" y="104"/>
                    <a:pt x="105" y="10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16" y="71"/>
                    <a:pt x="9" y="64"/>
                    <a:pt x="4" y="56"/>
                  </a:cubicBezTo>
                  <a:cubicBezTo>
                    <a:pt x="0" y="47"/>
                    <a:pt x="0" y="37"/>
                    <a:pt x="3" y="2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0" y="53"/>
                    <a:pt x="160" y="53"/>
                    <a:pt x="160" y="53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47" y="90"/>
                    <a:pt x="140" y="97"/>
                    <a:pt x="132" y="101"/>
                  </a:cubicBezTo>
                  <a:cubicBezTo>
                    <a:pt x="127" y="104"/>
                    <a:pt x="122" y="105"/>
                    <a:pt x="117" y="105"/>
                  </a:cubicBezTo>
                  <a:close/>
                  <a:moveTo>
                    <a:pt x="23" y="20"/>
                  </a:moveTo>
                  <a:cubicBezTo>
                    <a:pt x="18" y="34"/>
                    <a:pt x="18" y="34"/>
                    <a:pt x="18" y="34"/>
                  </a:cubicBezTo>
                  <a:cubicBezTo>
                    <a:pt x="16" y="39"/>
                    <a:pt x="16" y="44"/>
                    <a:pt x="19" y="49"/>
                  </a:cubicBezTo>
                  <a:cubicBezTo>
                    <a:pt x="21" y="54"/>
                    <a:pt x="25" y="57"/>
                    <a:pt x="30" y="59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5" y="90"/>
                    <a:pt x="121" y="90"/>
                    <a:pt x="125" y="87"/>
                  </a:cubicBezTo>
                  <a:cubicBezTo>
                    <a:pt x="130" y="85"/>
                    <a:pt x="134" y="81"/>
                    <a:pt x="136" y="76"/>
                  </a:cubicBezTo>
                  <a:cubicBezTo>
                    <a:pt x="140" y="62"/>
                    <a:pt x="140" y="62"/>
                    <a:pt x="140" y="62"/>
                  </a:cubicBezTo>
                  <a:lnTo>
                    <a:pt x="23" y="2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01" name="Rectangle 1504"/>
            <p:cNvSpPr>
              <a:spLocks noChangeArrowheads="1"/>
            </p:cNvSpPr>
            <p:nvPr/>
          </p:nvSpPr>
          <p:spPr bwMode="auto">
            <a:xfrm>
              <a:off x="3980679" y="2785098"/>
              <a:ext cx="12700" cy="682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103" name="Овал 102"/>
          <p:cNvSpPr/>
          <p:nvPr/>
        </p:nvSpPr>
        <p:spPr bwMode="auto">
          <a:xfrm>
            <a:off x="8287305" y="1278504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05" name="Group 3"/>
          <p:cNvGrpSpPr>
            <a:grpSpLocks noChangeAspect="1"/>
          </p:cNvGrpSpPr>
          <p:nvPr/>
        </p:nvGrpSpPr>
        <p:grpSpPr>
          <a:xfrm>
            <a:off x="8425167" y="1368504"/>
            <a:ext cx="162000" cy="216000"/>
            <a:chOff x="7248014" y="1981200"/>
            <a:chExt cx="282178" cy="376238"/>
          </a:xfrm>
        </p:grpSpPr>
        <p:sp>
          <p:nvSpPr>
            <p:cNvPr id="107" name="Freeform 72"/>
            <p:cNvSpPr>
              <a:spLocks noChangeAspect="1"/>
            </p:cNvSpPr>
            <p:nvPr/>
          </p:nvSpPr>
          <p:spPr bwMode="auto">
            <a:xfrm>
              <a:off x="7325405" y="2202657"/>
              <a:ext cx="135731" cy="111919"/>
            </a:xfrm>
            <a:custGeom>
              <a:avLst/>
              <a:gdLst>
                <a:gd name="T0" fmla="*/ 93 w 114"/>
                <a:gd name="T1" fmla="*/ 0 h 94"/>
                <a:gd name="T2" fmla="*/ 43 w 114"/>
                <a:gd name="T3" fmla="*/ 51 h 94"/>
                <a:gd name="T4" fmla="*/ 21 w 114"/>
                <a:gd name="T5" fmla="*/ 29 h 94"/>
                <a:gd name="T6" fmla="*/ 0 w 114"/>
                <a:gd name="T7" fmla="*/ 51 h 94"/>
                <a:gd name="T8" fmla="*/ 43 w 114"/>
                <a:gd name="T9" fmla="*/ 94 h 94"/>
                <a:gd name="T10" fmla="*/ 114 w 114"/>
                <a:gd name="T11" fmla="*/ 22 h 94"/>
                <a:gd name="T12" fmla="*/ 93 w 114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94">
                  <a:moveTo>
                    <a:pt x="93" y="0"/>
                  </a:moveTo>
                  <a:lnTo>
                    <a:pt x="43" y="51"/>
                  </a:lnTo>
                  <a:lnTo>
                    <a:pt x="21" y="29"/>
                  </a:lnTo>
                  <a:lnTo>
                    <a:pt x="0" y="51"/>
                  </a:lnTo>
                  <a:lnTo>
                    <a:pt x="43" y="94"/>
                  </a:lnTo>
                  <a:lnTo>
                    <a:pt x="114" y="22"/>
                  </a:lnTo>
                  <a:lnTo>
                    <a:pt x="93" y="0"/>
                  </a:ln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09" name="Freeform 73"/>
            <p:cNvSpPr>
              <a:spLocks noChangeAspect="1"/>
            </p:cNvSpPr>
            <p:nvPr/>
          </p:nvSpPr>
          <p:spPr bwMode="auto">
            <a:xfrm>
              <a:off x="7248014" y="1981200"/>
              <a:ext cx="282178" cy="376238"/>
            </a:xfrm>
            <a:custGeom>
              <a:avLst/>
              <a:gdLst>
                <a:gd name="T0" fmla="*/ 29 w 237"/>
                <a:gd name="T1" fmla="*/ 0 h 316"/>
                <a:gd name="T2" fmla="*/ 0 w 237"/>
                <a:gd name="T3" fmla="*/ 28 h 316"/>
                <a:gd name="T4" fmla="*/ 0 w 237"/>
                <a:gd name="T5" fmla="*/ 316 h 316"/>
                <a:gd name="T6" fmla="*/ 237 w 237"/>
                <a:gd name="T7" fmla="*/ 316 h 316"/>
                <a:gd name="T8" fmla="*/ 237 w 237"/>
                <a:gd name="T9" fmla="*/ 0 h 316"/>
                <a:gd name="T10" fmla="*/ 29 w 237"/>
                <a:gd name="T1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7" h="316">
                  <a:moveTo>
                    <a:pt x="29" y="0"/>
                  </a:moveTo>
                  <a:lnTo>
                    <a:pt x="0" y="28"/>
                  </a:lnTo>
                  <a:lnTo>
                    <a:pt x="0" y="316"/>
                  </a:lnTo>
                  <a:lnTo>
                    <a:pt x="237" y="316"/>
                  </a:lnTo>
                  <a:lnTo>
                    <a:pt x="237" y="0"/>
                  </a:lnTo>
                  <a:lnTo>
                    <a:pt x="29" y="0"/>
                  </a:lnTo>
                  <a:close/>
                </a:path>
              </a:pathLst>
            </a:cu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1" name="Freeform 74"/>
            <p:cNvSpPr>
              <a:spLocks noChangeAspect="1"/>
            </p:cNvSpPr>
            <p:nvPr/>
          </p:nvSpPr>
          <p:spPr bwMode="auto">
            <a:xfrm>
              <a:off x="7273017" y="2006204"/>
              <a:ext cx="26194" cy="26194"/>
            </a:xfrm>
            <a:custGeom>
              <a:avLst/>
              <a:gdLst>
                <a:gd name="T0" fmla="*/ 22 w 22"/>
                <a:gd name="T1" fmla="*/ 0 h 22"/>
                <a:gd name="T2" fmla="*/ 22 w 22"/>
                <a:gd name="T3" fmla="*/ 22 h 22"/>
                <a:gd name="T4" fmla="*/ 0 w 22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2">
                  <a:moveTo>
                    <a:pt x="22" y="0"/>
                  </a:moveTo>
                  <a:lnTo>
                    <a:pt x="22" y="22"/>
                  </a:lnTo>
                  <a:lnTo>
                    <a:pt x="0" y="22"/>
                  </a:lnTo>
                </a:path>
              </a:pathLst>
            </a:cu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2" name="Line 75"/>
            <p:cNvSpPr>
              <a:spLocks noChangeAspect="1" noChangeShapeType="1"/>
            </p:cNvSpPr>
            <p:nvPr/>
          </p:nvSpPr>
          <p:spPr bwMode="auto">
            <a:xfrm flipH="1">
              <a:off x="7315880" y="2091929"/>
              <a:ext cx="145256" cy="0"/>
            </a:xfrm>
            <a:prstGeom prst="line">
              <a:avLst/>
            </a:pr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3" name="Line 76"/>
            <p:cNvSpPr>
              <a:spLocks noChangeAspect="1" noChangeShapeType="1"/>
            </p:cNvSpPr>
            <p:nvPr/>
          </p:nvSpPr>
          <p:spPr bwMode="auto">
            <a:xfrm flipH="1">
              <a:off x="7315880" y="2126456"/>
              <a:ext cx="145256" cy="0"/>
            </a:xfrm>
            <a:prstGeom prst="line">
              <a:avLst/>
            </a:pr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4" name="Line 77"/>
            <p:cNvSpPr>
              <a:spLocks noChangeAspect="1" noChangeShapeType="1"/>
            </p:cNvSpPr>
            <p:nvPr/>
          </p:nvSpPr>
          <p:spPr bwMode="auto">
            <a:xfrm flipH="1">
              <a:off x="7315879" y="2160985"/>
              <a:ext cx="103584" cy="0"/>
            </a:xfrm>
            <a:prstGeom prst="line">
              <a:avLst/>
            </a:pr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115" name="Прямоугольник 114"/>
          <p:cNvSpPr/>
          <p:nvPr/>
        </p:nvSpPr>
        <p:spPr>
          <a:xfrm>
            <a:off x="219364" y="1967530"/>
            <a:ext cx="140455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0070C0"/>
                </a:solidFill>
              </a:rPr>
              <a:t>в </a:t>
            </a:r>
            <a:r>
              <a:rPr lang="ru-RU" sz="1100" b="1" dirty="0">
                <a:solidFill>
                  <a:srgbClr val="0070C0"/>
                </a:solidFill>
              </a:rPr>
              <a:t>течение</a:t>
            </a:r>
            <a:r>
              <a:rPr lang="ru-RU" sz="1050" b="1" dirty="0">
                <a:solidFill>
                  <a:srgbClr val="0070C0"/>
                </a:solidFill>
              </a:rPr>
              <a:t> </a:t>
            </a:r>
            <a:r>
              <a:rPr lang="ru-RU" sz="1200" b="1" dirty="0" smtClean="0">
                <a:solidFill>
                  <a:srgbClr val="0070C0"/>
                </a:solidFill>
              </a:rPr>
              <a:t>1</a:t>
            </a:r>
            <a:r>
              <a:rPr lang="ru-RU" sz="1050" b="1" dirty="0" smtClean="0">
                <a:solidFill>
                  <a:srgbClr val="0070C0"/>
                </a:solidFill>
              </a:rPr>
              <a:t> </a:t>
            </a:r>
            <a:r>
              <a:rPr lang="ru-RU" sz="1100" b="1" dirty="0" smtClean="0">
                <a:solidFill>
                  <a:srgbClr val="0070C0"/>
                </a:solidFill>
              </a:rPr>
              <a:t>суток</a:t>
            </a:r>
            <a:endParaRPr lang="en-US" sz="1100" b="1" dirty="0">
              <a:solidFill>
                <a:srgbClr val="0070C0"/>
              </a:solidFill>
            </a:endParaRPr>
          </a:p>
        </p:txBody>
      </p:sp>
      <p:sp>
        <p:nvSpPr>
          <p:cNvPr id="118" name="Прямоугольник 117"/>
          <p:cNvSpPr/>
          <p:nvPr/>
        </p:nvSpPr>
        <p:spPr>
          <a:xfrm>
            <a:off x="2231284" y="1905158"/>
            <a:ext cx="1237507" cy="423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rgbClr val="0070C0"/>
                </a:solidFill>
              </a:rPr>
              <a:t>по</a:t>
            </a:r>
            <a:r>
              <a:rPr lang="ru-RU" sz="1050" b="1" dirty="0" smtClean="0">
                <a:solidFill>
                  <a:srgbClr val="0070C0"/>
                </a:solidFill>
              </a:rPr>
              <a:t> свободной форме</a:t>
            </a:r>
            <a:endParaRPr lang="ru-RU" sz="1050" b="1" dirty="0">
              <a:solidFill>
                <a:srgbClr val="0070C0"/>
              </a:solidFill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5957237" y="713294"/>
            <a:ext cx="180574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ОПОВЕЩЕНИЕ </a:t>
            </a:r>
            <a:br>
              <a:rPr lang="ru-RU" sz="900" b="1" dirty="0" smtClean="0"/>
            </a:br>
            <a:r>
              <a:rPr lang="ru-RU" sz="900" b="1" dirty="0" smtClean="0"/>
              <a:t>О ПОСЛЕДСТВИЯХ </a:t>
            </a:r>
            <a:br>
              <a:rPr lang="ru-RU" sz="900" b="1" dirty="0" smtClean="0"/>
            </a:br>
            <a:r>
              <a:rPr lang="ru-RU" sz="900" b="1" dirty="0" smtClean="0"/>
              <a:t>И ПРИНЯТЫХ МЕРАХ</a:t>
            </a:r>
            <a:endParaRPr lang="en-US" sz="900" b="1" dirty="0"/>
          </a:p>
        </p:txBody>
      </p:sp>
      <p:sp>
        <p:nvSpPr>
          <p:cNvPr id="102" name="Прямоугольник 101"/>
          <p:cNvSpPr/>
          <p:nvPr/>
        </p:nvSpPr>
        <p:spPr>
          <a:xfrm>
            <a:off x="7922359" y="785130"/>
            <a:ext cx="13329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ТРЕБОВАНИЯ НПА/ЛНА</a:t>
            </a:r>
            <a:endParaRPr lang="en-US" sz="900" b="1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2198513" y="2407207"/>
            <a:ext cx="139446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b="0" dirty="0" smtClean="0"/>
              <a:t>1. По телефону, </a:t>
            </a:r>
            <a:endParaRPr lang="en-US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факсом, </a:t>
            </a:r>
            <a:endParaRPr lang="en-US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телеграфом </a:t>
            </a:r>
            <a:endParaRPr lang="en-US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и другими </a:t>
            </a:r>
            <a:r>
              <a:rPr lang="ru-RU" sz="900" b="0" dirty="0"/>
              <a:t>имеющимися средствами связи </a:t>
            </a:r>
            <a:endParaRPr lang="en-US" sz="900" b="0" dirty="0" smtClean="0"/>
          </a:p>
        </p:txBody>
      </p:sp>
      <p:sp>
        <p:nvSpPr>
          <p:cNvPr id="72" name="Прямоугольник 71"/>
          <p:cNvSpPr/>
          <p:nvPr/>
        </p:nvSpPr>
        <p:spPr>
          <a:xfrm>
            <a:off x="207387" y="2403352"/>
            <a:ext cx="2064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lvl="0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>
                <a:solidFill>
                  <a:prstClr val="black"/>
                </a:solidFill>
              </a:rPr>
              <a:t>Территориальный орган </a:t>
            </a:r>
            <a:r>
              <a:rPr lang="ru-RU" sz="900" b="0" dirty="0" err="1">
                <a:solidFill>
                  <a:prstClr val="black"/>
                </a:solidFill>
              </a:rPr>
              <a:t>Роспотребнадзора</a:t>
            </a:r>
            <a:endParaRPr lang="ru-RU" sz="900" b="0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3693060" y="1901209"/>
            <a:ext cx="1709122" cy="4231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0070C0"/>
                </a:solidFill>
              </a:rPr>
              <a:t>в срок, обозначенный </a:t>
            </a:r>
            <a:r>
              <a:rPr lang="ru-RU" sz="1050" b="1" dirty="0" smtClean="0">
                <a:solidFill>
                  <a:srgbClr val="0070C0"/>
                </a:solidFill>
              </a:rPr>
              <a:t/>
            </a:r>
            <a:br>
              <a:rPr lang="ru-RU" sz="1050" b="1" dirty="0" smtClean="0">
                <a:solidFill>
                  <a:srgbClr val="0070C0"/>
                </a:solidFill>
              </a:rPr>
            </a:br>
            <a:r>
              <a:rPr lang="ru-RU" sz="1050" b="1" dirty="0" smtClean="0">
                <a:solidFill>
                  <a:srgbClr val="0070C0"/>
                </a:solidFill>
              </a:rPr>
              <a:t>в </a:t>
            </a:r>
            <a:r>
              <a:rPr lang="ru-RU" sz="1100" b="1" dirty="0">
                <a:solidFill>
                  <a:srgbClr val="0070C0"/>
                </a:solidFill>
              </a:rPr>
              <a:t>приказе</a:t>
            </a:r>
            <a:endParaRPr lang="en-US" sz="1050" b="1" dirty="0">
              <a:solidFill>
                <a:srgbClr val="0070C0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3693060" y="2453593"/>
            <a:ext cx="2128339" cy="34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b="0" dirty="0"/>
              <a:t>Расследование </a:t>
            </a:r>
            <a:endParaRPr lang="ru-RU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проводится </a:t>
            </a:r>
            <a:r>
              <a:rPr lang="ru-RU" sz="900" b="0" dirty="0"/>
              <a:t>комиссией, возглавляемой главным санитарным врачом центра санитарно-эпидемиологического надзора </a:t>
            </a:r>
            <a:endParaRPr lang="ru-RU" sz="900" b="0" dirty="0" smtClean="0"/>
          </a:p>
          <a:p>
            <a:pPr>
              <a:spcAft>
                <a:spcPts val="600"/>
              </a:spcAft>
            </a:pPr>
            <a:r>
              <a:rPr lang="ru-RU" sz="900" dirty="0" smtClean="0">
                <a:solidFill>
                  <a:srgbClr val="0070C0"/>
                </a:solidFill>
              </a:rPr>
              <a:t>с </a:t>
            </a:r>
            <a:r>
              <a:rPr lang="ru-RU" sz="900" dirty="0">
                <a:solidFill>
                  <a:srgbClr val="0070C0"/>
                </a:solidFill>
              </a:rPr>
              <a:t>оформлением формы </a:t>
            </a:r>
            <a:r>
              <a:rPr lang="ru-RU" sz="900" dirty="0" smtClean="0">
                <a:solidFill>
                  <a:srgbClr val="0070C0"/>
                </a:solidFill>
              </a:rPr>
              <a:t/>
            </a:r>
            <a:br>
              <a:rPr lang="ru-RU" sz="900" dirty="0" smtClean="0">
                <a:solidFill>
                  <a:srgbClr val="0070C0"/>
                </a:solidFill>
              </a:rPr>
            </a:br>
            <a:r>
              <a:rPr lang="ru-RU" sz="900" dirty="0" smtClean="0">
                <a:solidFill>
                  <a:srgbClr val="0070C0"/>
                </a:solidFill>
              </a:rPr>
              <a:t>во вложении</a:t>
            </a:r>
          </a:p>
          <a:p>
            <a:pPr>
              <a:spcAft>
                <a:spcPts val="600"/>
              </a:spcAft>
            </a:pPr>
            <a:r>
              <a:rPr lang="ru-RU" sz="900" dirty="0" smtClean="0">
                <a:solidFill>
                  <a:srgbClr val="0070C0"/>
                </a:solidFill>
              </a:rPr>
              <a:t>По </a:t>
            </a:r>
            <a:r>
              <a:rPr lang="ru-RU" sz="900" dirty="0">
                <a:solidFill>
                  <a:srgbClr val="0070C0"/>
                </a:solidFill>
              </a:rPr>
              <a:t>завершению, </a:t>
            </a:r>
            <a:r>
              <a:rPr lang="ru-RU" sz="900" dirty="0" smtClean="0">
                <a:solidFill>
                  <a:srgbClr val="0070C0"/>
                </a:solidFill>
              </a:rPr>
              <a:t/>
            </a:r>
            <a:br>
              <a:rPr lang="ru-RU" sz="900" dirty="0" smtClean="0">
                <a:solidFill>
                  <a:srgbClr val="0070C0"/>
                </a:solidFill>
              </a:rPr>
            </a:br>
            <a:r>
              <a:rPr lang="ru-RU" sz="900" dirty="0" smtClean="0">
                <a:solidFill>
                  <a:srgbClr val="0070C0"/>
                </a:solidFill>
              </a:rPr>
              <a:t>в </a:t>
            </a:r>
            <a:r>
              <a:rPr lang="ru-RU" sz="900" dirty="0">
                <a:solidFill>
                  <a:srgbClr val="0070C0"/>
                </a:solidFill>
              </a:rPr>
              <a:t>трехдневный срок </a:t>
            </a:r>
            <a:endParaRPr lang="ru-RU" sz="900" dirty="0" smtClean="0">
              <a:solidFill>
                <a:srgbClr val="0070C0"/>
              </a:solidFill>
            </a:endParaRPr>
          </a:p>
          <a:p>
            <a:pPr>
              <a:spcAft>
                <a:spcPts val="600"/>
              </a:spcAft>
            </a:pPr>
            <a:r>
              <a:rPr lang="ru-RU" sz="900" b="0" dirty="0"/>
              <a:t>экземпляр акта расследования профзаболевания </a:t>
            </a:r>
            <a:r>
              <a:rPr lang="ru-RU" sz="900" b="0" dirty="0" smtClean="0"/>
              <a:t>выдается:</a:t>
            </a:r>
          </a:p>
          <a:p>
            <a:pPr>
              <a:spcAft>
                <a:spcPts val="600"/>
              </a:spcAft>
            </a:pPr>
            <a:r>
              <a:rPr lang="ru-RU" sz="900" b="0" dirty="0" smtClean="0"/>
              <a:t>работнику</a:t>
            </a:r>
            <a:r>
              <a:rPr lang="ru-RU" sz="900" b="0" dirty="0"/>
              <a:t>, </a:t>
            </a:r>
            <a:endParaRPr lang="ru-RU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центру </a:t>
            </a:r>
            <a:r>
              <a:rPr lang="ru-RU" sz="900" b="0" dirty="0"/>
              <a:t>государственно-эпидемиологического надзора</a:t>
            </a:r>
            <a:r>
              <a:rPr lang="ru-RU" sz="900" b="0" dirty="0" smtClean="0"/>
              <a:t>,</a:t>
            </a:r>
          </a:p>
          <a:p>
            <a:pPr>
              <a:spcAft>
                <a:spcPts val="600"/>
              </a:spcAft>
            </a:pPr>
            <a:r>
              <a:rPr lang="ru-RU" sz="900" b="0" dirty="0" smtClean="0"/>
              <a:t>центру </a:t>
            </a:r>
            <a:r>
              <a:rPr lang="ru-RU" sz="900" b="0" dirty="0"/>
              <a:t>профессиональных </a:t>
            </a:r>
            <a:r>
              <a:rPr lang="ru-RU" sz="900" b="0" dirty="0" smtClean="0"/>
              <a:t>патологий </a:t>
            </a:r>
          </a:p>
          <a:p>
            <a:pPr>
              <a:spcAft>
                <a:spcPts val="600"/>
              </a:spcAft>
            </a:pPr>
            <a:r>
              <a:rPr lang="ru-RU" sz="900" b="0" dirty="0" smtClean="0"/>
              <a:t>и </a:t>
            </a:r>
            <a:r>
              <a:rPr lang="ru-RU" sz="900" b="0" dirty="0"/>
              <a:t>исполнительному органу страховщика</a:t>
            </a:r>
            <a:endParaRPr lang="en-US" sz="900" b="0" dirty="0"/>
          </a:p>
        </p:txBody>
      </p:sp>
      <p:sp>
        <p:nvSpPr>
          <p:cNvPr id="80" name="Прямоугольник 79"/>
          <p:cNvSpPr/>
          <p:nvPr/>
        </p:nvSpPr>
        <p:spPr>
          <a:xfrm>
            <a:off x="5866061" y="1901133"/>
            <a:ext cx="1592419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100" dirty="0" smtClean="0">
                <a:solidFill>
                  <a:srgbClr val="0070C0"/>
                </a:solidFill>
              </a:rPr>
              <a:t>По </a:t>
            </a:r>
            <a:r>
              <a:rPr lang="ru-RU" sz="1100" dirty="0">
                <a:solidFill>
                  <a:srgbClr val="0070C0"/>
                </a:solidFill>
              </a:rPr>
              <a:t>факту исполнения решений, </a:t>
            </a:r>
            <a:endParaRPr lang="ru-RU" sz="1100" dirty="0" smtClean="0">
              <a:solidFill>
                <a:srgbClr val="0070C0"/>
              </a:solidFill>
            </a:endParaRPr>
          </a:p>
          <a:p>
            <a:pPr>
              <a:spcAft>
                <a:spcPts val="600"/>
              </a:spcAft>
            </a:pPr>
            <a:r>
              <a:rPr lang="ru-RU" sz="900" b="0" dirty="0" smtClean="0"/>
              <a:t>прописанных </a:t>
            </a:r>
            <a:r>
              <a:rPr lang="ru-RU" sz="900" b="0" dirty="0"/>
              <a:t>в приказе по предупреждению профзаболеваний</a:t>
            </a:r>
            <a:r>
              <a:rPr lang="ru-RU" sz="900" b="0" dirty="0" smtClean="0"/>
              <a:t>,</a:t>
            </a:r>
          </a:p>
          <a:p>
            <a:pPr>
              <a:spcAft>
                <a:spcPts val="600"/>
              </a:spcAft>
            </a:pPr>
            <a:r>
              <a:rPr lang="ru-RU" sz="900" dirty="0" smtClean="0">
                <a:solidFill>
                  <a:srgbClr val="0070C0"/>
                </a:solidFill>
              </a:rPr>
              <a:t>работодатель письменно </a:t>
            </a:r>
            <a:r>
              <a:rPr lang="ru-RU" sz="900" dirty="0">
                <a:solidFill>
                  <a:srgbClr val="0070C0"/>
                </a:solidFill>
              </a:rPr>
              <a:t>сообщает </a:t>
            </a:r>
            <a:endParaRPr lang="ru-RU" sz="900" dirty="0" smtClean="0">
              <a:solidFill>
                <a:srgbClr val="0070C0"/>
              </a:solidFill>
            </a:endParaRPr>
          </a:p>
          <a:p>
            <a:pPr>
              <a:spcAft>
                <a:spcPts val="600"/>
              </a:spcAft>
            </a:pPr>
            <a:r>
              <a:rPr lang="ru-RU" sz="900" b="0" dirty="0" smtClean="0"/>
              <a:t>в </a:t>
            </a:r>
            <a:r>
              <a:rPr lang="ru-RU" sz="900" b="0" dirty="0"/>
              <a:t>центр государственного санитарно-эпидемиологического надзора</a:t>
            </a:r>
            <a:endParaRPr lang="en-US" sz="900" b="0" dirty="0">
              <a:solidFill>
                <a:schemeClr val="accent1"/>
              </a:solidFill>
            </a:endParaRPr>
          </a:p>
        </p:txBody>
      </p:sp>
      <p:sp>
        <p:nvSpPr>
          <p:cNvPr id="116" name="Прямоугольник 115"/>
          <p:cNvSpPr/>
          <p:nvPr/>
        </p:nvSpPr>
        <p:spPr>
          <a:xfrm>
            <a:off x="5866061" y="5492210"/>
            <a:ext cx="1413406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Акт о профзаболевании</a:t>
            </a:r>
            <a:endParaRPr lang="ru-RU" sz="900" b="1" dirty="0">
              <a:solidFill>
                <a:srgbClr val="0070C0"/>
              </a:solidFill>
            </a:endParaRPr>
          </a:p>
        </p:txBody>
      </p:sp>
      <p:sp>
        <p:nvSpPr>
          <p:cNvPr id="117" name="Прямоугольник 116"/>
          <p:cNvSpPr/>
          <p:nvPr/>
        </p:nvSpPr>
        <p:spPr>
          <a:xfrm>
            <a:off x="7757020" y="1968767"/>
            <a:ext cx="133629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b="0" dirty="0"/>
              <a:t>ст. 228 ТК РФ</a:t>
            </a:r>
            <a:endParaRPr lang="en-US" sz="900" b="0" dirty="0"/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5211154"/>
              </p:ext>
            </p:extLst>
          </p:nvPr>
        </p:nvGraphicFramePr>
        <p:xfrm>
          <a:off x="6432463" y="5916079"/>
          <a:ext cx="381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4127" name="Document" showAsIcon="1" r:id="rId7" imgW="380880" imgH="771480" progId="Word.Document.8">
                  <p:embed/>
                </p:oleObj>
              </mc:Choice>
              <mc:Fallback>
                <p:oleObj name="Document" showAsIcon="1" r:id="rId7" imgW="380880" imgH="77148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32463" y="5916079"/>
                        <a:ext cx="381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" name="Прямоугольник 72">
            <a:hlinkClick r:id="rId9" action="ppaction://hlinksldjump"/>
          </p:cNvPr>
          <p:cNvSpPr/>
          <p:nvPr/>
        </p:nvSpPr>
        <p:spPr>
          <a:xfrm>
            <a:off x="87657" y="6313019"/>
            <a:ext cx="1413406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На главную</a:t>
            </a:r>
            <a:endParaRPr lang="ru-RU" sz="9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34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65340" y="6697556"/>
            <a:ext cx="2311400" cy="153888"/>
          </a:xfrm>
          <a:noFill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9106B14-7977-4014-90C3-B58184579C76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0078C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000" b="0" i="0" u="none" strike="noStrike" kern="1200" cap="none" spc="0" normalizeH="0" baseline="0" noProof="0" dirty="0" smtClean="0">
              <a:ln>
                <a:noFill/>
              </a:ln>
              <a:solidFill>
                <a:srgbClr val="0078C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4098" name="Rectangle 62" hidden="1"/>
          <p:cNvGraphicFramePr>
            <a:graphicFrameLocks/>
          </p:cNvGraphicFramePr>
          <p:nvPr>
            <p:custDataLst>
              <p:tags r:id="rId2"/>
            </p:custDataLst>
            <p:extLst/>
          </p:nvPr>
        </p:nvGraphicFramePr>
        <p:xfrm>
          <a:off x="0" y="0"/>
          <a:ext cx="171979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158" name="Слайд think-cell" r:id="rId6" imgW="0" imgH="0" progId="TCLayout.ActiveDocument.1">
                  <p:embed/>
                </p:oleObj>
              </mc:Choice>
              <mc:Fallback>
                <p:oleObj name="Слайд think-cell" r:id="rId6" imgW="0" imgH="0" progId="TCLayout.ActiveDocument.1">
                  <p:embed/>
                  <p:pic>
                    <p:nvPicPr>
                      <p:cNvPr id="4098" name="Rectangle 62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71979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Rectangle 63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171979" cy="1587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25400" tIns="0" rIns="25400" bIns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100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57365" y="34883"/>
            <a:ext cx="77785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AAB6"/>
                </a:solidFill>
              </a:rPr>
              <a:t>АВАРИЯ  НА ОПО</a:t>
            </a:r>
            <a:endParaRPr lang="ru-RU" dirty="0">
              <a:solidFill>
                <a:srgbClr val="00AAB6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57365" y="453682"/>
            <a:ext cx="267216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kern="0" dirty="0">
                <a:solidFill>
                  <a:srgbClr val="008C95"/>
                </a:solidFill>
                <a:latin typeface="Arial"/>
              </a:rPr>
              <a:t>КАТЕГОРИЯ</a:t>
            </a:r>
            <a:r>
              <a:rPr lang="ru-RU" sz="700" b="1" dirty="0" smtClean="0"/>
              <a:t> </a:t>
            </a:r>
            <a:r>
              <a:rPr lang="ru-RU" sz="1100" kern="0" dirty="0">
                <a:solidFill>
                  <a:srgbClr val="008C95"/>
                </a:solidFill>
                <a:latin typeface="Arial"/>
              </a:rPr>
              <a:t>ПРОИСШЕСТВИЯ</a:t>
            </a:r>
            <a:endParaRPr lang="en-US" sz="1100" kern="0" dirty="0">
              <a:solidFill>
                <a:srgbClr val="008C95"/>
              </a:solidFill>
              <a:latin typeface="Arial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568615" y="475995"/>
            <a:ext cx="1453621" cy="194374"/>
          </a:xfrm>
          <a:prstGeom prst="roundRect">
            <a:avLst>
              <a:gd name="adj" fmla="val 50000"/>
            </a:avLst>
          </a:prstGeom>
          <a:solidFill>
            <a:srgbClr val="E46E16"/>
          </a:solidFill>
          <a:ln>
            <a:solidFill>
              <a:schemeClr val="bg1"/>
            </a:solidFill>
          </a:ln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КРУПНОЕ</a:t>
            </a:r>
            <a:endParaRPr lang="en-US" sz="1200" b="1" dirty="0">
              <a:solidFill>
                <a:schemeClr val="bg1"/>
              </a:solidFill>
            </a:endParaRPr>
          </a:p>
        </p:txBody>
      </p:sp>
      <p:cxnSp>
        <p:nvCxnSpPr>
          <p:cNvPr id="25" name="Прямая со стрелкой 24"/>
          <p:cNvCxnSpPr/>
          <p:nvPr/>
        </p:nvCxnSpPr>
        <p:spPr bwMode="auto">
          <a:xfrm>
            <a:off x="308700" y="1491802"/>
            <a:ext cx="9500318" cy="755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Овал 37"/>
          <p:cNvSpPr/>
          <p:nvPr/>
        </p:nvSpPr>
        <p:spPr bwMode="auto">
          <a:xfrm>
            <a:off x="287162" y="1293802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9" name="Группа 38"/>
          <p:cNvGrpSpPr>
            <a:grpSpLocks noChangeAspect="1"/>
          </p:cNvGrpSpPr>
          <p:nvPr/>
        </p:nvGrpSpPr>
        <p:grpSpPr>
          <a:xfrm>
            <a:off x="355943" y="1357343"/>
            <a:ext cx="269126" cy="252000"/>
            <a:chOff x="7643813" y="4487863"/>
            <a:chExt cx="523874" cy="490538"/>
          </a:xfrm>
        </p:grpSpPr>
        <p:sp>
          <p:nvSpPr>
            <p:cNvPr id="40" name="Freeform 144"/>
            <p:cNvSpPr>
              <a:spLocks/>
            </p:cNvSpPr>
            <p:nvPr/>
          </p:nvSpPr>
          <p:spPr bwMode="auto">
            <a:xfrm>
              <a:off x="7700963" y="4637088"/>
              <a:ext cx="103187" cy="193675"/>
            </a:xfrm>
            <a:custGeom>
              <a:avLst/>
              <a:gdLst>
                <a:gd name="T0" fmla="*/ 288 w 288"/>
                <a:gd name="T1" fmla="*/ 0 h 544"/>
                <a:gd name="T2" fmla="*/ 0 w 288"/>
                <a:gd name="T3" fmla="*/ 192 h 544"/>
                <a:gd name="T4" fmla="*/ 0 w 288"/>
                <a:gd name="T5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544">
                  <a:moveTo>
                    <a:pt x="288" y="0"/>
                  </a:moveTo>
                  <a:cubicBezTo>
                    <a:pt x="128" y="0"/>
                    <a:pt x="0" y="86"/>
                    <a:pt x="0" y="192"/>
                  </a:cubicBezTo>
                  <a:cubicBezTo>
                    <a:pt x="0" y="544"/>
                    <a:pt x="0" y="544"/>
                    <a:pt x="0" y="544"/>
                  </a:cubicBezTo>
                </a:path>
              </a:pathLst>
            </a:cu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1" name="Freeform 145"/>
            <p:cNvSpPr>
              <a:spLocks/>
            </p:cNvSpPr>
            <p:nvPr/>
          </p:nvSpPr>
          <p:spPr bwMode="auto">
            <a:xfrm>
              <a:off x="7758113" y="4487863"/>
              <a:ext cx="90487" cy="114300"/>
            </a:xfrm>
            <a:custGeom>
              <a:avLst/>
              <a:gdLst>
                <a:gd name="T0" fmla="*/ 128 w 256"/>
                <a:gd name="T1" fmla="*/ 320 h 320"/>
                <a:gd name="T2" fmla="*/ 256 w 256"/>
                <a:gd name="T3" fmla="*/ 192 h 320"/>
                <a:gd name="T4" fmla="*/ 256 w 256"/>
                <a:gd name="T5" fmla="*/ 128 h 320"/>
                <a:gd name="T6" fmla="*/ 128 w 256"/>
                <a:gd name="T7" fmla="*/ 0 h 320"/>
                <a:gd name="T8" fmla="*/ 0 w 256"/>
                <a:gd name="T9" fmla="*/ 128 h 320"/>
                <a:gd name="T10" fmla="*/ 0 w 256"/>
                <a:gd name="T11" fmla="*/ 192 h 320"/>
                <a:gd name="T12" fmla="*/ 128 w 256"/>
                <a:gd name="T13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320">
                  <a:moveTo>
                    <a:pt x="128" y="320"/>
                  </a:moveTo>
                  <a:cubicBezTo>
                    <a:pt x="203" y="320"/>
                    <a:pt x="256" y="268"/>
                    <a:pt x="256" y="192"/>
                  </a:cubicBezTo>
                  <a:cubicBezTo>
                    <a:pt x="256" y="128"/>
                    <a:pt x="256" y="128"/>
                    <a:pt x="256" y="128"/>
                  </a:cubicBezTo>
                  <a:cubicBezTo>
                    <a:pt x="256" y="52"/>
                    <a:pt x="203" y="0"/>
                    <a:pt x="128" y="0"/>
                  </a:cubicBezTo>
                  <a:cubicBezTo>
                    <a:pt x="53" y="0"/>
                    <a:pt x="0" y="52"/>
                    <a:pt x="0" y="12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68"/>
                    <a:pt x="53" y="320"/>
                    <a:pt x="128" y="320"/>
                  </a:cubicBezTo>
                  <a:close/>
                </a:path>
              </a:pathLst>
            </a:cu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2" name="Line 146"/>
            <p:cNvSpPr>
              <a:spLocks noChangeShapeType="1"/>
            </p:cNvSpPr>
            <p:nvPr/>
          </p:nvSpPr>
          <p:spPr bwMode="auto">
            <a:xfrm>
              <a:off x="7747000" y="4716463"/>
              <a:ext cx="0" cy="114300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3" name="Freeform 147"/>
            <p:cNvSpPr>
              <a:spLocks/>
            </p:cNvSpPr>
            <p:nvPr/>
          </p:nvSpPr>
          <p:spPr bwMode="auto">
            <a:xfrm>
              <a:off x="7804150" y="4637088"/>
              <a:ext cx="101600" cy="193675"/>
            </a:xfrm>
            <a:custGeom>
              <a:avLst/>
              <a:gdLst>
                <a:gd name="T0" fmla="*/ 0 w 288"/>
                <a:gd name="T1" fmla="*/ 0 h 544"/>
                <a:gd name="T2" fmla="*/ 288 w 288"/>
                <a:gd name="T3" fmla="*/ 192 h 544"/>
                <a:gd name="T4" fmla="*/ 288 w 288"/>
                <a:gd name="T5" fmla="*/ 416 h 544"/>
                <a:gd name="T6" fmla="*/ 160 w 288"/>
                <a:gd name="T7" fmla="*/ 544 h 544"/>
                <a:gd name="T8" fmla="*/ 160 w 288"/>
                <a:gd name="T9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544">
                  <a:moveTo>
                    <a:pt x="0" y="0"/>
                  </a:moveTo>
                  <a:cubicBezTo>
                    <a:pt x="160" y="0"/>
                    <a:pt x="288" y="86"/>
                    <a:pt x="288" y="192"/>
                  </a:cubicBezTo>
                  <a:cubicBezTo>
                    <a:pt x="288" y="416"/>
                    <a:pt x="288" y="416"/>
                    <a:pt x="288" y="416"/>
                  </a:cubicBezTo>
                  <a:cubicBezTo>
                    <a:pt x="288" y="487"/>
                    <a:pt x="231" y="544"/>
                    <a:pt x="160" y="544"/>
                  </a:cubicBezTo>
                  <a:cubicBezTo>
                    <a:pt x="160" y="544"/>
                    <a:pt x="160" y="544"/>
                    <a:pt x="160" y="544"/>
                  </a:cubicBezTo>
                </a:path>
              </a:pathLst>
            </a:cu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4" name="Line 148"/>
            <p:cNvSpPr>
              <a:spLocks noChangeShapeType="1"/>
            </p:cNvSpPr>
            <p:nvPr/>
          </p:nvSpPr>
          <p:spPr bwMode="auto">
            <a:xfrm>
              <a:off x="7861300" y="4716463"/>
              <a:ext cx="0" cy="261938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5" name="Line 149"/>
            <p:cNvSpPr>
              <a:spLocks noChangeShapeType="1"/>
            </p:cNvSpPr>
            <p:nvPr/>
          </p:nvSpPr>
          <p:spPr bwMode="auto">
            <a:xfrm>
              <a:off x="7747000" y="4932363"/>
              <a:ext cx="0" cy="46038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6" name="Line 150"/>
            <p:cNvSpPr>
              <a:spLocks noChangeShapeType="1"/>
            </p:cNvSpPr>
            <p:nvPr/>
          </p:nvSpPr>
          <p:spPr bwMode="auto">
            <a:xfrm>
              <a:off x="7815263" y="4830763"/>
              <a:ext cx="0" cy="147638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7" name="Rectangle 151"/>
            <p:cNvSpPr>
              <a:spLocks noChangeArrowheads="1"/>
            </p:cNvSpPr>
            <p:nvPr/>
          </p:nvSpPr>
          <p:spPr bwMode="auto">
            <a:xfrm>
              <a:off x="7643813" y="4830763"/>
              <a:ext cx="125412" cy="101600"/>
            </a:xfrm>
            <a:prstGeom prst="rect">
              <a:avLst/>
            </a:pr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8" name="Freeform 152"/>
            <p:cNvSpPr>
              <a:spLocks/>
            </p:cNvSpPr>
            <p:nvPr/>
          </p:nvSpPr>
          <p:spPr bwMode="auto">
            <a:xfrm>
              <a:off x="7940675" y="4648200"/>
              <a:ext cx="169862" cy="136525"/>
            </a:xfrm>
            <a:custGeom>
              <a:avLst/>
              <a:gdLst>
                <a:gd name="T0" fmla="*/ 86 w 107"/>
                <a:gd name="T1" fmla="*/ 0 h 86"/>
                <a:gd name="T2" fmla="*/ 43 w 107"/>
                <a:gd name="T3" fmla="*/ 43 h 86"/>
                <a:gd name="T4" fmla="*/ 21 w 107"/>
                <a:gd name="T5" fmla="*/ 21 h 86"/>
                <a:gd name="T6" fmla="*/ 0 w 107"/>
                <a:gd name="T7" fmla="*/ 43 h 86"/>
                <a:gd name="T8" fmla="*/ 43 w 107"/>
                <a:gd name="T9" fmla="*/ 86 h 86"/>
                <a:gd name="T10" fmla="*/ 107 w 107"/>
                <a:gd name="T11" fmla="*/ 21 h 86"/>
                <a:gd name="T12" fmla="*/ 86 w 107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6">
                  <a:moveTo>
                    <a:pt x="86" y="0"/>
                  </a:moveTo>
                  <a:lnTo>
                    <a:pt x="43" y="43"/>
                  </a:lnTo>
                  <a:lnTo>
                    <a:pt x="21" y="21"/>
                  </a:lnTo>
                  <a:lnTo>
                    <a:pt x="0" y="43"/>
                  </a:lnTo>
                  <a:lnTo>
                    <a:pt x="43" y="86"/>
                  </a:lnTo>
                  <a:lnTo>
                    <a:pt x="107" y="21"/>
                  </a:lnTo>
                  <a:lnTo>
                    <a:pt x="86" y="0"/>
                  </a:lnTo>
                  <a:close/>
                </a:path>
              </a:pathLst>
            </a:cu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9" name="Freeform 153"/>
            <p:cNvSpPr>
              <a:spLocks/>
            </p:cNvSpPr>
            <p:nvPr/>
          </p:nvSpPr>
          <p:spPr bwMode="auto">
            <a:xfrm>
              <a:off x="7886700" y="4556125"/>
              <a:ext cx="280987" cy="307975"/>
            </a:xfrm>
            <a:custGeom>
              <a:avLst/>
              <a:gdLst>
                <a:gd name="T0" fmla="*/ 0 w 791"/>
                <a:gd name="T1" fmla="*/ 192 h 864"/>
                <a:gd name="T2" fmla="*/ 359 w 791"/>
                <a:gd name="T3" fmla="*/ 0 h 864"/>
                <a:gd name="T4" fmla="*/ 791 w 791"/>
                <a:gd name="T5" fmla="*/ 432 h 864"/>
                <a:gd name="T6" fmla="*/ 359 w 791"/>
                <a:gd name="T7" fmla="*/ 864 h 864"/>
                <a:gd name="T8" fmla="*/ 97 w 791"/>
                <a:gd name="T9" fmla="*/ 775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1" h="864">
                  <a:moveTo>
                    <a:pt x="0" y="192"/>
                  </a:moveTo>
                  <a:cubicBezTo>
                    <a:pt x="77" y="76"/>
                    <a:pt x="209" y="0"/>
                    <a:pt x="359" y="0"/>
                  </a:cubicBezTo>
                  <a:cubicBezTo>
                    <a:pt x="598" y="0"/>
                    <a:pt x="791" y="193"/>
                    <a:pt x="791" y="432"/>
                  </a:cubicBezTo>
                  <a:cubicBezTo>
                    <a:pt x="791" y="671"/>
                    <a:pt x="598" y="864"/>
                    <a:pt x="359" y="864"/>
                  </a:cubicBezTo>
                  <a:cubicBezTo>
                    <a:pt x="260" y="864"/>
                    <a:pt x="170" y="831"/>
                    <a:pt x="97" y="775"/>
                  </a:cubicBezTo>
                </a:path>
              </a:pathLst>
            </a:cu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62" name="Прямоугольник 61"/>
          <p:cNvSpPr/>
          <p:nvPr/>
        </p:nvSpPr>
        <p:spPr>
          <a:xfrm>
            <a:off x="219364" y="825080"/>
            <a:ext cx="16770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ОПОВЕЩАЕМЫЕ НАДЗОРНЫЕ ОРГАНЫ</a:t>
            </a:r>
            <a:endParaRPr lang="en-US" sz="900" b="1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2231284" y="841992"/>
            <a:ext cx="11395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СПОСОБ ОПОВЕЩЕНИЯ</a:t>
            </a:r>
            <a:endParaRPr lang="en-US" sz="900" b="1" dirty="0"/>
          </a:p>
        </p:txBody>
      </p:sp>
      <p:sp>
        <p:nvSpPr>
          <p:cNvPr id="65" name="Овал 64"/>
          <p:cNvSpPr/>
          <p:nvPr/>
        </p:nvSpPr>
        <p:spPr bwMode="auto">
          <a:xfrm>
            <a:off x="2405109" y="1273517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66" name="Группа 65"/>
          <p:cNvGrpSpPr>
            <a:grpSpLocks noChangeAspect="1"/>
          </p:cNvGrpSpPr>
          <p:nvPr/>
        </p:nvGrpSpPr>
        <p:grpSpPr>
          <a:xfrm>
            <a:off x="2472320" y="1364306"/>
            <a:ext cx="232456" cy="180000"/>
            <a:chOff x="3923529" y="2678736"/>
            <a:chExt cx="358775" cy="277813"/>
          </a:xfrm>
          <a:solidFill>
            <a:schemeClr val="accent1"/>
          </a:solidFill>
        </p:grpSpPr>
        <p:sp>
          <p:nvSpPr>
            <p:cNvPr id="67" name="Rectangle 1500"/>
            <p:cNvSpPr>
              <a:spLocks noChangeArrowheads="1"/>
            </p:cNvSpPr>
            <p:nvPr/>
          </p:nvSpPr>
          <p:spPr bwMode="auto">
            <a:xfrm>
              <a:off x="4190229" y="2708898"/>
              <a:ext cx="12700" cy="2206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68" name="Freeform 1501"/>
            <p:cNvSpPr>
              <a:spLocks noEditPoints="1"/>
            </p:cNvSpPr>
            <p:nvPr/>
          </p:nvSpPr>
          <p:spPr bwMode="auto">
            <a:xfrm>
              <a:off x="3923529" y="2678736"/>
              <a:ext cx="358775" cy="277813"/>
            </a:xfrm>
            <a:custGeom>
              <a:avLst/>
              <a:gdLst>
                <a:gd name="T0" fmla="*/ 406 w 431"/>
                <a:gd name="T1" fmla="*/ 333 h 333"/>
                <a:gd name="T2" fmla="*/ 397 w 431"/>
                <a:gd name="T3" fmla="*/ 332 h 333"/>
                <a:gd name="T4" fmla="*/ 76 w 431"/>
                <a:gd name="T5" fmla="*/ 217 h 333"/>
                <a:gd name="T6" fmla="*/ 22 w 431"/>
                <a:gd name="T7" fmla="*/ 246 h 333"/>
                <a:gd name="T8" fmla="*/ 8 w 431"/>
                <a:gd name="T9" fmla="*/ 246 h 333"/>
                <a:gd name="T10" fmla="*/ 0 w 431"/>
                <a:gd name="T11" fmla="*/ 233 h 333"/>
                <a:gd name="T12" fmla="*/ 0 w 431"/>
                <a:gd name="T13" fmla="*/ 101 h 333"/>
                <a:gd name="T14" fmla="*/ 8 w 431"/>
                <a:gd name="T15" fmla="*/ 88 h 333"/>
                <a:gd name="T16" fmla="*/ 22 w 431"/>
                <a:gd name="T17" fmla="*/ 88 h 333"/>
                <a:gd name="T18" fmla="*/ 76 w 431"/>
                <a:gd name="T19" fmla="*/ 117 h 333"/>
                <a:gd name="T20" fmla="*/ 397 w 431"/>
                <a:gd name="T21" fmla="*/ 2 h 333"/>
                <a:gd name="T22" fmla="*/ 420 w 431"/>
                <a:gd name="T23" fmla="*/ 5 h 333"/>
                <a:gd name="T24" fmla="*/ 431 w 431"/>
                <a:gd name="T25" fmla="*/ 26 h 333"/>
                <a:gd name="T26" fmla="*/ 431 w 431"/>
                <a:gd name="T27" fmla="*/ 308 h 333"/>
                <a:gd name="T28" fmla="*/ 420 w 431"/>
                <a:gd name="T29" fmla="*/ 329 h 333"/>
                <a:gd name="T30" fmla="*/ 406 w 431"/>
                <a:gd name="T31" fmla="*/ 333 h 333"/>
                <a:gd name="T32" fmla="*/ 75 w 431"/>
                <a:gd name="T33" fmla="*/ 200 h 333"/>
                <a:gd name="T34" fmla="*/ 402 w 431"/>
                <a:gd name="T35" fmla="*/ 317 h 333"/>
                <a:gd name="T36" fmla="*/ 411 w 431"/>
                <a:gd name="T37" fmla="*/ 316 h 333"/>
                <a:gd name="T38" fmla="*/ 415 w 431"/>
                <a:gd name="T39" fmla="*/ 308 h 333"/>
                <a:gd name="T40" fmla="*/ 415 w 431"/>
                <a:gd name="T41" fmla="*/ 26 h 333"/>
                <a:gd name="T42" fmla="*/ 411 w 431"/>
                <a:gd name="T43" fmla="*/ 18 h 333"/>
                <a:gd name="T44" fmla="*/ 402 w 431"/>
                <a:gd name="T45" fmla="*/ 17 h 333"/>
                <a:gd name="T46" fmla="*/ 75 w 431"/>
                <a:gd name="T47" fmla="*/ 134 h 333"/>
                <a:gd name="T48" fmla="*/ 16 w 431"/>
                <a:gd name="T49" fmla="*/ 102 h 333"/>
                <a:gd name="T50" fmla="*/ 16 w 431"/>
                <a:gd name="T51" fmla="*/ 232 h 333"/>
                <a:gd name="T52" fmla="*/ 75 w 431"/>
                <a:gd name="T53" fmla="*/ 20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1" h="333">
                  <a:moveTo>
                    <a:pt x="406" y="333"/>
                  </a:moveTo>
                  <a:cubicBezTo>
                    <a:pt x="403" y="333"/>
                    <a:pt x="400" y="333"/>
                    <a:pt x="397" y="332"/>
                  </a:cubicBezTo>
                  <a:cubicBezTo>
                    <a:pt x="76" y="217"/>
                    <a:pt x="76" y="217"/>
                    <a:pt x="76" y="21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18" y="249"/>
                    <a:pt x="12" y="249"/>
                    <a:pt x="8" y="246"/>
                  </a:cubicBezTo>
                  <a:cubicBezTo>
                    <a:pt x="3" y="243"/>
                    <a:pt x="0" y="238"/>
                    <a:pt x="0" y="233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96"/>
                    <a:pt x="3" y="91"/>
                    <a:pt x="8" y="88"/>
                  </a:cubicBezTo>
                  <a:cubicBezTo>
                    <a:pt x="12" y="86"/>
                    <a:pt x="18" y="86"/>
                    <a:pt x="22" y="88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397" y="2"/>
                    <a:pt x="397" y="2"/>
                    <a:pt x="397" y="2"/>
                  </a:cubicBezTo>
                  <a:cubicBezTo>
                    <a:pt x="405" y="0"/>
                    <a:pt x="413" y="1"/>
                    <a:pt x="420" y="5"/>
                  </a:cubicBezTo>
                  <a:cubicBezTo>
                    <a:pt x="427" y="10"/>
                    <a:pt x="431" y="18"/>
                    <a:pt x="431" y="26"/>
                  </a:cubicBezTo>
                  <a:cubicBezTo>
                    <a:pt x="431" y="308"/>
                    <a:pt x="431" y="308"/>
                    <a:pt x="431" y="308"/>
                  </a:cubicBezTo>
                  <a:cubicBezTo>
                    <a:pt x="431" y="317"/>
                    <a:pt x="427" y="324"/>
                    <a:pt x="420" y="329"/>
                  </a:cubicBezTo>
                  <a:cubicBezTo>
                    <a:pt x="416" y="332"/>
                    <a:pt x="411" y="333"/>
                    <a:pt x="406" y="333"/>
                  </a:cubicBezTo>
                  <a:close/>
                  <a:moveTo>
                    <a:pt x="75" y="200"/>
                  </a:moveTo>
                  <a:cubicBezTo>
                    <a:pt x="402" y="317"/>
                    <a:pt x="402" y="317"/>
                    <a:pt x="402" y="317"/>
                  </a:cubicBezTo>
                  <a:cubicBezTo>
                    <a:pt x="405" y="318"/>
                    <a:pt x="408" y="318"/>
                    <a:pt x="411" y="316"/>
                  </a:cubicBezTo>
                  <a:cubicBezTo>
                    <a:pt x="414" y="314"/>
                    <a:pt x="415" y="312"/>
                    <a:pt x="415" y="308"/>
                  </a:cubicBezTo>
                  <a:cubicBezTo>
                    <a:pt x="415" y="26"/>
                    <a:pt x="415" y="26"/>
                    <a:pt x="415" y="26"/>
                  </a:cubicBezTo>
                  <a:cubicBezTo>
                    <a:pt x="415" y="23"/>
                    <a:pt x="414" y="20"/>
                    <a:pt x="411" y="18"/>
                  </a:cubicBezTo>
                  <a:cubicBezTo>
                    <a:pt x="408" y="16"/>
                    <a:pt x="405" y="16"/>
                    <a:pt x="402" y="17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232"/>
                    <a:pt x="16" y="232"/>
                    <a:pt x="16" y="232"/>
                  </a:cubicBezTo>
                  <a:lnTo>
                    <a:pt x="75" y="20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69" name="Freeform 1502"/>
            <p:cNvSpPr>
              <a:spLocks/>
            </p:cNvSpPr>
            <p:nvPr/>
          </p:nvSpPr>
          <p:spPr bwMode="auto">
            <a:xfrm>
              <a:off x="4017191" y="2764461"/>
              <a:ext cx="98425" cy="44450"/>
            </a:xfrm>
            <a:custGeom>
              <a:avLst/>
              <a:gdLst>
                <a:gd name="T0" fmla="*/ 3 w 62"/>
                <a:gd name="T1" fmla="*/ 28 h 28"/>
                <a:gd name="T2" fmla="*/ 0 w 62"/>
                <a:gd name="T3" fmla="*/ 21 h 28"/>
                <a:gd name="T4" fmla="*/ 59 w 62"/>
                <a:gd name="T5" fmla="*/ 0 h 28"/>
                <a:gd name="T6" fmla="*/ 62 w 62"/>
                <a:gd name="T7" fmla="*/ 7 h 28"/>
                <a:gd name="T8" fmla="*/ 3 w 62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8">
                  <a:moveTo>
                    <a:pt x="3" y="28"/>
                  </a:moveTo>
                  <a:lnTo>
                    <a:pt x="0" y="21"/>
                  </a:lnTo>
                  <a:lnTo>
                    <a:pt x="59" y="0"/>
                  </a:lnTo>
                  <a:lnTo>
                    <a:pt x="62" y="7"/>
                  </a:lnTo>
                  <a:lnTo>
                    <a:pt x="3" y="28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70" name="Freeform 1503"/>
            <p:cNvSpPr>
              <a:spLocks noEditPoints="1"/>
            </p:cNvSpPr>
            <p:nvPr/>
          </p:nvSpPr>
          <p:spPr bwMode="auto">
            <a:xfrm>
              <a:off x="4001316" y="2854948"/>
              <a:ext cx="133350" cy="87313"/>
            </a:xfrm>
            <a:custGeom>
              <a:avLst/>
              <a:gdLst>
                <a:gd name="T0" fmla="*/ 117 w 160"/>
                <a:gd name="T1" fmla="*/ 105 h 105"/>
                <a:gd name="T2" fmla="*/ 105 w 160"/>
                <a:gd name="T3" fmla="*/ 103 h 105"/>
                <a:gd name="T4" fmla="*/ 25 w 160"/>
                <a:gd name="T5" fmla="*/ 74 h 105"/>
                <a:gd name="T6" fmla="*/ 4 w 160"/>
                <a:gd name="T7" fmla="*/ 56 h 105"/>
                <a:gd name="T8" fmla="*/ 3 w 160"/>
                <a:gd name="T9" fmla="*/ 29 h 105"/>
                <a:gd name="T10" fmla="*/ 13 w 160"/>
                <a:gd name="T11" fmla="*/ 0 h 105"/>
                <a:gd name="T12" fmla="*/ 160 w 160"/>
                <a:gd name="T13" fmla="*/ 53 h 105"/>
                <a:gd name="T14" fmla="*/ 150 w 160"/>
                <a:gd name="T15" fmla="*/ 81 h 105"/>
                <a:gd name="T16" fmla="*/ 132 w 160"/>
                <a:gd name="T17" fmla="*/ 101 h 105"/>
                <a:gd name="T18" fmla="*/ 117 w 160"/>
                <a:gd name="T19" fmla="*/ 105 h 105"/>
                <a:gd name="T20" fmla="*/ 23 w 160"/>
                <a:gd name="T21" fmla="*/ 20 h 105"/>
                <a:gd name="T22" fmla="*/ 18 w 160"/>
                <a:gd name="T23" fmla="*/ 34 h 105"/>
                <a:gd name="T24" fmla="*/ 19 w 160"/>
                <a:gd name="T25" fmla="*/ 49 h 105"/>
                <a:gd name="T26" fmla="*/ 30 w 160"/>
                <a:gd name="T27" fmla="*/ 59 h 105"/>
                <a:gd name="T28" fmla="*/ 110 w 160"/>
                <a:gd name="T29" fmla="*/ 88 h 105"/>
                <a:gd name="T30" fmla="*/ 125 w 160"/>
                <a:gd name="T31" fmla="*/ 87 h 105"/>
                <a:gd name="T32" fmla="*/ 136 w 160"/>
                <a:gd name="T33" fmla="*/ 76 h 105"/>
                <a:gd name="T34" fmla="*/ 140 w 160"/>
                <a:gd name="T35" fmla="*/ 62 h 105"/>
                <a:gd name="T36" fmla="*/ 23 w 160"/>
                <a:gd name="T37" fmla="*/ 2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105">
                  <a:moveTo>
                    <a:pt x="117" y="105"/>
                  </a:moveTo>
                  <a:cubicBezTo>
                    <a:pt x="113" y="105"/>
                    <a:pt x="109" y="104"/>
                    <a:pt x="105" y="10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16" y="71"/>
                    <a:pt x="9" y="64"/>
                    <a:pt x="4" y="56"/>
                  </a:cubicBezTo>
                  <a:cubicBezTo>
                    <a:pt x="0" y="47"/>
                    <a:pt x="0" y="37"/>
                    <a:pt x="3" y="2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0" y="53"/>
                    <a:pt x="160" y="53"/>
                    <a:pt x="160" y="53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47" y="90"/>
                    <a:pt x="140" y="97"/>
                    <a:pt x="132" y="101"/>
                  </a:cubicBezTo>
                  <a:cubicBezTo>
                    <a:pt x="127" y="104"/>
                    <a:pt x="122" y="105"/>
                    <a:pt x="117" y="105"/>
                  </a:cubicBezTo>
                  <a:close/>
                  <a:moveTo>
                    <a:pt x="23" y="20"/>
                  </a:moveTo>
                  <a:cubicBezTo>
                    <a:pt x="18" y="34"/>
                    <a:pt x="18" y="34"/>
                    <a:pt x="18" y="34"/>
                  </a:cubicBezTo>
                  <a:cubicBezTo>
                    <a:pt x="16" y="39"/>
                    <a:pt x="16" y="44"/>
                    <a:pt x="19" y="49"/>
                  </a:cubicBezTo>
                  <a:cubicBezTo>
                    <a:pt x="21" y="54"/>
                    <a:pt x="25" y="57"/>
                    <a:pt x="30" y="59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5" y="90"/>
                    <a:pt x="121" y="90"/>
                    <a:pt x="125" y="87"/>
                  </a:cubicBezTo>
                  <a:cubicBezTo>
                    <a:pt x="130" y="85"/>
                    <a:pt x="134" y="81"/>
                    <a:pt x="136" y="76"/>
                  </a:cubicBezTo>
                  <a:cubicBezTo>
                    <a:pt x="140" y="62"/>
                    <a:pt x="140" y="62"/>
                    <a:pt x="140" y="62"/>
                  </a:cubicBezTo>
                  <a:lnTo>
                    <a:pt x="23" y="2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71" name="Rectangle 1504"/>
            <p:cNvSpPr>
              <a:spLocks noChangeArrowheads="1"/>
            </p:cNvSpPr>
            <p:nvPr/>
          </p:nvSpPr>
          <p:spPr bwMode="auto">
            <a:xfrm>
              <a:off x="3980679" y="2785098"/>
              <a:ext cx="12700" cy="682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81" name="Прямоугольник 80"/>
          <p:cNvSpPr/>
          <p:nvPr/>
        </p:nvSpPr>
        <p:spPr>
          <a:xfrm>
            <a:off x="3710225" y="887467"/>
            <a:ext cx="125226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00" b="1" dirty="0" smtClean="0"/>
              <a:t>РАССЛЕДОВАНИЕ</a:t>
            </a:r>
            <a:endParaRPr lang="en-US" sz="900" b="1" dirty="0"/>
          </a:p>
        </p:txBody>
      </p:sp>
      <p:sp>
        <p:nvSpPr>
          <p:cNvPr id="82" name="Овал 81"/>
          <p:cNvSpPr/>
          <p:nvPr/>
        </p:nvSpPr>
        <p:spPr bwMode="auto">
          <a:xfrm>
            <a:off x="4151621" y="1273517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83" name="Группа 82"/>
          <p:cNvGrpSpPr>
            <a:grpSpLocks noChangeAspect="1"/>
          </p:cNvGrpSpPr>
          <p:nvPr/>
        </p:nvGrpSpPr>
        <p:grpSpPr>
          <a:xfrm>
            <a:off x="4242252" y="1367927"/>
            <a:ext cx="214737" cy="216000"/>
            <a:chOff x="839788" y="3584576"/>
            <a:chExt cx="539751" cy="542926"/>
          </a:xfrm>
        </p:grpSpPr>
        <p:sp>
          <p:nvSpPr>
            <p:cNvPr id="84" name="Oval 119"/>
            <p:cNvSpPr>
              <a:spLocks noChangeArrowheads="1"/>
            </p:cNvSpPr>
            <p:nvPr/>
          </p:nvSpPr>
          <p:spPr bwMode="auto">
            <a:xfrm>
              <a:off x="839788" y="3584576"/>
              <a:ext cx="400050" cy="401638"/>
            </a:xfrm>
            <a:prstGeom prst="ellipse">
              <a:avLst/>
            </a:pr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5" name="Freeform 120"/>
            <p:cNvSpPr>
              <a:spLocks/>
            </p:cNvSpPr>
            <p:nvPr/>
          </p:nvSpPr>
          <p:spPr bwMode="auto">
            <a:xfrm>
              <a:off x="1190626" y="3935414"/>
              <a:ext cx="188913" cy="192088"/>
            </a:xfrm>
            <a:custGeom>
              <a:avLst/>
              <a:gdLst>
                <a:gd name="T0" fmla="*/ 0 w 66"/>
                <a:gd name="T1" fmla="*/ 18 h 67"/>
                <a:gd name="T2" fmla="*/ 44 w 66"/>
                <a:gd name="T3" fmla="*/ 62 h 67"/>
                <a:gd name="T4" fmla="*/ 62 w 66"/>
                <a:gd name="T5" fmla="*/ 62 h 67"/>
                <a:gd name="T6" fmla="*/ 62 w 66"/>
                <a:gd name="T7" fmla="*/ 45 h 67"/>
                <a:gd name="T8" fmla="*/ 17 w 66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7">
                  <a:moveTo>
                    <a:pt x="0" y="18"/>
                  </a:moveTo>
                  <a:cubicBezTo>
                    <a:pt x="44" y="62"/>
                    <a:pt x="44" y="62"/>
                    <a:pt x="44" y="62"/>
                  </a:cubicBezTo>
                  <a:cubicBezTo>
                    <a:pt x="49" y="67"/>
                    <a:pt x="57" y="67"/>
                    <a:pt x="62" y="62"/>
                  </a:cubicBezTo>
                  <a:cubicBezTo>
                    <a:pt x="66" y="57"/>
                    <a:pt x="66" y="50"/>
                    <a:pt x="62" y="45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6" name="Freeform 121"/>
            <p:cNvSpPr>
              <a:spLocks/>
            </p:cNvSpPr>
            <p:nvPr/>
          </p:nvSpPr>
          <p:spPr bwMode="auto">
            <a:xfrm>
              <a:off x="989013" y="3787776"/>
              <a:ext cx="100013" cy="15875"/>
            </a:xfrm>
            <a:custGeom>
              <a:avLst/>
              <a:gdLst>
                <a:gd name="T0" fmla="*/ 35 w 35"/>
                <a:gd name="T1" fmla="*/ 6 h 6"/>
                <a:gd name="T2" fmla="*/ 18 w 35"/>
                <a:gd name="T3" fmla="*/ 0 h 6"/>
                <a:gd name="T4" fmla="*/ 18 w 35"/>
                <a:gd name="T5" fmla="*/ 0 h 6"/>
                <a:gd name="T6" fmla="*/ 0 w 3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6">
                  <a:moveTo>
                    <a:pt x="35" y="6"/>
                  </a:moveTo>
                  <a:cubicBezTo>
                    <a:pt x="31" y="3"/>
                    <a:pt x="24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0"/>
                    <a:pt x="5" y="3"/>
                    <a:pt x="0" y="6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7" name="Freeform 122"/>
            <p:cNvSpPr>
              <a:spLocks/>
            </p:cNvSpPr>
            <p:nvPr/>
          </p:nvSpPr>
          <p:spPr bwMode="auto">
            <a:xfrm>
              <a:off x="1003301" y="3687764"/>
              <a:ext cx="73025" cy="100013"/>
            </a:xfrm>
            <a:custGeom>
              <a:avLst/>
              <a:gdLst>
                <a:gd name="T0" fmla="*/ 13 w 26"/>
                <a:gd name="T1" fmla="*/ 35 h 35"/>
                <a:gd name="T2" fmla="*/ 26 w 26"/>
                <a:gd name="T3" fmla="*/ 20 h 35"/>
                <a:gd name="T4" fmla="*/ 26 w 26"/>
                <a:gd name="T5" fmla="*/ 15 h 35"/>
                <a:gd name="T6" fmla="*/ 13 w 26"/>
                <a:gd name="T7" fmla="*/ 0 h 35"/>
                <a:gd name="T8" fmla="*/ 0 w 26"/>
                <a:gd name="T9" fmla="*/ 15 h 35"/>
                <a:gd name="T10" fmla="*/ 0 w 26"/>
                <a:gd name="T11" fmla="*/ 20 h 35"/>
                <a:gd name="T12" fmla="*/ 13 w 26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5">
                  <a:moveTo>
                    <a:pt x="13" y="35"/>
                  </a:moveTo>
                  <a:cubicBezTo>
                    <a:pt x="21" y="35"/>
                    <a:pt x="26" y="28"/>
                    <a:pt x="26" y="20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6"/>
                    <a:pt x="21" y="0"/>
                    <a:pt x="13" y="0"/>
                  </a:cubicBezTo>
                  <a:cubicBezTo>
                    <a:pt x="5" y="0"/>
                    <a:pt x="0" y="6"/>
                    <a:pt x="0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8"/>
                    <a:pt x="5" y="35"/>
                    <a:pt x="13" y="35"/>
                  </a:cubicBez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8" name="Freeform 123"/>
            <p:cNvSpPr>
              <a:spLocks/>
            </p:cNvSpPr>
            <p:nvPr/>
          </p:nvSpPr>
          <p:spPr bwMode="auto">
            <a:xfrm>
              <a:off x="877888" y="3824289"/>
              <a:ext cx="111125" cy="74613"/>
            </a:xfrm>
            <a:custGeom>
              <a:avLst/>
              <a:gdLst>
                <a:gd name="T0" fmla="*/ 0 w 39"/>
                <a:gd name="T1" fmla="*/ 4 h 26"/>
                <a:gd name="T2" fmla="*/ 17 w 39"/>
                <a:gd name="T3" fmla="*/ 0 h 26"/>
                <a:gd name="T4" fmla="*/ 39 w 39"/>
                <a:gd name="T5" fmla="*/ 13 h 26"/>
                <a:gd name="T6" fmla="*/ 39 w 39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26">
                  <a:moveTo>
                    <a:pt x="0" y="4"/>
                  </a:moveTo>
                  <a:cubicBezTo>
                    <a:pt x="4" y="1"/>
                    <a:pt x="11" y="0"/>
                    <a:pt x="17" y="0"/>
                  </a:cubicBezTo>
                  <a:cubicBezTo>
                    <a:pt x="27" y="0"/>
                    <a:pt x="39" y="8"/>
                    <a:pt x="39" y="13"/>
                  </a:cubicBezTo>
                  <a:cubicBezTo>
                    <a:pt x="39" y="26"/>
                    <a:pt x="39" y="26"/>
                    <a:pt x="39" y="26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9" name="Freeform 124"/>
            <p:cNvSpPr>
              <a:spLocks/>
            </p:cNvSpPr>
            <p:nvPr/>
          </p:nvSpPr>
          <p:spPr bwMode="auto">
            <a:xfrm>
              <a:off x="889001" y="3724276"/>
              <a:ext cx="76200" cy="100013"/>
            </a:xfrm>
            <a:custGeom>
              <a:avLst/>
              <a:gdLst>
                <a:gd name="T0" fmla="*/ 13 w 27"/>
                <a:gd name="T1" fmla="*/ 35 h 35"/>
                <a:gd name="T2" fmla="*/ 27 w 27"/>
                <a:gd name="T3" fmla="*/ 20 h 35"/>
                <a:gd name="T4" fmla="*/ 27 w 27"/>
                <a:gd name="T5" fmla="*/ 15 h 35"/>
                <a:gd name="T6" fmla="*/ 13 w 27"/>
                <a:gd name="T7" fmla="*/ 0 h 35"/>
                <a:gd name="T8" fmla="*/ 0 w 27"/>
                <a:gd name="T9" fmla="*/ 15 h 35"/>
                <a:gd name="T10" fmla="*/ 0 w 27"/>
                <a:gd name="T11" fmla="*/ 20 h 35"/>
                <a:gd name="T12" fmla="*/ 13 w 27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5">
                  <a:moveTo>
                    <a:pt x="13" y="35"/>
                  </a:moveTo>
                  <a:cubicBezTo>
                    <a:pt x="21" y="35"/>
                    <a:pt x="27" y="28"/>
                    <a:pt x="27" y="20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6"/>
                    <a:pt x="21" y="0"/>
                    <a:pt x="13" y="0"/>
                  </a:cubicBezTo>
                  <a:cubicBezTo>
                    <a:pt x="6" y="0"/>
                    <a:pt x="0" y="6"/>
                    <a:pt x="0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8"/>
                    <a:pt x="6" y="35"/>
                    <a:pt x="13" y="35"/>
                  </a:cubicBez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0" name="Freeform 125"/>
            <p:cNvSpPr>
              <a:spLocks/>
            </p:cNvSpPr>
            <p:nvPr/>
          </p:nvSpPr>
          <p:spPr bwMode="auto">
            <a:xfrm>
              <a:off x="1089026" y="3824289"/>
              <a:ext cx="112713" cy="74613"/>
            </a:xfrm>
            <a:custGeom>
              <a:avLst/>
              <a:gdLst>
                <a:gd name="T0" fmla="*/ 40 w 40"/>
                <a:gd name="T1" fmla="*/ 4 h 26"/>
                <a:gd name="T2" fmla="*/ 22 w 40"/>
                <a:gd name="T3" fmla="*/ 0 h 26"/>
                <a:gd name="T4" fmla="*/ 0 w 40"/>
                <a:gd name="T5" fmla="*/ 13 h 26"/>
                <a:gd name="T6" fmla="*/ 0 w 40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6">
                  <a:moveTo>
                    <a:pt x="40" y="4"/>
                  </a:moveTo>
                  <a:cubicBezTo>
                    <a:pt x="35" y="1"/>
                    <a:pt x="28" y="0"/>
                    <a:pt x="22" y="0"/>
                  </a:cubicBezTo>
                  <a:cubicBezTo>
                    <a:pt x="13" y="0"/>
                    <a:pt x="0" y="8"/>
                    <a:pt x="0" y="13"/>
                  </a:cubicBezTo>
                  <a:cubicBezTo>
                    <a:pt x="0" y="26"/>
                    <a:pt x="0" y="26"/>
                    <a:pt x="0" y="26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1" name="Freeform 126"/>
            <p:cNvSpPr>
              <a:spLocks/>
            </p:cNvSpPr>
            <p:nvPr/>
          </p:nvSpPr>
          <p:spPr bwMode="auto">
            <a:xfrm>
              <a:off x="1114426" y="3724276"/>
              <a:ext cx="76200" cy="100013"/>
            </a:xfrm>
            <a:custGeom>
              <a:avLst/>
              <a:gdLst>
                <a:gd name="T0" fmla="*/ 13 w 27"/>
                <a:gd name="T1" fmla="*/ 35 h 35"/>
                <a:gd name="T2" fmla="*/ 0 w 27"/>
                <a:gd name="T3" fmla="*/ 20 h 35"/>
                <a:gd name="T4" fmla="*/ 0 w 27"/>
                <a:gd name="T5" fmla="*/ 15 h 35"/>
                <a:gd name="T6" fmla="*/ 13 w 27"/>
                <a:gd name="T7" fmla="*/ 0 h 35"/>
                <a:gd name="T8" fmla="*/ 27 w 27"/>
                <a:gd name="T9" fmla="*/ 15 h 35"/>
                <a:gd name="T10" fmla="*/ 27 w 27"/>
                <a:gd name="T11" fmla="*/ 20 h 35"/>
                <a:gd name="T12" fmla="*/ 13 w 27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5">
                  <a:moveTo>
                    <a:pt x="13" y="35"/>
                  </a:moveTo>
                  <a:cubicBezTo>
                    <a:pt x="5" y="35"/>
                    <a:pt x="0" y="28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21" y="0"/>
                    <a:pt x="27" y="6"/>
                    <a:pt x="27" y="15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8"/>
                    <a:pt x="21" y="35"/>
                    <a:pt x="13" y="35"/>
                  </a:cubicBez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2" name="Freeform 127"/>
            <p:cNvSpPr>
              <a:spLocks/>
            </p:cNvSpPr>
            <p:nvPr/>
          </p:nvSpPr>
          <p:spPr bwMode="auto">
            <a:xfrm>
              <a:off x="1139826" y="3887789"/>
              <a:ext cx="111125" cy="111125"/>
            </a:xfrm>
            <a:custGeom>
              <a:avLst/>
              <a:gdLst>
                <a:gd name="T0" fmla="*/ 47 w 70"/>
                <a:gd name="T1" fmla="*/ 0 h 70"/>
                <a:gd name="T2" fmla="*/ 70 w 70"/>
                <a:gd name="T3" fmla="*/ 23 h 70"/>
                <a:gd name="T4" fmla="*/ 23 w 70"/>
                <a:gd name="T5" fmla="*/ 70 h 70"/>
                <a:gd name="T6" fmla="*/ 0 w 70"/>
                <a:gd name="T7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70">
                  <a:moveTo>
                    <a:pt x="47" y="0"/>
                  </a:moveTo>
                  <a:lnTo>
                    <a:pt x="70" y="23"/>
                  </a:lnTo>
                  <a:lnTo>
                    <a:pt x="23" y="70"/>
                  </a:lnTo>
                  <a:lnTo>
                    <a:pt x="0" y="46"/>
                  </a:ln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93" name="Овал 92"/>
          <p:cNvSpPr/>
          <p:nvPr/>
        </p:nvSpPr>
        <p:spPr bwMode="auto">
          <a:xfrm>
            <a:off x="6417463" y="1256306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94" name="Группа 93"/>
          <p:cNvGrpSpPr>
            <a:grpSpLocks noChangeAspect="1"/>
          </p:cNvGrpSpPr>
          <p:nvPr/>
        </p:nvGrpSpPr>
        <p:grpSpPr>
          <a:xfrm>
            <a:off x="6484674" y="1347095"/>
            <a:ext cx="232456" cy="180000"/>
            <a:chOff x="3923529" y="2678736"/>
            <a:chExt cx="358775" cy="277813"/>
          </a:xfrm>
          <a:solidFill>
            <a:schemeClr val="accent1"/>
          </a:solidFill>
        </p:grpSpPr>
        <p:sp>
          <p:nvSpPr>
            <p:cNvPr id="95" name="Rectangle 1500"/>
            <p:cNvSpPr>
              <a:spLocks noChangeArrowheads="1"/>
            </p:cNvSpPr>
            <p:nvPr/>
          </p:nvSpPr>
          <p:spPr bwMode="auto">
            <a:xfrm>
              <a:off x="4190229" y="2708898"/>
              <a:ext cx="12700" cy="2206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6" name="Freeform 1501"/>
            <p:cNvSpPr>
              <a:spLocks noEditPoints="1"/>
            </p:cNvSpPr>
            <p:nvPr/>
          </p:nvSpPr>
          <p:spPr bwMode="auto">
            <a:xfrm>
              <a:off x="3923529" y="2678736"/>
              <a:ext cx="358775" cy="277813"/>
            </a:xfrm>
            <a:custGeom>
              <a:avLst/>
              <a:gdLst>
                <a:gd name="T0" fmla="*/ 406 w 431"/>
                <a:gd name="T1" fmla="*/ 333 h 333"/>
                <a:gd name="T2" fmla="*/ 397 w 431"/>
                <a:gd name="T3" fmla="*/ 332 h 333"/>
                <a:gd name="T4" fmla="*/ 76 w 431"/>
                <a:gd name="T5" fmla="*/ 217 h 333"/>
                <a:gd name="T6" fmla="*/ 22 w 431"/>
                <a:gd name="T7" fmla="*/ 246 h 333"/>
                <a:gd name="T8" fmla="*/ 8 w 431"/>
                <a:gd name="T9" fmla="*/ 246 h 333"/>
                <a:gd name="T10" fmla="*/ 0 w 431"/>
                <a:gd name="T11" fmla="*/ 233 h 333"/>
                <a:gd name="T12" fmla="*/ 0 w 431"/>
                <a:gd name="T13" fmla="*/ 101 h 333"/>
                <a:gd name="T14" fmla="*/ 8 w 431"/>
                <a:gd name="T15" fmla="*/ 88 h 333"/>
                <a:gd name="T16" fmla="*/ 22 w 431"/>
                <a:gd name="T17" fmla="*/ 88 h 333"/>
                <a:gd name="T18" fmla="*/ 76 w 431"/>
                <a:gd name="T19" fmla="*/ 117 h 333"/>
                <a:gd name="T20" fmla="*/ 397 w 431"/>
                <a:gd name="T21" fmla="*/ 2 h 333"/>
                <a:gd name="T22" fmla="*/ 420 w 431"/>
                <a:gd name="T23" fmla="*/ 5 h 333"/>
                <a:gd name="T24" fmla="*/ 431 w 431"/>
                <a:gd name="T25" fmla="*/ 26 h 333"/>
                <a:gd name="T26" fmla="*/ 431 w 431"/>
                <a:gd name="T27" fmla="*/ 308 h 333"/>
                <a:gd name="T28" fmla="*/ 420 w 431"/>
                <a:gd name="T29" fmla="*/ 329 h 333"/>
                <a:gd name="T30" fmla="*/ 406 w 431"/>
                <a:gd name="T31" fmla="*/ 333 h 333"/>
                <a:gd name="T32" fmla="*/ 75 w 431"/>
                <a:gd name="T33" fmla="*/ 200 h 333"/>
                <a:gd name="T34" fmla="*/ 402 w 431"/>
                <a:gd name="T35" fmla="*/ 317 h 333"/>
                <a:gd name="T36" fmla="*/ 411 w 431"/>
                <a:gd name="T37" fmla="*/ 316 h 333"/>
                <a:gd name="T38" fmla="*/ 415 w 431"/>
                <a:gd name="T39" fmla="*/ 308 h 333"/>
                <a:gd name="T40" fmla="*/ 415 w 431"/>
                <a:gd name="T41" fmla="*/ 26 h 333"/>
                <a:gd name="T42" fmla="*/ 411 w 431"/>
                <a:gd name="T43" fmla="*/ 18 h 333"/>
                <a:gd name="T44" fmla="*/ 402 w 431"/>
                <a:gd name="T45" fmla="*/ 17 h 333"/>
                <a:gd name="T46" fmla="*/ 75 w 431"/>
                <a:gd name="T47" fmla="*/ 134 h 333"/>
                <a:gd name="T48" fmla="*/ 16 w 431"/>
                <a:gd name="T49" fmla="*/ 102 h 333"/>
                <a:gd name="T50" fmla="*/ 16 w 431"/>
                <a:gd name="T51" fmla="*/ 232 h 333"/>
                <a:gd name="T52" fmla="*/ 75 w 431"/>
                <a:gd name="T53" fmla="*/ 20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1" h="333">
                  <a:moveTo>
                    <a:pt x="406" y="333"/>
                  </a:moveTo>
                  <a:cubicBezTo>
                    <a:pt x="403" y="333"/>
                    <a:pt x="400" y="333"/>
                    <a:pt x="397" y="332"/>
                  </a:cubicBezTo>
                  <a:cubicBezTo>
                    <a:pt x="76" y="217"/>
                    <a:pt x="76" y="217"/>
                    <a:pt x="76" y="21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18" y="249"/>
                    <a:pt x="12" y="249"/>
                    <a:pt x="8" y="246"/>
                  </a:cubicBezTo>
                  <a:cubicBezTo>
                    <a:pt x="3" y="243"/>
                    <a:pt x="0" y="238"/>
                    <a:pt x="0" y="233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96"/>
                    <a:pt x="3" y="91"/>
                    <a:pt x="8" y="88"/>
                  </a:cubicBezTo>
                  <a:cubicBezTo>
                    <a:pt x="12" y="86"/>
                    <a:pt x="18" y="86"/>
                    <a:pt x="22" y="88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397" y="2"/>
                    <a:pt x="397" y="2"/>
                    <a:pt x="397" y="2"/>
                  </a:cubicBezTo>
                  <a:cubicBezTo>
                    <a:pt x="405" y="0"/>
                    <a:pt x="413" y="1"/>
                    <a:pt x="420" y="5"/>
                  </a:cubicBezTo>
                  <a:cubicBezTo>
                    <a:pt x="427" y="10"/>
                    <a:pt x="431" y="18"/>
                    <a:pt x="431" y="26"/>
                  </a:cubicBezTo>
                  <a:cubicBezTo>
                    <a:pt x="431" y="308"/>
                    <a:pt x="431" y="308"/>
                    <a:pt x="431" y="308"/>
                  </a:cubicBezTo>
                  <a:cubicBezTo>
                    <a:pt x="431" y="317"/>
                    <a:pt x="427" y="324"/>
                    <a:pt x="420" y="329"/>
                  </a:cubicBezTo>
                  <a:cubicBezTo>
                    <a:pt x="416" y="332"/>
                    <a:pt x="411" y="333"/>
                    <a:pt x="406" y="333"/>
                  </a:cubicBezTo>
                  <a:close/>
                  <a:moveTo>
                    <a:pt x="75" y="200"/>
                  </a:moveTo>
                  <a:cubicBezTo>
                    <a:pt x="402" y="317"/>
                    <a:pt x="402" y="317"/>
                    <a:pt x="402" y="317"/>
                  </a:cubicBezTo>
                  <a:cubicBezTo>
                    <a:pt x="405" y="318"/>
                    <a:pt x="408" y="318"/>
                    <a:pt x="411" y="316"/>
                  </a:cubicBezTo>
                  <a:cubicBezTo>
                    <a:pt x="414" y="314"/>
                    <a:pt x="415" y="312"/>
                    <a:pt x="415" y="308"/>
                  </a:cubicBezTo>
                  <a:cubicBezTo>
                    <a:pt x="415" y="26"/>
                    <a:pt x="415" y="26"/>
                    <a:pt x="415" y="26"/>
                  </a:cubicBezTo>
                  <a:cubicBezTo>
                    <a:pt x="415" y="23"/>
                    <a:pt x="414" y="20"/>
                    <a:pt x="411" y="18"/>
                  </a:cubicBezTo>
                  <a:cubicBezTo>
                    <a:pt x="408" y="16"/>
                    <a:pt x="405" y="16"/>
                    <a:pt x="402" y="17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232"/>
                    <a:pt x="16" y="232"/>
                    <a:pt x="16" y="232"/>
                  </a:cubicBezTo>
                  <a:lnTo>
                    <a:pt x="75" y="20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8" name="Freeform 1502"/>
            <p:cNvSpPr>
              <a:spLocks/>
            </p:cNvSpPr>
            <p:nvPr/>
          </p:nvSpPr>
          <p:spPr bwMode="auto">
            <a:xfrm>
              <a:off x="4017191" y="2764461"/>
              <a:ext cx="98425" cy="44450"/>
            </a:xfrm>
            <a:custGeom>
              <a:avLst/>
              <a:gdLst>
                <a:gd name="T0" fmla="*/ 3 w 62"/>
                <a:gd name="T1" fmla="*/ 28 h 28"/>
                <a:gd name="T2" fmla="*/ 0 w 62"/>
                <a:gd name="T3" fmla="*/ 21 h 28"/>
                <a:gd name="T4" fmla="*/ 59 w 62"/>
                <a:gd name="T5" fmla="*/ 0 h 28"/>
                <a:gd name="T6" fmla="*/ 62 w 62"/>
                <a:gd name="T7" fmla="*/ 7 h 28"/>
                <a:gd name="T8" fmla="*/ 3 w 62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8">
                  <a:moveTo>
                    <a:pt x="3" y="28"/>
                  </a:moveTo>
                  <a:lnTo>
                    <a:pt x="0" y="21"/>
                  </a:lnTo>
                  <a:lnTo>
                    <a:pt x="59" y="0"/>
                  </a:lnTo>
                  <a:lnTo>
                    <a:pt x="62" y="7"/>
                  </a:lnTo>
                  <a:lnTo>
                    <a:pt x="3" y="28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9" name="Freeform 1503"/>
            <p:cNvSpPr>
              <a:spLocks noEditPoints="1"/>
            </p:cNvSpPr>
            <p:nvPr/>
          </p:nvSpPr>
          <p:spPr bwMode="auto">
            <a:xfrm>
              <a:off x="4001316" y="2854948"/>
              <a:ext cx="133350" cy="87313"/>
            </a:xfrm>
            <a:custGeom>
              <a:avLst/>
              <a:gdLst>
                <a:gd name="T0" fmla="*/ 117 w 160"/>
                <a:gd name="T1" fmla="*/ 105 h 105"/>
                <a:gd name="T2" fmla="*/ 105 w 160"/>
                <a:gd name="T3" fmla="*/ 103 h 105"/>
                <a:gd name="T4" fmla="*/ 25 w 160"/>
                <a:gd name="T5" fmla="*/ 74 h 105"/>
                <a:gd name="T6" fmla="*/ 4 w 160"/>
                <a:gd name="T7" fmla="*/ 56 h 105"/>
                <a:gd name="T8" fmla="*/ 3 w 160"/>
                <a:gd name="T9" fmla="*/ 29 h 105"/>
                <a:gd name="T10" fmla="*/ 13 w 160"/>
                <a:gd name="T11" fmla="*/ 0 h 105"/>
                <a:gd name="T12" fmla="*/ 160 w 160"/>
                <a:gd name="T13" fmla="*/ 53 h 105"/>
                <a:gd name="T14" fmla="*/ 150 w 160"/>
                <a:gd name="T15" fmla="*/ 81 h 105"/>
                <a:gd name="T16" fmla="*/ 132 w 160"/>
                <a:gd name="T17" fmla="*/ 101 h 105"/>
                <a:gd name="T18" fmla="*/ 117 w 160"/>
                <a:gd name="T19" fmla="*/ 105 h 105"/>
                <a:gd name="T20" fmla="*/ 23 w 160"/>
                <a:gd name="T21" fmla="*/ 20 h 105"/>
                <a:gd name="T22" fmla="*/ 18 w 160"/>
                <a:gd name="T23" fmla="*/ 34 h 105"/>
                <a:gd name="T24" fmla="*/ 19 w 160"/>
                <a:gd name="T25" fmla="*/ 49 h 105"/>
                <a:gd name="T26" fmla="*/ 30 w 160"/>
                <a:gd name="T27" fmla="*/ 59 h 105"/>
                <a:gd name="T28" fmla="*/ 110 w 160"/>
                <a:gd name="T29" fmla="*/ 88 h 105"/>
                <a:gd name="T30" fmla="*/ 125 w 160"/>
                <a:gd name="T31" fmla="*/ 87 h 105"/>
                <a:gd name="T32" fmla="*/ 136 w 160"/>
                <a:gd name="T33" fmla="*/ 76 h 105"/>
                <a:gd name="T34" fmla="*/ 140 w 160"/>
                <a:gd name="T35" fmla="*/ 62 h 105"/>
                <a:gd name="T36" fmla="*/ 23 w 160"/>
                <a:gd name="T37" fmla="*/ 2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105">
                  <a:moveTo>
                    <a:pt x="117" y="105"/>
                  </a:moveTo>
                  <a:cubicBezTo>
                    <a:pt x="113" y="105"/>
                    <a:pt x="109" y="104"/>
                    <a:pt x="105" y="10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16" y="71"/>
                    <a:pt x="9" y="64"/>
                    <a:pt x="4" y="56"/>
                  </a:cubicBezTo>
                  <a:cubicBezTo>
                    <a:pt x="0" y="47"/>
                    <a:pt x="0" y="37"/>
                    <a:pt x="3" y="2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0" y="53"/>
                    <a:pt x="160" y="53"/>
                    <a:pt x="160" y="53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47" y="90"/>
                    <a:pt x="140" y="97"/>
                    <a:pt x="132" y="101"/>
                  </a:cubicBezTo>
                  <a:cubicBezTo>
                    <a:pt x="127" y="104"/>
                    <a:pt x="122" y="105"/>
                    <a:pt x="117" y="105"/>
                  </a:cubicBezTo>
                  <a:close/>
                  <a:moveTo>
                    <a:pt x="23" y="20"/>
                  </a:moveTo>
                  <a:cubicBezTo>
                    <a:pt x="18" y="34"/>
                    <a:pt x="18" y="34"/>
                    <a:pt x="18" y="34"/>
                  </a:cubicBezTo>
                  <a:cubicBezTo>
                    <a:pt x="16" y="39"/>
                    <a:pt x="16" y="44"/>
                    <a:pt x="19" y="49"/>
                  </a:cubicBezTo>
                  <a:cubicBezTo>
                    <a:pt x="21" y="54"/>
                    <a:pt x="25" y="57"/>
                    <a:pt x="30" y="59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5" y="90"/>
                    <a:pt x="121" y="90"/>
                    <a:pt x="125" y="87"/>
                  </a:cubicBezTo>
                  <a:cubicBezTo>
                    <a:pt x="130" y="85"/>
                    <a:pt x="134" y="81"/>
                    <a:pt x="136" y="76"/>
                  </a:cubicBezTo>
                  <a:cubicBezTo>
                    <a:pt x="140" y="62"/>
                    <a:pt x="140" y="62"/>
                    <a:pt x="140" y="62"/>
                  </a:cubicBezTo>
                  <a:lnTo>
                    <a:pt x="23" y="2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01" name="Rectangle 1504"/>
            <p:cNvSpPr>
              <a:spLocks noChangeArrowheads="1"/>
            </p:cNvSpPr>
            <p:nvPr/>
          </p:nvSpPr>
          <p:spPr bwMode="auto">
            <a:xfrm>
              <a:off x="3980679" y="2785098"/>
              <a:ext cx="12700" cy="682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103" name="Овал 102"/>
          <p:cNvSpPr/>
          <p:nvPr/>
        </p:nvSpPr>
        <p:spPr bwMode="auto">
          <a:xfrm>
            <a:off x="8287305" y="1278504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05" name="Group 3"/>
          <p:cNvGrpSpPr>
            <a:grpSpLocks noChangeAspect="1"/>
          </p:cNvGrpSpPr>
          <p:nvPr/>
        </p:nvGrpSpPr>
        <p:grpSpPr>
          <a:xfrm>
            <a:off x="8425167" y="1368504"/>
            <a:ext cx="162000" cy="216000"/>
            <a:chOff x="7248014" y="1981200"/>
            <a:chExt cx="282178" cy="376238"/>
          </a:xfrm>
        </p:grpSpPr>
        <p:sp>
          <p:nvSpPr>
            <p:cNvPr id="107" name="Freeform 72"/>
            <p:cNvSpPr>
              <a:spLocks noChangeAspect="1"/>
            </p:cNvSpPr>
            <p:nvPr/>
          </p:nvSpPr>
          <p:spPr bwMode="auto">
            <a:xfrm>
              <a:off x="7325405" y="2202657"/>
              <a:ext cx="135731" cy="111919"/>
            </a:xfrm>
            <a:custGeom>
              <a:avLst/>
              <a:gdLst>
                <a:gd name="T0" fmla="*/ 93 w 114"/>
                <a:gd name="T1" fmla="*/ 0 h 94"/>
                <a:gd name="T2" fmla="*/ 43 w 114"/>
                <a:gd name="T3" fmla="*/ 51 h 94"/>
                <a:gd name="T4" fmla="*/ 21 w 114"/>
                <a:gd name="T5" fmla="*/ 29 h 94"/>
                <a:gd name="T6" fmla="*/ 0 w 114"/>
                <a:gd name="T7" fmla="*/ 51 h 94"/>
                <a:gd name="T8" fmla="*/ 43 w 114"/>
                <a:gd name="T9" fmla="*/ 94 h 94"/>
                <a:gd name="T10" fmla="*/ 114 w 114"/>
                <a:gd name="T11" fmla="*/ 22 h 94"/>
                <a:gd name="T12" fmla="*/ 93 w 114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94">
                  <a:moveTo>
                    <a:pt x="93" y="0"/>
                  </a:moveTo>
                  <a:lnTo>
                    <a:pt x="43" y="51"/>
                  </a:lnTo>
                  <a:lnTo>
                    <a:pt x="21" y="29"/>
                  </a:lnTo>
                  <a:lnTo>
                    <a:pt x="0" y="51"/>
                  </a:lnTo>
                  <a:lnTo>
                    <a:pt x="43" y="94"/>
                  </a:lnTo>
                  <a:lnTo>
                    <a:pt x="114" y="22"/>
                  </a:lnTo>
                  <a:lnTo>
                    <a:pt x="93" y="0"/>
                  </a:ln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09" name="Freeform 73"/>
            <p:cNvSpPr>
              <a:spLocks noChangeAspect="1"/>
            </p:cNvSpPr>
            <p:nvPr/>
          </p:nvSpPr>
          <p:spPr bwMode="auto">
            <a:xfrm>
              <a:off x="7248014" y="1981200"/>
              <a:ext cx="282178" cy="376238"/>
            </a:xfrm>
            <a:custGeom>
              <a:avLst/>
              <a:gdLst>
                <a:gd name="T0" fmla="*/ 29 w 237"/>
                <a:gd name="T1" fmla="*/ 0 h 316"/>
                <a:gd name="T2" fmla="*/ 0 w 237"/>
                <a:gd name="T3" fmla="*/ 28 h 316"/>
                <a:gd name="T4" fmla="*/ 0 w 237"/>
                <a:gd name="T5" fmla="*/ 316 h 316"/>
                <a:gd name="T6" fmla="*/ 237 w 237"/>
                <a:gd name="T7" fmla="*/ 316 h 316"/>
                <a:gd name="T8" fmla="*/ 237 w 237"/>
                <a:gd name="T9" fmla="*/ 0 h 316"/>
                <a:gd name="T10" fmla="*/ 29 w 237"/>
                <a:gd name="T1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7" h="316">
                  <a:moveTo>
                    <a:pt x="29" y="0"/>
                  </a:moveTo>
                  <a:lnTo>
                    <a:pt x="0" y="28"/>
                  </a:lnTo>
                  <a:lnTo>
                    <a:pt x="0" y="316"/>
                  </a:lnTo>
                  <a:lnTo>
                    <a:pt x="237" y="316"/>
                  </a:lnTo>
                  <a:lnTo>
                    <a:pt x="237" y="0"/>
                  </a:lnTo>
                  <a:lnTo>
                    <a:pt x="29" y="0"/>
                  </a:lnTo>
                  <a:close/>
                </a:path>
              </a:pathLst>
            </a:cu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1" name="Freeform 74"/>
            <p:cNvSpPr>
              <a:spLocks noChangeAspect="1"/>
            </p:cNvSpPr>
            <p:nvPr/>
          </p:nvSpPr>
          <p:spPr bwMode="auto">
            <a:xfrm>
              <a:off x="7273017" y="2006204"/>
              <a:ext cx="26194" cy="26194"/>
            </a:xfrm>
            <a:custGeom>
              <a:avLst/>
              <a:gdLst>
                <a:gd name="T0" fmla="*/ 22 w 22"/>
                <a:gd name="T1" fmla="*/ 0 h 22"/>
                <a:gd name="T2" fmla="*/ 22 w 22"/>
                <a:gd name="T3" fmla="*/ 22 h 22"/>
                <a:gd name="T4" fmla="*/ 0 w 22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2">
                  <a:moveTo>
                    <a:pt x="22" y="0"/>
                  </a:moveTo>
                  <a:lnTo>
                    <a:pt x="22" y="22"/>
                  </a:lnTo>
                  <a:lnTo>
                    <a:pt x="0" y="22"/>
                  </a:lnTo>
                </a:path>
              </a:pathLst>
            </a:cu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2" name="Line 75"/>
            <p:cNvSpPr>
              <a:spLocks noChangeAspect="1" noChangeShapeType="1"/>
            </p:cNvSpPr>
            <p:nvPr/>
          </p:nvSpPr>
          <p:spPr bwMode="auto">
            <a:xfrm flipH="1">
              <a:off x="7315880" y="2091929"/>
              <a:ext cx="145256" cy="0"/>
            </a:xfrm>
            <a:prstGeom prst="line">
              <a:avLst/>
            </a:pr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3" name="Line 76"/>
            <p:cNvSpPr>
              <a:spLocks noChangeAspect="1" noChangeShapeType="1"/>
            </p:cNvSpPr>
            <p:nvPr/>
          </p:nvSpPr>
          <p:spPr bwMode="auto">
            <a:xfrm flipH="1">
              <a:off x="7315880" y="2126456"/>
              <a:ext cx="145256" cy="0"/>
            </a:xfrm>
            <a:prstGeom prst="line">
              <a:avLst/>
            </a:pr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4" name="Line 77"/>
            <p:cNvSpPr>
              <a:spLocks noChangeAspect="1" noChangeShapeType="1"/>
            </p:cNvSpPr>
            <p:nvPr/>
          </p:nvSpPr>
          <p:spPr bwMode="auto">
            <a:xfrm flipH="1">
              <a:off x="7315879" y="2160985"/>
              <a:ext cx="103584" cy="0"/>
            </a:xfrm>
            <a:prstGeom prst="line">
              <a:avLst/>
            </a:pr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115" name="Прямоугольник 114"/>
          <p:cNvSpPr/>
          <p:nvPr/>
        </p:nvSpPr>
        <p:spPr>
          <a:xfrm>
            <a:off x="219364" y="1967530"/>
            <a:ext cx="13837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0070C0"/>
                </a:solidFill>
              </a:rPr>
              <a:t>в </a:t>
            </a:r>
            <a:r>
              <a:rPr lang="ru-RU" sz="1100" b="1" dirty="0">
                <a:solidFill>
                  <a:srgbClr val="0070C0"/>
                </a:solidFill>
              </a:rPr>
              <a:t>течение</a:t>
            </a:r>
            <a:r>
              <a:rPr lang="ru-RU" sz="1050" b="1" dirty="0">
                <a:solidFill>
                  <a:srgbClr val="0070C0"/>
                </a:solidFill>
              </a:rPr>
              <a:t> </a:t>
            </a:r>
            <a:r>
              <a:rPr lang="ru-RU" sz="1200" b="1" dirty="0" smtClean="0">
                <a:solidFill>
                  <a:srgbClr val="0070C0"/>
                </a:solidFill>
              </a:rPr>
              <a:t>1</a:t>
            </a:r>
            <a:r>
              <a:rPr lang="ru-RU" sz="1050" b="1" dirty="0" smtClean="0">
                <a:solidFill>
                  <a:srgbClr val="0070C0"/>
                </a:solidFill>
              </a:rPr>
              <a:t> суток</a:t>
            </a:r>
            <a:endParaRPr lang="en-US" sz="1050" b="1" dirty="0">
              <a:solidFill>
                <a:srgbClr val="0070C0"/>
              </a:solidFill>
            </a:endParaRPr>
          </a:p>
        </p:txBody>
      </p:sp>
      <p:sp>
        <p:nvSpPr>
          <p:cNvPr id="118" name="Прямоугольник 117"/>
          <p:cNvSpPr/>
          <p:nvPr/>
        </p:nvSpPr>
        <p:spPr>
          <a:xfrm>
            <a:off x="2231284" y="1905158"/>
            <a:ext cx="1237507" cy="423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rgbClr val="0070C0"/>
                </a:solidFill>
              </a:rPr>
              <a:t>по</a:t>
            </a:r>
            <a:r>
              <a:rPr lang="ru-RU" sz="1050" b="1" dirty="0" smtClean="0">
                <a:solidFill>
                  <a:srgbClr val="0070C0"/>
                </a:solidFill>
              </a:rPr>
              <a:t> форме во вложении</a:t>
            </a:r>
            <a:endParaRPr lang="ru-RU" sz="1050" b="1" dirty="0">
              <a:solidFill>
                <a:srgbClr val="0070C0"/>
              </a:solidFill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5957237" y="713294"/>
            <a:ext cx="180574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ОПОВЕЩЕНИЕ </a:t>
            </a:r>
            <a:br>
              <a:rPr lang="ru-RU" sz="900" b="1" dirty="0" smtClean="0"/>
            </a:br>
            <a:r>
              <a:rPr lang="ru-RU" sz="900" b="1" dirty="0" smtClean="0"/>
              <a:t>О ПОСЛЕДСТВИЯХ </a:t>
            </a:r>
            <a:br>
              <a:rPr lang="ru-RU" sz="900" b="1" dirty="0" smtClean="0"/>
            </a:br>
            <a:r>
              <a:rPr lang="ru-RU" sz="900" b="1" dirty="0" smtClean="0"/>
              <a:t>И ПРИНЯТЫХ МЕРАХ</a:t>
            </a:r>
            <a:endParaRPr lang="en-US" sz="900" b="1" dirty="0"/>
          </a:p>
        </p:txBody>
      </p:sp>
      <p:sp>
        <p:nvSpPr>
          <p:cNvPr id="102" name="Прямоугольник 101"/>
          <p:cNvSpPr/>
          <p:nvPr/>
        </p:nvSpPr>
        <p:spPr>
          <a:xfrm>
            <a:off x="7922359" y="785130"/>
            <a:ext cx="13329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ТРЕБОВАНИЯ НПА/ЛНА</a:t>
            </a:r>
            <a:endParaRPr lang="en-US" sz="900" b="1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3693060" y="1901209"/>
            <a:ext cx="141256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0070C0"/>
                </a:solidFill>
              </a:rPr>
              <a:t>в </a:t>
            </a:r>
            <a:r>
              <a:rPr lang="ru-RU" sz="1100" b="1" dirty="0" smtClean="0">
                <a:solidFill>
                  <a:srgbClr val="0070C0"/>
                </a:solidFill>
              </a:rPr>
              <a:t>течение</a:t>
            </a:r>
            <a:r>
              <a:rPr lang="ru-RU" sz="1050" b="1" dirty="0" smtClean="0">
                <a:solidFill>
                  <a:srgbClr val="0070C0"/>
                </a:solidFill>
              </a:rPr>
              <a:t> 30 дней</a:t>
            </a:r>
            <a:endParaRPr lang="en-US" sz="1050" b="1" dirty="0">
              <a:solidFill>
                <a:srgbClr val="0070C0"/>
              </a:solidFill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219364" y="2354931"/>
            <a:ext cx="2064544" cy="2693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/>
              <a:t>Территориальный орган РТН, осуществляющий надзор за ОПО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/>
              <a:t>Орган местного самоуправления по месту регистрации ЮЛ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/>
              <a:t>Страховая организация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/>
              <a:t>Профсоюзная организация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/>
              <a:t>КЧС и ОПБ субъекта РФ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/>
              <a:t>Федеральный орган исполнительной власти, осуществляющий функции по контролю и надзору в области охраны окружающей </a:t>
            </a:r>
            <a:r>
              <a:rPr lang="ru-RU" sz="900" b="0" dirty="0" smtClean="0"/>
              <a:t>среды </a:t>
            </a:r>
            <a:r>
              <a:rPr lang="ru-RU" sz="900" b="0" dirty="0"/>
              <a:t>(</a:t>
            </a:r>
            <a:r>
              <a:rPr lang="ru-RU" sz="900" b="0" dirty="0" err="1"/>
              <a:t>Росприроднадзор</a:t>
            </a:r>
            <a:r>
              <a:rPr lang="ru-RU" sz="900" b="0" dirty="0"/>
              <a:t>) (в случае с выбросом опасных веществ)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2152807" y="2390626"/>
            <a:ext cx="139446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b="0" dirty="0"/>
              <a:t>по факсу (при наличии), </a:t>
            </a:r>
            <a:endParaRPr lang="ru-RU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электронной </a:t>
            </a:r>
            <a:r>
              <a:rPr lang="ru-RU" sz="900" b="0" dirty="0"/>
              <a:t>почтой (при наличии) </a:t>
            </a:r>
            <a:endParaRPr lang="ru-RU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или </a:t>
            </a:r>
            <a:r>
              <a:rPr lang="ru-RU" sz="900" b="0" dirty="0"/>
              <a:t>иным способом, обеспечивающим информирование о произошедшем 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3686641" y="2386817"/>
            <a:ext cx="2197114" cy="324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b="0" dirty="0"/>
              <a:t>Расследование проводится комиссией, </a:t>
            </a:r>
            <a:endParaRPr lang="ru-RU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возглавляемой </a:t>
            </a:r>
            <a:r>
              <a:rPr lang="ru-RU" sz="900" b="0" dirty="0"/>
              <a:t>представителем РТН </a:t>
            </a:r>
            <a:endParaRPr lang="ru-RU" sz="900" b="0" dirty="0" smtClean="0"/>
          </a:p>
          <a:p>
            <a:pPr>
              <a:spcAft>
                <a:spcPts val="600"/>
              </a:spcAft>
            </a:pPr>
            <a:r>
              <a:rPr lang="ru-RU" sz="900" dirty="0" smtClean="0">
                <a:solidFill>
                  <a:srgbClr val="0070C0"/>
                </a:solidFill>
              </a:rPr>
              <a:t>с </a:t>
            </a:r>
            <a:r>
              <a:rPr lang="ru-RU" sz="900" dirty="0">
                <a:solidFill>
                  <a:srgbClr val="0070C0"/>
                </a:solidFill>
              </a:rPr>
              <a:t>оформлением формы </a:t>
            </a:r>
            <a:r>
              <a:rPr lang="ru-RU" sz="900" dirty="0" smtClean="0">
                <a:solidFill>
                  <a:srgbClr val="0070C0"/>
                </a:solidFill>
              </a:rPr>
              <a:t/>
            </a:r>
            <a:br>
              <a:rPr lang="ru-RU" sz="900" dirty="0" smtClean="0">
                <a:solidFill>
                  <a:srgbClr val="0070C0"/>
                </a:solidFill>
              </a:rPr>
            </a:br>
            <a:r>
              <a:rPr lang="ru-RU" sz="900" dirty="0" smtClean="0">
                <a:solidFill>
                  <a:srgbClr val="0070C0"/>
                </a:solidFill>
              </a:rPr>
              <a:t>во вложении</a:t>
            </a:r>
          </a:p>
          <a:p>
            <a:pPr>
              <a:spcAft>
                <a:spcPts val="600"/>
              </a:spcAft>
            </a:pPr>
            <a:r>
              <a:rPr lang="ru-RU" sz="900" dirty="0" smtClean="0">
                <a:solidFill>
                  <a:srgbClr val="0070C0"/>
                </a:solidFill>
              </a:rPr>
              <a:t>По </a:t>
            </a:r>
            <a:r>
              <a:rPr lang="ru-RU" sz="900" dirty="0">
                <a:solidFill>
                  <a:srgbClr val="0070C0"/>
                </a:solidFill>
              </a:rPr>
              <a:t>завершению, </a:t>
            </a:r>
            <a:br>
              <a:rPr lang="ru-RU" sz="900" dirty="0">
                <a:solidFill>
                  <a:srgbClr val="0070C0"/>
                </a:solidFill>
              </a:rPr>
            </a:br>
            <a:r>
              <a:rPr lang="ru-RU" sz="900" dirty="0">
                <a:solidFill>
                  <a:srgbClr val="0070C0"/>
                </a:solidFill>
              </a:rPr>
              <a:t>не позднее 7 рабочих дней</a:t>
            </a:r>
            <a:endParaRPr lang="ru-RU" sz="900" dirty="0" smtClean="0">
              <a:solidFill>
                <a:srgbClr val="0070C0"/>
              </a:solidFill>
            </a:endParaRPr>
          </a:p>
          <a:p>
            <a:pPr>
              <a:spcAft>
                <a:spcPts val="600"/>
              </a:spcAft>
            </a:pPr>
            <a:r>
              <a:rPr lang="ru-RU" sz="900" b="0" dirty="0" smtClean="0"/>
              <a:t>рассылает </a:t>
            </a:r>
            <a:r>
              <a:rPr lang="ru-RU" sz="900" b="0" dirty="0"/>
              <a:t>по одному экземпляру материалов: </a:t>
            </a:r>
            <a:endParaRPr lang="ru-RU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В территориальный </a:t>
            </a:r>
            <a:r>
              <a:rPr lang="ru-RU" sz="900" b="0" dirty="0"/>
              <a:t>орган РТН и в органы, принимавшие участие в работе комиссии, </a:t>
            </a:r>
            <a:endParaRPr lang="ru-RU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а </a:t>
            </a:r>
            <a:r>
              <a:rPr lang="ru-RU" sz="900" b="0" dirty="0"/>
              <a:t>так же другие, определенные председателем комиссии. </a:t>
            </a:r>
            <a:endParaRPr lang="ru-RU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Подтверждение </a:t>
            </a:r>
            <a:r>
              <a:rPr lang="ru-RU" sz="900" b="0" dirty="0"/>
              <a:t>отправки материалов предоставляется председателю комиссии расследования аварии.</a:t>
            </a:r>
            <a:endParaRPr lang="en-US" sz="900" b="0" dirty="0"/>
          </a:p>
        </p:txBody>
      </p:sp>
      <p:sp>
        <p:nvSpPr>
          <p:cNvPr id="97" name="Прямоугольник 96"/>
          <p:cNvSpPr/>
          <p:nvPr/>
        </p:nvSpPr>
        <p:spPr>
          <a:xfrm>
            <a:off x="2231284" y="5713858"/>
            <a:ext cx="1346195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Сообщение об аварии</a:t>
            </a:r>
            <a:endParaRPr lang="ru-RU" sz="900" b="1" dirty="0">
              <a:solidFill>
                <a:srgbClr val="0070C0"/>
              </a:solidFill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3769941" y="5713858"/>
            <a:ext cx="2030514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Акт расследования аварии</a:t>
            </a:r>
            <a:endParaRPr lang="ru-RU" sz="900" b="1" dirty="0">
              <a:solidFill>
                <a:srgbClr val="0070C0"/>
              </a:solidFill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5915468" y="1900598"/>
            <a:ext cx="159050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0070C0"/>
                </a:solidFill>
              </a:rPr>
              <a:t>течение </a:t>
            </a:r>
            <a:r>
              <a:rPr lang="ru-RU" sz="1100" b="1" dirty="0">
                <a:solidFill>
                  <a:srgbClr val="0070C0"/>
                </a:solidFill>
              </a:rPr>
              <a:t>10</a:t>
            </a:r>
            <a:r>
              <a:rPr lang="ru-RU" sz="1050" b="1" dirty="0">
                <a:solidFill>
                  <a:srgbClr val="0070C0"/>
                </a:solidFill>
              </a:rPr>
              <a:t> </a:t>
            </a:r>
            <a:r>
              <a:rPr lang="ru-RU" sz="1050" b="1" dirty="0" smtClean="0">
                <a:solidFill>
                  <a:srgbClr val="0070C0"/>
                </a:solidFill>
              </a:rPr>
              <a:t>раб. дней</a:t>
            </a:r>
            <a:endParaRPr lang="ru-RU" sz="1050" b="1" dirty="0">
              <a:solidFill>
                <a:srgbClr val="0070C0"/>
              </a:solidFill>
            </a:endParaRPr>
          </a:p>
        </p:txBody>
      </p:sp>
      <p:sp>
        <p:nvSpPr>
          <p:cNvPr id="108" name="Прямоугольник 107"/>
          <p:cNvSpPr/>
          <p:nvPr/>
        </p:nvSpPr>
        <p:spPr>
          <a:xfrm>
            <a:off x="6017253" y="2386817"/>
            <a:ext cx="159241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b="0" dirty="0" smtClean="0"/>
              <a:t>1. Информация </a:t>
            </a:r>
            <a:r>
              <a:rPr lang="ru-RU" sz="900" b="0" dirty="0"/>
              <a:t>о выполнении мероприятий, предложенных комиссией по техническому расследованию, после их выполнения представляется руководителем организации в территориальный </a:t>
            </a:r>
            <a:r>
              <a:rPr lang="ru-RU" sz="900" b="0" dirty="0" smtClean="0"/>
              <a:t>РТН</a:t>
            </a:r>
            <a:endParaRPr lang="en-US" sz="900" b="0" dirty="0">
              <a:solidFill>
                <a:schemeClr val="accent1"/>
              </a:solidFill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6017922" y="4020574"/>
            <a:ext cx="105487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b="1" dirty="0" smtClean="0">
                <a:solidFill>
                  <a:schemeClr val="accent1"/>
                </a:solidFill>
              </a:rPr>
              <a:t>2-6</a:t>
            </a:r>
          </a:p>
          <a:p>
            <a:pPr>
              <a:spcAft>
                <a:spcPts val="600"/>
              </a:spcAft>
            </a:pPr>
            <a:r>
              <a:rPr lang="ru-RU" sz="800" b="0" dirty="0" smtClean="0"/>
              <a:t>Не оповещаются</a:t>
            </a:r>
            <a:endParaRPr lang="en-US" sz="800" b="0" dirty="0"/>
          </a:p>
        </p:txBody>
      </p:sp>
      <p:sp>
        <p:nvSpPr>
          <p:cNvPr id="119" name="Прямоугольник 118"/>
          <p:cNvSpPr/>
          <p:nvPr/>
        </p:nvSpPr>
        <p:spPr>
          <a:xfrm>
            <a:off x="7976868" y="2392483"/>
            <a:ext cx="14128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b="0" dirty="0"/>
              <a:t>Приказ </a:t>
            </a:r>
            <a:r>
              <a:rPr lang="ru-RU" sz="900" b="0" dirty="0" err="1"/>
              <a:t>Ростехнадзора</a:t>
            </a:r>
            <a:r>
              <a:rPr lang="ru-RU" sz="900" b="0" dirty="0"/>
              <a:t> </a:t>
            </a:r>
            <a:r>
              <a:rPr lang="ru-RU" sz="900" b="0" dirty="0" smtClean="0"/>
              <a:t/>
            </a:r>
            <a:br>
              <a:rPr lang="ru-RU" sz="900" b="0" dirty="0" smtClean="0"/>
            </a:br>
            <a:r>
              <a:rPr lang="ru-RU" sz="900" b="0" dirty="0" smtClean="0"/>
              <a:t>от </a:t>
            </a:r>
            <a:r>
              <a:rPr lang="ru-RU" sz="900" b="0" dirty="0"/>
              <a:t>08.12.2020 </a:t>
            </a:r>
            <a:r>
              <a:rPr lang="ru-RU" sz="900" b="0" dirty="0" smtClean="0"/>
              <a:t>№ </a:t>
            </a:r>
            <a:r>
              <a:rPr lang="ru-RU" sz="900" b="0" dirty="0"/>
              <a:t>503 </a:t>
            </a:r>
            <a:r>
              <a:rPr lang="ru-RU" sz="900" b="0" dirty="0" smtClean="0"/>
              <a:t/>
            </a:r>
            <a:br>
              <a:rPr lang="ru-RU" sz="900" b="0" dirty="0" smtClean="0"/>
            </a:br>
            <a:r>
              <a:rPr lang="ru-RU" sz="900" b="0" dirty="0" smtClean="0"/>
              <a:t>"</a:t>
            </a:r>
            <a:r>
              <a:rPr lang="ru-RU" sz="900" b="0" dirty="0"/>
              <a:t>Об утверждении Порядка проведения технического расследования причин аварий, инцидентов и случаев утраты взрывчатых материалов промышленного назначения"</a:t>
            </a:r>
            <a:endParaRPr lang="en-US" sz="900" b="0" dirty="0"/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6084513"/>
              </p:ext>
            </p:extLst>
          </p:nvPr>
        </p:nvGraphicFramePr>
        <p:xfrm>
          <a:off x="2704776" y="6157092"/>
          <a:ext cx="381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159" name="Document" showAsIcon="1" r:id="rId7" imgW="380880" imgH="771480" progId="Word.Document.8">
                  <p:embed/>
                </p:oleObj>
              </mc:Choice>
              <mc:Fallback>
                <p:oleObj name="Document" showAsIcon="1" r:id="rId7" imgW="380880" imgH="77148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04776" y="6157092"/>
                        <a:ext cx="381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8491409"/>
              </p:ext>
            </p:extLst>
          </p:nvPr>
        </p:nvGraphicFramePr>
        <p:xfrm>
          <a:off x="4456989" y="6157092"/>
          <a:ext cx="381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160" name="Document" showAsIcon="1" r:id="rId9" imgW="380880" imgH="771480" progId="Word.Document.8">
                  <p:embed/>
                </p:oleObj>
              </mc:Choice>
              <mc:Fallback>
                <p:oleObj name="Document" showAsIcon="1" r:id="rId9" imgW="380880" imgH="77148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56989" y="6157092"/>
                        <a:ext cx="381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" name="Прямоугольник 74">
            <a:hlinkClick r:id="rId11" action="ppaction://hlinksldjump"/>
          </p:cNvPr>
          <p:cNvSpPr/>
          <p:nvPr/>
        </p:nvSpPr>
        <p:spPr>
          <a:xfrm>
            <a:off x="87657" y="6313019"/>
            <a:ext cx="1413406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На главную</a:t>
            </a:r>
            <a:endParaRPr lang="ru-RU" sz="9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09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65340" y="6697556"/>
            <a:ext cx="2311400" cy="153888"/>
          </a:xfrm>
          <a:noFill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9106B14-7977-4014-90C3-B58184579C76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0078C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000" b="0" i="0" u="none" strike="noStrike" kern="1200" cap="none" spc="0" normalizeH="0" baseline="0" noProof="0" dirty="0" smtClean="0">
              <a:ln>
                <a:noFill/>
              </a:ln>
              <a:solidFill>
                <a:srgbClr val="0078C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4098" name="Rectangle 62" hidden="1"/>
          <p:cNvGraphicFramePr>
            <a:graphicFrameLocks/>
          </p:cNvGraphicFramePr>
          <p:nvPr>
            <p:custDataLst>
              <p:tags r:id="rId2"/>
            </p:custDataLst>
            <p:extLst/>
          </p:nvPr>
        </p:nvGraphicFramePr>
        <p:xfrm>
          <a:off x="0" y="0"/>
          <a:ext cx="171979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6179" name="Слайд think-cell" r:id="rId6" imgW="0" imgH="0" progId="TCLayout.ActiveDocument.1">
                  <p:embed/>
                </p:oleObj>
              </mc:Choice>
              <mc:Fallback>
                <p:oleObj name="Слайд think-cell" r:id="rId6" imgW="0" imgH="0" progId="TCLayout.ActiveDocument.1">
                  <p:embed/>
                  <p:pic>
                    <p:nvPicPr>
                      <p:cNvPr id="4098" name="Rectangle 62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71979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Rectangle 63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171979" cy="1587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25400" tIns="0" rIns="25400" bIns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100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57365" y="34883"/>
            <a:ext cx="77785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mtClean="0">
                <a:solidFill>
                  <a:srgbClr val="00AAB6"/>
                </a:solidFill>
              </a:rPr>
              <a:t>ИНЦИДЕНТ НА ОПО</a:t>
            </a:r>
            <a:endParaRPr lang="ru-RU" dirty="0">
              <a:solidFill>
                <a:srgbClr val="00AAB6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57365" y="453682"/>
            <a:ext cx="267216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kern="0" dirty="0">
                <a:solidFill>
                  <a:srgbClr val="008C95"/>
                </a:solidFill>
                <a:latin typeface="Arial"/>
              </a:rPr>
              <a:t>КАТЕГОРИЯ</a:t>
            </a:r>
            <a:r>
              <a:rPr lang="ru-RU" sz="700" b="1" dirty="0" smtClean="0"/>
              <a:t> </a:t>
            </a:r>
            <a:r>
              <a:rPr lang="ru-RU" sz="1100" kern="0" dirty="0">
                <a:solidFill>
                  <a:srgbClr val="008C95"/>
                </a:solidFill>
                <a:latin typeface="Arial"/>
              </a:rPr>
              <a:t>ПРОИСШЕСТВИЯ</a:t>
            </a:r>
            <a:endParaRPr lang="en-US" sz="1100" kern="0" dirty="0">
              <a:solidFill>
                <a:srgbClr val="008C95"/>
              </a:solidFill>
              <a:latin typeface="Arial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568615" y="475995"/>
            <a:ext cx="1453621" cy="194374"/>
          </a:xfrm>
          <a:prstGeom prst="roundRect">
            <a:avLst>
              <a:gd name="adj" fmla="val 50000"/>
            </a:avLst>
          </a:prstGeom>
          <a:solidFill>
            <a:srgbClr val="E46E16"/>
          </a:solidFill>
          <a:ln>
            <a:solidFill>
              <a:schemeClr val="bg1"/>
            </a:solidFill>
          </a:ln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ru-RU" sz="1200" b="1" smtClean="0">
                <a:solidFill>
                  <a:schemeClr val="bg1"/>
                </a:solidFill>
              </a:rPr>
              <a:t>ЗНАЧИТЕЛЬНОЕ</a:t>
            </a:r>
            <a:endParaRPr lang="en-US" sz="1200" b="1" dirty="0">
              <a:solidFill>
                <a:schemeClr val="bg1"/>
              </a:solidFill>
            </a:endParaRPr>
          </a:p>
        </p:txBody>
      </p:sp>
      <p:cxnSp>
        <p:nvCxnSpPr>
          <p:cNvPr id="25" name="Прямая со стрелкой 24"/>
          <p:cNvCxnSpPr/>
          <p:nvPr/>
        </p:nvCxnSpPr>
        <p:spPr bwMode="auto">
          <a:xfrm>
            <a:off x="308700" y="1491802"/>
            <a:ext cx="9500318" cy="755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Овал 37"/>
          <p:cNvSpPr/>
          <p:nvPr/>
        </p:nvSpPr>
        <p:spPr bwMode="auto">
          <a:xfrm>
            <a:off x="287162" y="1293802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9" name="Группа 38"/>
          <p:cNvGrpSpPr>
            <a:grpSpLocks noChangeAspect="1"/>
          </p:cNvGrpSpPr>
          <p:nvPr/>
        </p:nvGrpSpPr>
        <p:grpSpPr>
          <a:xfrm>
            <a:off x="355943" y="1357343"/>
            <a:ext cx="269126" cy="252000"/>
            <a:chOff x="7643813" y="4487863"/>
            <a:chExt cx="523874" cy="490538"/>
          </a:xfrm>
        </p:grpSpPr>
        <p:sp>
          <p:nvSpPr>
            <p:cNvPr id="40" name="Freeform 144"/>
            <p:cNvSpPr>
              <a:spLocks/>
            </p:cNvSpPr>
            <p:nvPr/>
          </p:nvSpPr>
          <p:spPr bwMode="auto">
            <a:xfrm>
              <a:off x="7700963" y="4637088"/>
              <a:ext cx="103187" cy="193675"/>
            </a:xfrm>
            <a:custGeom>
              <a:avLst/>
              <a:gdLst>
                <a:gd name="T0" fmla="*/ 288 w 288"/>
                <a:gd name="T1" fmla="*/ 0 h 544"/>
                <a:gd name="T2" fmla="*/ 0 w 288"/>
                <a:gd name="T3" fmla="*/ 192 h 544"/>
                <a:gd name="T4" fmla="*/ 0 w 288"/>
                <a:gd name="T5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544">
                  <a:moveTo>
                    <a:pt x="288" y="0"/>
                  </a:moveTo>
                  <a:cubicBezTo>
                    <a:pt x="128" y="0"/>
                    <a:pt x="0" y="86"/>
                    <a:pt x="0" y="192"/>
                  </a:cubicBezTo>
                  <a:cubicBezTo>
                    <a:pt x="0" y="544"/>
                    <a:pt x="0" y="544"/>
                    <a:pt x="0" y="544"/>
                  </a:cubicBezTo>
                </a:path>
              </a:pathLst>
            </a:cu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1" name="Freeform 145"/>
            <p:cNvSpPr>
              <a:spLocks/>
            </p:cNvSpPr>
            <p:nvPr/>
          </p:nvSpPr>
          <p:spPr bwMode="auto">
            <a:xfrm>
              <a:off x="7758113" y="4487863"/>
              <a:ext cx="90487" cy="114300"/>
            </a:xfrm>
            <a:custGeom>
              <a:avLst/>
              <a:gdLst>
                <a:gd name="T0" fmla="*/ 128 w 256"/>
                <a:gd name="T1" fmla="*/ 320 h 320"/>
                <a:gd name="T2" fmla="*/ 256 w 256"/>
                <a:gd name="T3" fmla="*/ 192 h 320"/>
                <a:gd name="T4" fmla="*/ 256 w 256"/>
                <a:gd name="T5" fmla="*/ 128 h 320"/>
                <a:gd name="T6" fmla="*/ 128 w 256"/>
                <a:gd name="T7" fmla="*/ 0 h 320"/>
                <a:gd name="T8" fmla="*/ 0 w 256"/>
                <a:gd name="T9" fmla="*/ 128 h 320"/>
                <a:gd name="T10" fmla="*/ 0 w 256"/>
                <a:gd name="T11" fmla="*/ 192 h 320"/>
                <a:gd name="T12" fmla="*/ 128 w 256"/>
                <a:gd name="T13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320">
                  <a:moveTo>
                    <a:pt x="128" y="320"/>
                  </a:moveTo>
                  <a:cubicBezTo>
                    <a:pt x="203" y="320"/>
                    <a:pt x="256" y="268"/>
                    <a:pt x="256" y="192"/>
                  </a:cubicBezTo>
                  <a:cubicBezTo>
                    <a:pt x="256" y="128"/>
                    <a:pt x="256" y="128"/>
                    <a:pt x="256" y="128"/>
                  </a:cubicBezTo>
                  <a:cubicBezTo>
                    <a:pt x="256" y="52"/>
                    <a:pt x="203" y="0"/>
                    <a:pt x="128" y="0"/>
                  </a:cubicBezTo>
                  <a:cubicBezTo>
                    <a:pt x="53" y="0"/>
                    <a:pt x="0" y="52"/>
                    <a:pt x="0" y="12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68"/>
                    <a:pt x="53" y="320"/>
                    <a:pt x="128" y="320"/>
                  </a:cubicBezTo>
                  <a:close/>
                </a:path>
              </a:pathLst>
            </a:cu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2" name="Line 146"/>
            <p:cNvSpPr>
              <a:spLocks noChangeShapeType="1"/>
            </p:cNvSpPr>
            <p:nvPr/>
          </p:nvSpPr>
          <p:spPr bwMode="auto">
            <a:xfrm>
              <a:off x="7747000" y="4716463"/>
              <a:ext cx="0" cy="114300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3" name="Freeform 147"/>
            <p:cNvSpPr>
              <a:spLocks/>
            </p:cNvSpPr>
            <p:nvPr/>
          </p:nvSpPr>
          <p:spPr bwMode="auto">
            <a:xfrm>
              <a:off x="7804150" y="4637088"/>
              <a:ext cx="101600" cy="193675"/>
            </a:xfrm>
            <a:custGeom>
              <a:avLst/>
              <a:gdLst>
                <a:gd name="T0" fmla="*/ 0 w 288"/>
                <a:gd name="T1" fmla="*/ 0 h 544"/>
                <a:gd name="T2" fmla="*/ 288 w 288"/>
                <a:gd name="T3" fmla="*/ 192 h 544"/>
                <a:gd name="T4" fmla="*/ 288 w 288"/>
                <a:gd name="T5" fmla="*/ 416 h 544"/>
                <a:gd name="T6" fmla="*/ 160 w 288"/>
                <a:gd name="T7" fmla="*/ 544 h 544"/>
                <a:gd name="T8" fmla="*/ 160 w 288"/>
                <a:gd name="T9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544">
                  <a:moveTo>
                    <a:pt x="0" y="0"/>
                  </a:moveTo>
                  <a:cubicBezTo>
                    <a:pt x="160" y="0"/>
                    <a:pt x="288" y="86"/>
                    <a:pt x="288" y="192"/>
                  </a:cubicBezTo>
                  <a:cubicBezTo>
                    <a:pt x="288" y="416"/>
                    <a:pt x="288" y="416"/>
                    <a:pt x="288" y="416"/>
                  </a:cubicBezTo>
                  <a:cubicBezTo>
                    <a:pt x="288" y="487"/>
                    <a:pt x="231" y="544"/>
                    <a:pt x="160" y="544"/>
                  </a:cubicBezTo>
                  <a:cubicBezTo>
                    <a:pt x="160" y="544"/>
                    <a:pt x="160" y="544"/>
                    <a:pt x="160" y="544"/>
                  </a:cubicBezTo>
                </a:path>
              </a:pathLst>
            </a:cu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4" name="Line 148"/>
            <p:cNvSpPr>
              <a:spLocks noChangeShapeType="1"/>
            </p:cNvSpPr>
            <p:nvPr/>
          </p:nvSpPr>
          <p:spPr bwMode="auto">
            <a:xfrm>
              <a:off x="7861300" y="4716463"/>
              <a:ext cx="0" cy="261938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5" name="Line 149"/>
            <p:cNvSpPr>
              <a:spLocks noChangeShapeType="1"/>
            </p:cNvSpPr>
            <p:nvPr/>
          </p:nvSpPr>
          <p:spPr bwMode="auto">
            <a:xfrm>
              <a:off x="7747000" y="4932363"/>
              <a:ext cx="0" cy="46038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6" name="Line 150"/>
            <p:cNvSpPr>
              <a:spLocks noChangeShapeType="1"/>
            </p:cNvSpPr>
            <p:nvPr/>
          </p:nvSpPr>
          <p:spPr bwMode="auto">
            <a:xfrm>
              <a:off x="7815263" y="4830763"/>
              <a:ext cx="0" cy="147638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7" name="Rectangle 151"/>
            <p:cNvSpPr>
              <a:spLocks noChangeArrowheads="1"/>
            </p:cNvSpPr>
            <p:nvPr/>
          </p:nvSpPr>
          <p:spPr bwMode="auto">
            <a:xfrm>
              <a:off x="7643813" y="4830763"/>
              <a:ext cx="125412" cy="101600"/>
            </a:xfrm>
            <a:prstGeom prst="rect">
              <a:avLst/>
            </a:pr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8" name="Freeform 152"/>
            <p:cNvSpPr>
              <a:spLocks/>
            </p:cNvSpPr>
            <p:nvPr/>
          </p:nvSpPr>
          <p:spPr bwMode="auto">
            <a:xfrm>
              <a:off x="7940675" y="4648200"/>
              <a:ext cx="169862" cy="136525"/>
            </a:xfrm>
            <a:custGeom>
              <a:avLst/>
              <a:gdLst>
                <a:gd name="T0" fmla="*/ 86 w 107"/>
                <a:gd name="T1" fmla="*/ 0 h 86"/>
                <a:gd name="T2" fmla="*/ 43 w 107"/>
                <a:gd name="T3" fmla="*/ 43 h 86"/>
                <a:gd name="T4" fmla="*/ 21 w 107"/>
                <a:gd name="T5" fmla="*/ 21 h 86"/>
                <a:gd name="T6" fmla="*/ 0 w 107"/>
                <a:gd name="T7" fmla="*/ 43 h 86"/>
                <a:gd name="T8" fmla="*/ 43 w 107"/>
                <a:gd name="T9" fmla="*/ 86 h 86"/>
                <a:gd name="T10" fmla="*/ 107 w 107"/>
                <a:gd name="T11" fmla="*/ 21 h 86"/>
                <a:gd name="T12" fmla="*/ 86 w 107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6">
                  <a:moveTo>
                    <a:pt x="86" y="0"/>
                  </a:moveTo>
                  <a:lnTo>
                    <a:pt x="43" y="43"/>
                  </a:lnTo>
                  <a:lnTo>
                    <a:pt x="21" y="21"/>
                  </a:lnTo>
                  <a:lnTo>
                    <a:pt x="0" y="43"/>
                  </a:lnTo>
                  <a:lnTo>
                    <a:pt x="43" y="86"/>
                  </a:lnTo>
                  <a:lnTo>
                    <a:pt x="107" y="21"/>
                  </a:lnTo>
                  <a:lnTo>
                    <a:pt x="86" y="0"/>
                  </a:lnTo>
                  <a:close/>
                </a:path>
              </a:pathLst>
            </a:cu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9" name="Freeform 153"/>
            <p:cNvSpPr>
              <a:spLocks/>
            </p:cNvSpPr>
            <p:nvPr/>
          </p:nvSpPr>
          <p:spPr bwMode="auto">
            <a:xfrm>
              <a:off x="7886700" y="4556125"/>
              <a:ext cx="280987" cy="307975"/>
            </a:xfrm>
            <a:custGeom>
              <a:avLst/>
              <a:gdLst>
                <a:gd name="T0" fmla="*/ 0 w 791"/>
                <a:gd name="T1" fmla="*/ 192 h 864"/>
                <a:gd name="T2" fmla="*/ 359 w 791"/>
                <a:gd name="T3" fmla="*/ 0 h 864"/>
                <a:gd name="T4" fmla="*/ 791 w 791"/>
                <a:gd name="T5" fmla="*/ 432 h 864"/>
                <a:gd name="T6" fmla="*/ 359 w 791"/>
                <a:gd name="T7" fmla="*/ 864 h 864"/>
                <a:gd name="T8" fmla="*/ 97 w 791"/>
                <a:gd name="T9" fmla="*/ 775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1" h="864">
                  <a:moveTo>
                    <a:pt x="0" y="192"/>
                  </a:moveTo>
                  <a:cubicBezTo>
                    <a:pt x="77" y="76"/>
                    <a:pt x="209" y="0"/>
                    <a:pt x="359" y="0"/>
                  </a:cubicBezTo>
                  <a:cubicBezTo>
                    <a:pt x="598" y="0"/>
                    <a:pt x="791" y="193"/>
                    <a:pt x="791" y="432"/>
                  </a:cubicBezTo>
                  <a:cubicBezTo>
                    <a:pt x="791" y="671"/>
                    <a:pt x="598" y="864"/>
                    <a:pt x="359" y="864"/>
                  </a:cubicBezTo>
                  <a:cubicBezTo>
                    <a:pt x="260" y="864"/>
                    <a:pt x="170" y="831"/>
                    <a:pt x="97" y="775"/>
                  </a:cubicBezTo>
                </a:path>
              </a:pathLst>
            </a:cu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62" name="Прямоугольник 61"/>
          <p:cNvSpPr/>
          <p:nvPr/>
        </p:nvSpPr>
        <p:spPr>
          <a:xfrm>
            <a:off x="219364" y="825080"/>
            <a:ext cx="16770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ОПОВЕЩАЕМЫЕ НАДЗОРНЫЕ ОРГАНЫ</a:t>
            </a:r>
            <a:endParaRPr lang="en-US" sz="900" b="1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2231284" y="841992"/>
            <a:ext cx="11395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СПОСОБ ОПОВЕЩЕНИЯ</a:t>
            </a:r>
            <a:endParaRPr lang="en-US" sz="900" b="1" dirty="0"/>
          </a:p>
        </p:txBody>
      </p:sp>
      <p:sp>
        <p:nvSpPr>
          <p:cNvPr id="65" name="Овал 64"/>
          <p:cNvSpPr/>
          <p:nvPr/>
        </p:nvSpPr>
        <p:spPr bwMode="auto">
          <a:xfrm>
            <a:off x="2405109" y="1273517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66" name="Группа 65"/>
          <p:cNvGrpSpPr>
            <a:grpSpLocks noChangeAspect="1"/>
          </p:cNvGrpSpPr>
          <p:nvPr/>
        </p:nvGrpSpPr>
        <p:grpSpPr>
          <a:xfrm>
            <a:off x="2472320" y="1364306"/>
            <a:ext cx="232456" cy="180000"/>
            <a:chOff x="3923529" y="2678736"/>
            <a:chExt cx="358775" cy="277813"/>
          </a:xfrm>
          <a:solidFill>
            <a:schemeClr val="accent1"/>
          </a:solidFill>
        </p:grpSpPr>
        <p:sp>
          <p:nvSpPr>
            <p:cNvPr id="67" name="Rectangle 1500"/>
            <p:cNvSpPr>
              <a:spLocks noChangeArrowheads="1"/>
            </p:cNvSpPr>
            <p:nvPr/>
          </p:nvSpPr>
          <p:spPr bwMode="auto">
            <a:xfrm>
              <a:off x="4190229" y="2708898"/>
              <a:ext cx="12700" cy="2206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68" name="Freeform 1501"/>
            <p:cNvSpPr>
              <a:spLocks noEditPoints="1"/>
            </p:cNvSpPr>
            <p:nvPr/>
          </p:nvSpPr>
          <p:spPr bwMode="auto">
            <a:xfrm>
              <a:off x="3923529" y="2678736"/>
              <a:ext cx="358775" cy="277813"/>
            </a:xfrm>
            <a:custGeom>
              <a:avLst/>
              <a:gdLst>
                <a:gd name="T0" fmla="*/ 406 w 431"/>
                <a:gd name="T1" fmla="*/ 333 h 333"/>
                <a:gd name="T2" fmla="*/ 397 w 431"/>
                <a:gd name="T3" fmla="*/ 332 h 333"/>
                <a:gd name="T4" fmla="*/ 76 w 431"/>
                <a:gd name="T5" fmla="*/ 217 h 333"/>
                <a:gd name="T6" fmla="*/ 22 w 431"/>
                <a:gd name="T7" fmla="*/ 246 h 333"/>
                <a:gd name="T8" fmla="*/ 8 w 431"/>
                <a:gd name="T9" fmla="*/ 246 h 333"/>
                <a:gd name="T10" fmla="*/ 0 w 431"/>
                <a:gd name="T11" fmla="*/ 233 h 333"/>
                <a:gd name="T12" fmla="*/ 0 w 431"/>
                <a:gd name="T13" fmla="*/ 101 h 333"/>
                <a:gd name="T14" fmla="*/ 8 w 431"/>
                <a:gd name="T15" fmla="*/ 88 h 333"/>
                <a:gd name="T16" fmla="*/ 22 w 431"/>
                <a:gd name="T17" fmla="*/ 88 h 333"/>
                <a:gd name="T18" fmla="*/ 76 w 431"/>
                <a:gd name="T19" fmla="*/ 117 h 333"/>
                <a:gd name="T20" fmla="*/ 397 w 431"/>
                <a:gd name="T21" fmla="*/ 2 h 333"/>
                <a:gd name="T22" fmla="*/ 420 w 431"/>
                <a:gd name="T23" fmla="*/ 5 h 333"/>
                <a:gd name="T24" fmla="*/ 431 w 431"/>
                <a:gd name="T25" fmla="*/ 26 h 333"/>
                <a:gd name="T26" fmla="*/ 431 w 431"/>
                <a:gd name="T27" fmla="*/ 308 h 333"/>
                <a:gd name="T28" fmla="*/ 420 w 431"/>
                <a:gd name="T29" fmla="*/ 329 h 333"/>
                <a:gd name="T30" fmla="*/ 406 w 431"/>
                <a:gd name="T31" fmla="*/ 333 h 333"/>
                <a:gd name="T32" fmla="*/ 75 w 431"/>
                <a:gd name="T33" fmla="*/ 200 h 333"/>
                <a:gd name="T34" fmla="*/ 402 w 431"/>
                <a:gd name="T35" fmla="*/ 317 h 333"/>
                <a:gd name="T36" fmla="*/ 411 w 431"/>
                <a:gd name="T37" fmla="*/ 316 h 333"/>
                <a:gd name="T38" fmla="*/ 415 w 431"/>
                <a:gd name="T39" fmla="*/ 308 h 333"/>
                <a:gd name="T40" fmla="*/ 415 w 431"/>
                <a:gd name="T41" fmla="*/ 26 h 333"/>
                <a:gd name="T42" fmla="*/ 411 w 431"/>
                <a:gd name="T43" fmla="*/ 18 h 333"/>
                <a:gd name="T44" fmla="*/ 402 w 431"/>
                <a:gd name="T45" fmla="*/ 17 h 333"/>
                <a:gd name="T46" fmla="*/ 75 w 431"/>
                <a:gd name="T47" fmla="*/ 134 h 333"/>
                <a:gd name="T48" fmla="*/ 16 w 431"/>
                <a:gd name="T49" fmla="*/ 102 h 333"/>
                <a:gd name="T50" fmla="*/ 16 w 431"/>
                <a:gd name="T51" fmla="*/ 232 h 333"/>
                <a:gd name="T52" fmla="*/ 75 w 431"/>
                <a:gd name="T53" fmla="*/ 20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1" h="333">
                  <a:moveTo>
                    <a:pt x="406" y="333"/>
                  </a:moveTo>
                  <a:cubicBezTo>
                    <a:pt x="403" y="333"/>
                    <a:pt x="400" y="333"/>
                    <a:pt x="397" y="332"/>
                  </a:cubicBezTo>
                  <a:cubicBezTo>
                    <a:pt x="76" y="217"/>
                    <a:pt x="76" y="217"/>
                    <a:pt x="76" y="21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18" y="249"/>
                    <a:pt x="12" y="249"/>
                    <a:pt x="8" y="246"/>
                  </a:cubicBezTo>
                  <a:cubicBezTo>
                    <a:pt x="3" y="243"/>
                    <a:pt x="0" y="238"/>
                    <a:pt x="0" y="233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96"/>
                    <a:pt x="3" y="91"/>
                    <a:pt x="8" y="88"/>
                  </a:cubicBezTo>
                  <a:cubicBezTo>
                    <a:pt x="12" y="86"/>
                    <a:pt x="18" y="86"/>
                    <a:pt x="22" y="88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397" y="2"/>
                    <a:pt x="397" y="2"/>
                    <a:pt x="397" y="2"/>
                  </a:cubicBezTo>
                  <a:cubicBezTo>
                    <a:pt x="405" y="0"/>
                    <a:pt x="413" y="1"/>
                    <a:pt x="420" y="5"/>
                  </a:cubicBezTo>
                  <a:cubicBezTo>
                    <a:pt x="427" y="10"/>
                    <a:pt x="431" y="18"/>
                    <a:pt x="431" y="26"/>
                  </a:cubicBezTo>
                  <a:cubicBezTo>
                    <a:pt x="431" y="308"/>
                    <a:pt x="431" y="308"/>
                    <a:pt x="431" y="308"/>
                  </a:cubicBezTo>
                  <a:cubicBezTo>
                    <a:pt x="431" y="317"/>
                    <a:pt x="427" y="324"/>
                    <a:pt x="420" y="329"/>
                  </a:cubicBezTo>
                  <a:cubicBezTo>
                    <a:pt x="416" y="332"/>
                    <a:pt x="411" y="333"/>
                    <a:pt x="406" y="333"/>
                  </a:cubicBezTo>
                  <a:close/>
                  <a:moveTo>
                    <a:pt x="75" y="200"/>
                  </a:moveTo>
                  <a:cubicBezTo>
                    <a:pt x="402" y="317"/>
                    <a:pt x="402" y="317"/>
                    <a:pt x="402" y="317"/>
                  </a:cubicBezTo>
                  <a:cubicBezTo>
                    <a:pt x="405" y="318"/>
                    <a:pt x="408" y="318"/>
                    <a:pt x="411" y="316"/>
                  </a:cubicBezTo>
                  <a:cubicBezTo>
                    <a:pt x="414" y="314"/>
                    <a:pt x="415" y="312"/>
                    <a:pt x="415" y="308"/>
                  </a:cubicBezTo>
                  <a:cubicBezTo>
                    <a:pt x="415" y="26"/>
                    <a:pt x="415" y="26"/>
                    <a:pt x="415" y="26"/>
                  </a:cubicBezTo>
                  <a:cubicBezTo>
                    <a:pt x="415" y="23"/>
                    <a:pt x="414" y="20"/>
                    <a:pt x="411" y="18"/>
                  </a:cubicBezTo>
                  <a:cubicBezTo>
                    <a:pt x="408" y="16"/>
                    <a:pt x="405" y="16"/>
                    <a:pt x="402" y="17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232"/>
                    <a:pt x="16" y="232"/>
                    <a:pt x="16" y="232"/>
                  </a:cubicBezTo>
                  <a:lnTo>
                    <a:pt x="75" y="20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69" name="Freeform 1502"/>
            <p:cNvSpPr>
              <a:spLocks/>
            </p:cNvSpPr>
            <p:nvPr/>
          </p:nvSpPr>
          <p:spPr bwMode="auto">
            <a:xfrm>
              <a:off x="4017191" y="2764461"/>
              <a:ext cx="98425" cy="44450"/>
            </a:xfrm>
            <a:custGeom>
              <a:avLst/>
              <a:gdLst>
                <a:gd name="T0" fmla="*/ 3 w 62"/>
                <a:gd name="T1" fmla="*/ 28 h 28"/>
                <a:gd name="T2" fmla="*/ 0 w 62"/>
                <a:gd name="T3" fmla="*/ 21 h 28"/>
                <a:gd name="T4" fmla="*/ 59 w 62"/>
                <a:gd name="T5" fmla="*/ 0 h 28"/>
                <a:gd name="T6" fmla="*/ 62 w 62"/>
                <a:gd name="T7" fmla="*/ 7 h 28"/>
                <a:gd name="T8" fmla="*/ 3 w 62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8">
                  <a:moveTo>
                    <a:pt x="3" y="28"/>
                  </a:moveTo>
                  <a:lnTo>
                    <a:pt x="0" y="21"/>
                  </a:lnTo>
                  <a:lnTo>
                    <a:pt x="59" y="0"/>
                  </a:lnTo>
                  <a:lnTo>
                    <a:pt x="62" y="7"/>
                  </a:lnTo>
                  <a:lnTo>
                    <a:pt x="3" y="28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70" name="Freeform 1503"/>
            <p:cNvSpPr>
              <a:spLocks noEditPoints="1"/>
            </p:cNvSpPr>
            <p:nvPr/>
          </p:nvSpPr>
          <p:spPr bwMode="auto">
            <a:xfrm>
              <a:off x="4001316" y="2854948"/>
              <a:ext cx="133350" cy="87313"/>
            </a:xfrm>
            <a:custGeom>
              <a:avLst/>
              <a:gdLst>
                <a:gd name="T0" fmla="*/ 117 w 160"/>
                <a:gd name="T1" fmla="*/ 105 h 105"/>
                <a:gd name="T2" fmla="*/ 105 w 160"/>
                <a:gd name="T3" fmla="*/ 103 h 105"/>
                <a:gd name="T4" fmla="*/ 25 w 160"/>
                <a:gd name="T5" fmla="*/ 74 h 105"/>
                <a:gd name="T6" fmla="*/ 4 w 160"/>
                <a:gd name="T7" fmla="*/ 56 h 105"/>
                <a:gd name="T8" fmla="*/ 3 w 160"/>
                <a:gd name="T9" fmla="*/ 29 h 105"/>
                <a:gd name="T10" fmla="*/ 13 w 160"/>
                <a:gd name="T11" fmla="*/ 0 h 105"/>
                <a:gd name="T12" fmla="*/ 160 w 160"/>
                <a:gd name="T13" fmla="*/ 53 h 105"/>
                <a:gd name="T14" fmla="*/ 150 w 160"/>
                <a:gd name="T15" fmla="*/ 81 h 105"/>
                <a:gd name="T16" fmla="*/ 132 w 160"/>
                <a:gd name="T17" fmla="*/ 101 h 105"/>
                <a:gd name="T18" fmla="*/ 117 w 160"/>
                <a:gd name="T19" fmla="*/ 105 h 105"/>
                <a:gd name="T20" fmla="*/ 23 w 160"/>
                <a:gd name="T21" fmla="*/ 20 h 105"/>
                <a:gd name="T22" fmla="*/ 18 w 160"/>
                <a:gd name="T23" fmla="*/ 34 h 105"/>
                <a:gd name="T24" fmla="*/ 19 w 160"/>
                <a:gd name="T25" fmla="*/ 49 h 105"/>
                <a:gd name="T26" fmla="*/ 30 w 160"/>
                <a:gd name="T27" fmla="*/ 59 h 105"/>
                <a:gd name="T28" fmla="*/ 110 w 160"/>
                <a:gd name="T29" fmla="*/ 88 h 105"/>
                <a:gd name="T30" fmla="*/ 125 w 160"/>
                <a:gd name="T31" fmla="*/ 87 h 105"/>
                <a:gd name="T32" fmla="*/ 136 w 160"/>
                <a:gd name="T33" fmla="*/ 76 h 105"/>
                <a:gd name="T34" fmla="*/ 140 w 160"/>
                <a:gd name="T35" fmla="*/ 62 h 105"/>
                <a:gd name="T36" fmla="*/ 23 w 160"/>
                <a:gd name="T37" fmla="*/ 2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105">
                  <a:moveTo>
                    <a:pt x="117" y="105"/>
                  </a:moveTo>
                  <a:cubicBezTo>
                    <a:pt x="113" y="105"/>
                    <a:pt x="109" y="104"/>
                    <a:pt x="105" y="10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16" y="71"/>
                    <a:pt x="9" y="64"/>
                    <a:pt x="4" y="56"/>
                  </a:cubicBezTo>
                  <a:cubicBezTo>
                    <a:pt x="0" y="47"/>
                    <a:pt x="0" y="37"/>
                    <a:pt x="3" y="2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0" y="53"/>
                    <a:pt x="160" y="53"/>
                    <a:pt x="160" y="53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47" y="90"/>
                    <a:pt x="140" y="97"/>
                    <a:pt x="132" y="101"/>
                  </a:cubicBezTo>
                  <a:cubicBezTo>
                    <a:pt x="127" y="104"/>
                    <a:pt x="122" y="105"/>
                    <a:pt x="117" y="105"/>
                  </a:cubicBezTo>
                  <a:close/>
                  <a:moveTo>
                    <a:pt x="23" y="20"/>
                  </a:moveTo>
                  <a:cubicBezTo>
                    <a:pt x="18" y="34"/>
                    <a:pt x="18" y="34"/>
                    <a:pt x="18" y="34"/>
                  </a:cubicBezTo>
                  <a:cubicBezTo>
                    <a:pt x="16" y="39"/>
                    <a:pt x="16" y="44"/>
                    <a:pt x="19" y="49"/>
                  </a:cubicBezTo>
                  <a:cubicBezTo>
                    <a:pt x="21" y="54"/>
                    <a:pt x="25" y="57"/>
                    <a:pt x="30" y="59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5" y="90"/>
                    <a:pt x="121" y="90"/>
                    <a:pt x="125" y="87"/>
                  </a:cubicBezTo>
                  <a:cubicBezTo>
                    <a:pt x="130" y="85"/>
                    <a:pt x="134" y="81"/>
                    <a:pt x="136" y="76"/>
                  </a:cubicBezTo>
                  <a:cubicBezTo>
                    <a:pt x="140" y="62"/>
                    <a:pt x="140" y="62"/>
                    <a:pt x="140" y="62"/>
                  </a:cubicBezTo>
                  <a:lnTo>
                    <a:pt x="23" y="2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71" name="Rectangle 1504"/>
            <p:cNvSpPr>
              <a:spLocks noChangeArrowheads="1"/>
            </p:cNvSpPr>
            <p:nvPr/>
          </p:nvSpPr>
          <p:spPr bwMode="auto">
            <a:xfrm>
              <a:off x="3980679" y="2785098"/>
              <a:ext cx="12700" cy="682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81" name="Прямоугольник 80"/>
          <p:cNvSpPr/>
          <p:nvPr/>
        </p:nvSpPr>
        <p:spPr>
          <a:xfrm>
            <a:off x="3710225" y="887467"/>
            <a:ext cx="125226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00" b="1" dirty="0" smtClean="0"/>
              <a:t>РАССЛЕДОВАНИЕ</a:t>
            </a:r>
            <a:endParaRPr lang="en-US" sz="900" b="1" dirty="0"/>
          </a:p>
        </p:txBody>
      </p:sp>
      <p:sp>
        <p:nvSpPr>
          <p:cNvPr id="82" name="Овал 81"/>
          <p:cNvSpPr/>
          <p:nvPr/>
        </p:nvSpPr>
        <p:spPr bwMode="auto">
          <a:xfrm>
            <a:off x="4151621" y="1273517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83" name="Группа 82"/>
          <p:cNvGrpSpPr>
            <a:grpSpLocks noChangeAspect="1"/>
          </p:cNvGrpSpPr>
          <p:nvPr/>
        </p:nvGrpSpPr>
        <p:grpSpPr>
          <a:xfrm>
            <a:off x="4242252" y="1367927"/>
            <a:ext cx="214737" cy="216000"/>
            <a:chOff x="839788" y="3584576"/>
            <a:chExt cx="539751" cy="542926"/>
          </a:xfrm>
        </p:grpSpPr>
        <p:sp>
          <p:nvSpPr>
            <p:cNvPr id="84" name="Oval 119"/>
            <p:cNvSpPr>
              <a:spLocks noChangeArrowheads="1"/>
            </p:cNvSpPr>
            <p:nvPr/>
          </p:nvSpPr>
          <p:spPr bwMode="auto">
            <a:xfrm>
              <a:off x="839788" y="3584576"/>
              <a:ext cx="400050" cy="401638"/>
            </a:xfrm>
            <a:prstGeom prst="ellipse">
              <a:avLst/>
            </a:pr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5" name="Freeform 120"/>
            <p:cNvSpPr>
              <a:spLocks/>
            </p:cNvSpPr>
            <p:nvPr/>
          </p:nvSpPr>
          <p:spPr bwMode="auto">
            <a:xfrm>
              <a:off x="1190626" y="3935414"/>
              <a:ext cx="188913" cy="192088"/>
            </a:xfrm>
            <a:custGeom>
              <a:avLst/>
              <a:gdLst>
                <a:gd name="T0" fmla="*/ 0 w 66"/>
                <a:gd name="T1" fmla="*/ 18 h 67"/>
                <a:gd name="T2" fmla="*/ 44 w 66"/>
                <a:gd name="T3" fmla="*/ 62 h 67"/>
                <a:gd name="T4" fmla="*/ 62 w 66"/>
                <a:gd name="T5" fmla="*/ 62 h 67"/>
                <a:gd name="T6" fmla="*/ 62 w 66"/>
                <a:gd name="T7" fmla="*/ 45 h 67"/>
                <a:gd name="T8" fmla="*/ 17 w 66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7">
                  <a:moveTo>
                    <a:pt x="0" y="18"/>
                  </a:moveTo>
                  <a:cubicBezTo>
                    <a:pt x="44" y="62"/>
                    <a:pt x="44" y="62"/>
                    <a:pt x="44" y="62"/>
                  </a:cubicBezTo>
                  <a:cubicBezTo>
                    <a:pt x="49" y="67"/>
                    <a:pt x="57" y="67"/>
                    <a:pt x="62" y="62"/>
                  </a:cubicBezTo>
                  <a:cubicBezTo>
                    <a:pt x="66" y="57"/>
                    <a:pt x="66" y="50"/>
                    <a:pt x="62" y="45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6" name="Freeform 121"/>
            <p:cNvSpPr>
              <a:spLocks/>
            </p:cNvSpPr>
            <p:nvPr/>
          </p:nvSpPr>
          <p:spPr bwMode="auto">
            <a:xfrm>
              <a:off x="989013" y="3787776"/>
              <a:ext cx="100013" cy="15875"/>
            </a:xfrm>
            <a:custGeom>
              <a:avLst/>
              <a:gdLst>
                <a:gd name="T0" fmla="*/ 35 w 35"/>
                <a:gd name="T1" fmla="*/ 6 h 6"/>
                <a:gd name="T2" fmla="*/ 18 w 35"/>
                <a:gd name="T3" fmla="*/ 0 h 6"/>
                <a:gd name="T4" fmla="*/ 18 w 35"/>
                <a:gd name="T5" fmla="*/ 0 h 6"/>
                <a:gd name="T6" fmla="*/ 0 w 3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6">
                  <a:moveTo>
                    <a:pt x="35" y="6"/>
                  </a:moveTo>
                  <a:cubicBezTo>
                    <a:pt x="31" y="3"/>
                    <a:pt x="24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0"/>
                    <a:pt x="5" y="3"/>
                    <a:pt x="0" y="6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7" name="Freeform 122"/>
            <p:cNvSpPr>
              <a:spLocks/>
            </p:cNvSpPr>
            <p:nvPr/>
          </p:nvSpPr>
          <p:spPr bwMode="auto">
            <a:xfrm>
              <a:off x="1003301" y="3687764"/>
              <a:ext cx="73025" cy="100013"/>
            </a:xfrm>
            <a:custGeom>
              <a:avLst/>
              <a:gdLst>
                <a:gd name="T0" fmla="*/ 13 w 26"/>
                <a:gd name="T1" fmla="*/ 35 h 35"/>
                <a:gd name="T2" fmla="*/ 26 w 26"/>
                <a:gd name="T3" fmla="*/ 20 h 35"/>
                <a:gd name="T4" fmla="*/ 26 w 26"/>
                <a:gd name="T5" fmla="*/ 15 h 35"/>
                <a:gd name="T6" fmla="*/ 13 w 26"/>
                <a:gd name="T7" fmla="*/ 0 h 35"/>
                <a:gd name="T8" fmla="*/ 0 w 26"/>
                <a:gd name="T9" fmla="*/ 15 h 35"/>
                <a:gd name="T10" fmla="*/ 0 w 26"/>
                <a:gd name="T11" fmla="*/ 20 h 35"/>
                <a:gd name="T12" fmla="*/ 13 w 26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5">
                  <a:moveTo>
                    <a:pt x="13" y="35"/>
                  </a:moveTo>
                  <a:cubicBezTo>
                    <a:pt x="21" y="35"/>
                    <a:pt x="26" y="28"/>
                    <a:pt x="26" y="20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6"/>
                    <a:pt x="21" y="0"/>
                    <a:pt x="13" y="0"/>
                  </a:cubicBezTo>
                  <a:cubicBezTo>
                    <a:pt x="5" y="0"/>
                    <a:pt x="0" y="6"/>
                    <a:pt x="0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8"/>
                    <a:pt x="5" y="35"/>
                    <a:pt x="13" y="35"/>
                  </a:cubicBez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8" name="Freeform 123"/>
            <p:cNvSpPr>
              <a:spLocks/>
            </p:cNvSpPr>
            <p:nvPr/>
          </p:nvSpPr>
          <p:spPr bwMode="auto">
            <a:xfrm>
              <a:off x="877888" y="3824289"/>
              <a:ext cx="111125" cy="74613"/>
            </a:xfrm>
            <a:custGeom>
              <a:avLst/>
              <a:gdLst>
                <a:gd name="T0" fmla="*/ 0 w 39"/>
                <a:gd name="T1" fmla="*/ 4 h 26"/>
                <a:gd name="T2" fmla="*/ 17 w 39"/>
                <a:gd name="T3" fmla="*/ 0 h 26"/>
                <a:gd name="T4" fmla="*/ 39 w 39"/>
                <a:gd name="T5" fmla="*/ 13 h 26"/>
                <a:gd name="T6" fmla="*/ 39 w 39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26">
                  <a:moveTo>
                    <a:pt x="0" y="4"/>
                  </a:moveTo>
                  <a:cubicBezTo>
                    <a:pt x="4" y="1"/>
                    <a:pt x="11" y="0"/>
                    <a:pt x="17" y="0"/>
                  </a:cubicBezTo>
                  <a:cubicBezTo>
                    <a:pt x="27" y="0"/>
                    <a:pt x="39" y="8"/>
                    <a:pt x="39" y="13"/>
                  </a:cubicBezTo>
                  <a:cubicBezTo>
                    <a:pt x="39" y="26"/>
                    <a:pt x="39" y="26"/>
                    <a:pt x="39" y="26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9" name="Freeform 124"/>
            <p:cNvSpPr>
              <a:spLocks/>
            </p:cNvSpPr>
            <p:nvPr/>
          </p:nvSpPr>
          <p:spPr bwMode="auto">
            <a:xfrm>
              <a:off x="889001" y="3724276"/>
              <a:ext cx="76200" cy="100013"/>
            </a:xfrm>
            <a:custGeom>
              <a:avLst/>
              <a:gdLst>
                <a:gd name="T0" fmla="*/ 13 w 27"/>
                <a:gd name="T1" fmla="*/ 35 h 35"/>
                <a:gd name="T2" fmla="*/ 27 w 27"/>
                <a:gd name="T3" fmla="*/ 20 h 35"/>
                <a:gd name="T4" fmla="*/ 27 w 27"/>
                <a:gd name="T5" fmla="*/ 15 h 35"/>
                <a:gd name="T6" fmla="*/ 13 w 27"/>
                <a:gd name="T7" fmla="*/ 0 h 35"/>
                <a:gd name="T8" fmla="*/ 0 w 27"/>
                <a:gd name="T9" fmla="*/ 15 h 35"/>
                <a:gd name="T10" fmla="*/ 0 w 27"/>
                <a:gd name="T11" fmla="*/ 20 h 35"/>
                <a:gd name="T12" fmla="*/ 13 w 27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5">
                  <a:moveTo>
                    <a:pt x="13" y="35"/>
                  </a:moveTo>
                  <a:cubicBezTo>
                    <a:pt x="21" y="35"/>
                    <a:pt x="27" y="28"/>
                    <a:pt x="27" y="20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6"/>
                    <a:pt x="21" y="0"/>
                    <a:pt x="13" y="0"/>
                  </a:cubicBezTo>
                  <a:cubicBezTo>
                    <a:pt x="6" y="0"/>
                    <a:pt x="0" y="6"/>
                    <a:pt x="0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8"/>
                    <a:pt x="6" y="35"/>
                    <a:pt x="13" y="35"/>
                  </a:cubicBez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0" name="Freeform 125"/>
            <p:cNvSpPr>
              <a:spLocks/>
            </p:cNvSpPr>
            <p:nvPr/>
          </p:nvSpPr>
          <p:spPr bwMode="auto">
            <a:xfrm>
              <a:off x="1089026" y="3824289"/>
              <a:ext cx="112713" cy="74613"/>
            </a:xfrm>
            <a:custGeom>
              <a:avLst/>
              <a:gdLst>
                <a:gd name="T0" fmla="*/ 40 w 40"/>
                <a:gd name="T1" fmla="*/ 4 h 26"/>
                <a:gd name="T2" fmla="*/ 22 w 40"/>
                <a:gd name="T3" fmla="*/ 0 h 26"/>
                <a:gd name="T4" fmla="*/ 0 w 40"/>
                <a:gd name="T5" fmla="*/ 13 h 26"/>
                <a:gd name="T6" fmla="*/ 0 w 40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6">
                  <a:moveTo>
                    <a:pt x="40" y="4"/>
                  </a:moveTo>
                  <a:cubicBezTo>
                    <a:pt x="35" y="1"/>
                    <a:pt x="28" y="0"/>
                    <a:pt x="22" y="0"/>
                  </a:cubicBezTo>
                  <a:cubicBezTo>
                    <a:pt x="13" y="0"/>
                    <a:pt x="0" y="8"/>
                    <a:pt x="0" y="13"/>
                  </a:cubicBezTo>
                  <a:cubicBezTo>
                    <a:pt x="0" y="26"/>
                    <a:pt x="0" y="26"/>
                    <a:pt x="0" y="26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1" name="Freeform 126"/>
            <p:cNvSpPr>
              <a:spLocks/>
            </p:cNvSpPr>
            <p:nvPr/>
          </p:nvSpPr>
          <p:spPr bwMode="auto">
            <a:xfrm>
              <a:off x="1114426" y="3724276"/>
              <a:ext cx="76200" cy="100013"/>
            </a:xfrm>
            <a:custGeom>
              <a:avLst/>
              <a:gdLst>
                <a:gd name="T0" fmla="*/ 13 w 27"/>
                <a:gd name="T1" fmla="*/ 35 h 35"/>
                <a:gd name="T2" fmla="*/ 0 w 27"/>
                <a:gd name="T3" fmla="*/ 20 h 35"/>
                <a:gd name="T4" fmla="*/ 0 w 27"/>
                <a:gd name="T5" fmla="*/ 15 h 35"/>
                <a:gd name="T6" fmla="*/ 13 w 27"/>
                <a:gd name="T7" fmla="*/ 0 h 35"/>
                <a:gd name="T8" fmla="*/ 27 w 27"/>
                <a:gd name="T9" fmla="*/ 15 h 35"/>
                <a:gd name="T10" fmla="*/ 27 w 27"/>
                <a:gd name="T11" fmla="*/ 20 h 35"/>
                <a:gd name="T12" fmla="*/ 13 w 27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5">
                  <a:moveTo>
                    <a:pt x="13" y="35"/>
                  </a:moveTo>
                  <a:cubicBezTo>
                    <a:pt x="5" y="35"/>
                    <a:pt x="0" y="28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21" y="0"/>
                    <a:pt x="27" y="6"/>
                    <a:pt x="27" y="15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8"/>
                    <a:pt x="21" y="35"/>
                    <a:pt x="13" y="35"/>
                  </a:cubicBez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2" name="Freeform 127"/>
            <p:cNvSpPr>
              <a:spLocks/>
            </p:cNvSpPr>
            <p:nvPr/>
          </p:nvSpPr>
          <p:spPr bwMode="auto">
            <a:xfrm>
              <a:off x="1139826" y="3887789"/>
              <a:ext cx="111125" cy="111125"/>
            </a:xfrm>
            <a:custGeom>
              <a:avLst/>
              <a:gdLst>
                <a:gd name="T0" fmla="*/ 47 w 70"/>
                <a:gd name="T1" fmla="*/ 0 h 70"/>
                <a:gd name="T2" fmla="*/ 70 w 70"/>
                <a:gd name="T3" fmla="*/ 23 h 70"/>
                <a:gd name="T4" fmla="*/ 23 w 70"/>
                <a:gd name="T5" fmla="*/ 70 h 70"/>
                <a:gd name="T6" fmla="*/ 0 w 70"/>
                <a:gd name="T7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70">
                  <a:moveTo>
                    <a:pt x="47" y="0"/>
                  </a:moveTo>
                  <a:lnTo>
                    <a:pt x="70" y="23"/>
                  </a:lnTo>
                  <a:lnTo>
                    <a:pt x="23" y="70"/>
                  </a:lnTo>
                  <a:lnTo>
                    <a:pt x="0" y="46"/>
                  </a:ln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93" name="Овал 92"/>
          <p:cNvSpPr/>
          <p:nvPr/>
        </p:nvSpPr>
        <p:spPr bwMode="auto">
          <a:xfrm>
            <a:off x="6417463" y="1256306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94" name="Группа 93"/>
          <p:cNvGrpSpPr>
            <a:grpSpLocks noChangeAspect="1"/>
          </p:cNvGrpSpPr>
          <p:nvPr/>
        </p:nvGrpSpPr>
        <p:grpSpPr>
          <a:xfrm>
            <a:off x="6484674" y="1347095"/>
            <a:ext cx="232456" cy="180000"/>
            <a:chOff x="3923529" y="2678736"/>
            <a:chExt cx="358775" cy="277813"/>
          </a:xfrm>
          <a:solidFill>
            <a:schemeClr val="accent1"/>
          </a:solidFill>
        </p:grpSpPr>
        <p:sp>
          <p:nvSpPr>
            <p:cNvPr id="95" name="Rectangle 1500"/>
            <p:cNvSpPr>
              <a:spLocks noChangeArrowheads="1"/>
            </p:cNvSpPr>
            <p:nvPr/>
          </p:nvSpPr>
          <p:spPr bwMode="auto">
            <a:xfrm>
              <a:off x="4190229" y="2708898"/>
              <a:ext cx="12700" cy="2206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6" name="Freeform 1501"/>
            <p:cNvSpPr>
              <a:spLocks noEditPoints="1"/>
            </p:cNvSpPr>
            <p:nvPr/>
          </p:nvSpPr>
          <p:spPr bwMode="auto">
            <a:xfrm>
              <a:off x="3923529" y="2678736"/>
              <a:ext cx="358775" cy="277813"/>
            </a:xfrm>
            <a:custGeom>
              <a:avLst/>
              <a:gdLst>
                <a:gd name="T0" fmla="*/ 406 w 431"/>
                <a:gd name="T1" fmla="*/ 333 h 333"/>
                <a:gd name="T2" fmla="*/ 397 w 431"/>
                <a:gd name="T3" fmla="*/ 332 h 333"/>
                <a:gd name="T4" fmla="*/ 76 w 431"/>
                <a:gd name="T5" fmla="*/ 217 h 333"/>
                <a:gd name="T6" fmla="*/ 22 w 431"/>
                <a:gd name="T7" fmla="*/ 246 h 333"/>
                <a:gd name="T8" fmla="*/ 8 w 431"/>
                <a:gd name="T9" fmla="*/ 246 h 333"/>
                <a:gd name="T10" fmla="*/ 0 w 431"/>
                <a:gd name="T11" fmla="*/ 233 h 333"/>
                <a:gd name="T12" fmla="*/ 0 w 431"/>
                <a:gd name="T13" fmla="*/ 101 h 333"/>
                <a:gd name="T14" fmla="*/ 8 w 431"/>
                <a:gd name="T15" fmla="*/ 88 h 333"/>
                <a:gd name="T16" fmla="*/ 22 w 431"/>
                <a:gd name="T17" fmla="*/ 88 h 333"/>
                <a:gd name="T18" fmla="*/ 76 w 431"/>
                <a:gd name="T19" fmla="*/ 117 h 333"/>
                <a:gd name="T20" fmla="*/ 397 w 431"/>
                <a:gd name="T21" fmla="*/ 2 h 333"/>
                <a:gd name="T22" fmla="*/ 420 w 431"/>
                <a:gd name="T23" fmla="*/ 5 h 333"/>
                <a:gd name="T24" fmla="*/ 431 w 431"/>
                <a:gd name="T25" fmla="*/ 26 h 333"/>
                <a:gd name="T26" fmla="*/ 431 w 431"/>
                <a:gd name="T27" fmla="*/ 308 h 333"/>
                <a:gd name="T28" fmla="*/ 420 w 431"/>
                <a:gd name="T29" fmla="*/ 329 h 333"/>
                <a:gd name="T30" fmla="*/ 406 w 431"/>
                <a:gd name="T31" fmla="*/ 333 h 333"/>
                <a:gd name="T32" fmla="*/ 75 w 431"/>
                <a:gd name="T33" fmla="*/ 200 h 333"/>
                <a:gd name="T34" fmla="*/ 402 w 431"/>
                <a:gd name="T35" fmla="*/ 317 h 333"/>
                <a:gd name="T36" fmla="*/ 411 w 431"/>
                <a:gd name="T37" fmla="*/ 316 h 333"/>
                <a:gd name="T38" fmla="*/ 415 w 431"/>
                <a:gd name="T39" fmla="*/ 308 h 333"/>
                <a:gd name="T40" fmla="*/ 415 w 431"/>
                <a:gd name="T41" fmla="*/ 26 h 333"/>
                <a:gd name="T42" fmla="*/ 411 w 431"/>
                <a:gd name="T43" fmla="*/ 18 h 333"/>
                <a:gd name="T44" fmla="*/ 402 w 431"/>
                <a:gd name="T45" fmla="*/ 17 h 333"/>
                <a:gd name="T46" fmla="*/ 75 w 431"/>
                <a:gd name="T47" fmla="*/ 134 h 333"/>
                <a:gd name="T48" fmla="*/ 16 w 431"/>
                <a:gd name="T49" fmla="*/ 102 h 333"/>
                <a:gd name="T50" fmla="*/ 16 w 431"/>
                <a:gd name="T51" fmla="*/ 232 h 333"/>
                <a:gd name="T52" fmla="*/ 75 w 431"/>
                <a:gd name="T53" fmla="*/ 20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1" h="333">
                  <a:moveTo>
                    <a:pt x="406" y="333"/>
                  </a:moveTo>
                  <a:cubicBezTo>
                    <a:pt x="403" y="333"/>
                    <a:pt x="400" y="333"/>
                    <a:pt x="397" y="332"/>
                  </a:cubicBezTo>
                  <a:cubicBezTo>
                    <a:pt x="76" y="217"/>
                    <a:pt x="76" y="217"/>
                    <a:pt x="76" y="21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18" y="249"/>
                    <a:pt x="12" y="249"/>
                    <a:pt x="8" y="246"/>
                  </a:cubicBezTo>
                  <a:cubicBezTo>
                    <a:pt x="3" y="243"/>
                    <a:pt x="0" y="238"/>
                    <a:pt x="0" y="233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96"/>
                    <a:pt x="3" y="91"/>
                    <a:pt x="8" y="88"/>
                  </a:cubicBezTo>
                  <a:cubicBezTo>
                    <a:pt x="12" y="86"/>
                    <a:pt x="18" y="86"/>
                    <a:pt x="22" y="88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397" y="2"/>
                    <a:pt x="397" y="2"/>
                    <a:pt x="397" y="2"/>
                  </a:cubicBezTo>
                  <a:cubicBezTo>
                    <a:pt x="405" y="0"/>
                    <a:pt x="413" y="1"/>
                    <a:pt x="420" y="5"/>
                  </a:cubicBezTo>
                  <a:cubicBezTo>
                    <a:pt x="427" y="10"/>
                    <a:pt x="431" y="18"/>
                    <a:pt x="431" y="26"/>
                  </a:cubicBezTo>
                  <a:cubicBezTo>
                    <a:pt x="431" y="308"/>
                    <a:pt x="431" y="308"/>
                    <a:pt x="431" y="308"/>
                  </a:cubicBezTo>
                  <a:cubicBezTo>
                    <a:pt x="431" y="317"/>
                    <a:pt x="427" y="324"/>
                    <a:pt x="420" y="329"/>
                  </a:cubicBezTo>
                  <a:cubicBezTo>
                    <a:pt x="416" y="332"/>
                    <a:pt x="411" y="333"/>
                    <a:pt x="406" y="333"/>
                  </a:cubicBezTo>
                  <a:close/>
                  <a:moveTo>
                    <a:pt x="75" y="200"/>
                  </a:moveTo>
                  <a:cubicBezTo>
                    <a:pt x="402" y="317"/>
                    <a:pt x="402" y="317"/>
                    <a:pt x="402" y="317"/>
                  </a:cubicBezTo>
                  <a:cubicBezTo>
                    <a:pt x="405" y="318"/>
                    <a:pt x="408" y="318"/>
                    <a:pt x="411" y="316"/>
                  </a:cubicBezTo>
                  <a:cubicBezTo>
                    <a:pt x="414" y="314"/>
                    <a:pt x="415" y="312"/>
                    <a:pt x="415" y="308"/>
                  </a:cubicBezTo>
                  <a:cubicBezTo>
                    <a:pt x="415" y="26"/>
                    <a:pt x="415" y="26"/>
                    <a:pt x="415" y="26"/>
                  </a:cubicBezTo>
                  <a:cubicBezTo>
                    <a:pt x="415" y="23"/>
                    <a:pt x="414" y="20"/>
                    <a:pt x="411" y="18"/>
                  </a:cubicBezTo>
                  <a:cubicBezTo>
                    <a:pt x="408" y="16"/>
                    <a:pt x="405" y="16"/>
                    <a:pt x="402" y="17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232"/>
                    <a:pt x="16" y="232"/>
                    <a:pt x="16" y="232"/>
                  </a:cubicBezTo>
                  <a:lnTo>
                    <a:pt x="75" y="20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8" name="Freeform 1502"/>
            <p:cNvSpPr>
              <a:spLocks/>
            </p:cNvSpPr>
            <p:nvPr/>
          </p:nvSpPr>
          <p:spPr bwMode="auto">
            <a:xfrm>
              <a:off x="4017191" y="2764461"/>
              <a:ext cx="98425" cy="44450"/>
            </a:xfrm>
            <a:custGeom>
              <a:avLst/>
              <a:gdLst>
                <a:gd name="T0" fmla="*/ 3 w 62"/>
                <a:gd name="T1" fmla="*/ 28 h 28"/>
                <a:gd name="T2" fmla="*/ 0 w 62"/>
                <a:gd name="T3" fmla="*/ 21 h 28"/>
                <a:gd name="T4" fmla="*/ 59 w 62"/>
                <a:gd name="T5" fmla="*/ 0 h 28"/>
                <a:gd name="T6" fmla="*/ 62 w 62"/>
                <a:gd name="T7" fmla="*/ 7 h 28"/>
                <a:gd name="T8" fmla="*/ 3 w 62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8">
                  <a:moveTo>
                    <a:pt x="3" y="28"/>
                  </a:moveTo>
                  <a:lnTo>
                    <a:pt x="0" y="21"/>
                  </a:lnTo>
                  <a:lnTo>
                    <a:pt x="59" y="0"/>
                  </a:lnTo>
                  <a:lnTo>
                    <a:pt x="62" y="7"/>
                  </a:lnTo>
                  <a:lnTo>
                    <a:pt x="3" y="28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9" name="Freeform 1503"/>
            <p:cNvSpPr>
              <a:spLocks noEditPoints="1"/>
            </p:cNvSpPr>
            <p:nvPr/>
          </p:nvSpPr>
          <p:spPr bwMode="auto">
            <a:xfrm>
              <a:off x="4001316" y="2854948"/>
              <a:ext cx="133350" cy="87313"/>
            </a:xfrm>
            <a:custGeom>
              <a:avLst/>
              <a:gdLst>
                <a:gd name="T0" fmla="*/ 117 w 160"/>
                <a:gd name="T1" fmla="*/ 105 h 105"/>
                <a:gd name="T2" fmla="*/ 105 w 160"/>
                <a:gd name="T3" fmla="*/ 103 h 105"/>
                <a:gd name="T4" fmla="*/ 25 w 160"/>
                <a:gd name="T5" fmla="*/ 74 h 105"/>
                <a:gd name="T6" fmla="*/ 4 w 160"/>
                <a:gd name="T7" fmla="*/ 56 h 105"/>
                <a:gd name="T8" fmla="*/ 3 w 160"/>
                <a:gd name="T9" fmla="*/ 29 h 105"/>
                <a:gd name="T10" fmla="*/ 13 w 160"/>
                <a:gd name="T11" fmla="*/ 0 h 105"/>
                <a:gd name="T12" fmla="*/ 160 w 160"/>
                <a:gd name="T13" fmla="*/ 53 h 105"/>
                <a:gd name="T14" fmla="*/ 150 w 160"/>
                <a:gd name="T15" fmla="*/ 81 h 105"/>
                <a:gd name="T16" fmla="*/ 132 w 160"/>
                <a:gd name="T17" fmla="*/ 101 h 105"/>
                <a:gd name="T18" fmla="*/ 117 w 160"/>
                <a:gd name="T19" fmla="*/ 105 h 105"/>
                <a:gd name="T20" fmla="*/ 23 w 160"/>
                <a:gd name="T21" fmla="*/ 20 h 105"/>
                <a:gd name="T22" fmla="*/ 18 w 160"/>
                <a:gd name="T23" fmla="*/ 34 h 105"/>
                <a:gd name="T24" fmla="*/ 19 w 160"/>
                <a:gd name="T25" fmla="*/ 49 h 105"/>
                <a:gd name="T26" fmla="*/ 30 w 160"/>
                <a:gd name="T27" fmla="*/ 59 h 105"/>
                <a:gd name="T28" fmla="*/ 110 w 160"/>
                <a:gd name="T29" fmla="*/ 88 h 105"/>
                <a:gd name="T30" fmla="*/ 125 w 160"/>
                <a:gd name="T31" fmla="*/ 87 h 105"/>
                <a:gd name="T32" fmla="*/ 136 w 160"/>
                <a:gd name="T33" fmla="*/ 76 h 105"/>
                <a:gd name="T34" fmla="*/ 140 w 160"/>
                <a:gd name="T35" fmla="*/ 62 h 105"/>
                <a:gd name="T36" fmla="*/ 23 w 160"/>
                <a:gd name="T37" fmla="*/ 2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105">
                  <a:moveTo>
                    <a:pt x="117" y="105"/>
                  </a:moveTo>
                  <a:cubicBezTo>
                    <a:pt x="113" y="105"/>
                    <a:pt x="109" y="104"/>
                    <a:pt x="105" y="10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16" y="71"/>
                    <a:pt x="9" y="64"/>
                    <a:pt x="4" y="56"/>
                  </a:cubicBezTo>
                  <a:cubicBezTo>
                    <a:pt x="0" y="47"/>
                    <a:pt x="0" y="37"/>
                    <a:pt x="3" y="2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0" y="53"/>
                    <a:pt x="160" y="53"/>
                    <a:pt x="160" y="53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47" y="90"/>
                    <a:pt x="140" y="97"/>
                    <a:pt x="132" y="101"/>
                  </a:cubicBezTo>
                  <a:cubicBezTo>
                    <a:pt x="127" y="104"/>
                    <a:pt x="122" y="105"/>
                    <a:pt x="117" y="105"/>
                  </a:cubicBezTo>
                  <a:close/>
                  <a:moveTo>
                    <a:pt x="23" y="20"/>
                  </a:moveTo>
                  <a:cubicBezTo>
                    <a:pt x="18" y="34"/>
                    <a:pt x="18" y="34"/>
                    <a:pt x="18" y="34"/>
                  </a:cubicBezTo>
                  <a:cubicBezTo>
                    <a:pt x="16" y="39"/>
                    <a:pt x="16" y="44"/>
                    <a:pt x="19" y="49"/>
                  </a:cubicBezTo>
                  <a:cubicBezTo>
                    <a:pt x="21" y="54"/>
                    <a:pt x="25" y="57"/>
                    <a:pt x="30" y="59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5" y="90"/>
                    <a:pt x="121" y="90"/>
                    <a:pt x="125" y="87"/>
                  </a:cubicBezTo>
                  <a:cubicBezTo>
                    <a:pt x="130" y="85"/>
                    <a:pt x="134" y="81"/>
                    <a:pt x="136" y="76"/>
                  </a:cubicBezTo>
                  <a:cubicBezTo>
                    <a:pt x="140" y="62"/>
                    <a:pt x="140" y="62"/>
                    <a:pt x="140" y="62"/>
                  </a:cubicBezTo>
                  <a:lnTo>
                    <a:pt x="23" y="2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01" name="Rectangle 1504"/>
            <p:cNvSpPr>
              <a:spLocks noChangeArrowheads="1"/>
            </p:cNvSpPr>
            <p:nvPr/>
          </p:nvSpPr>
          <p:spPr bwMode="auto">
            <a:xfrm>
              <a:off x="3980679" y="2785098"/>
              <a:ext cx="12700" cy="682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103" name="Овал 102"/>
          <p:cNvSpPr/>
          <p:nvPr/>
        </p:nvSpPr>
        <p:spPr bwMode="auto">
          <a:xfrm>
            <a:off x="8287305" y="1278504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05" name="Group 3"/>
          <p:cNvGrpSpPr>
            <a:grpSpLocks noChangeAspect="1"/>
          </p:cNvGrpSpPr>
          <p:nvPr/>
        </p:nvGrpSpPr>
        <p:grpSpPr>
          <a:xfrm>
            <a:off x="8425167" y="1368504"/>
            <a:ext cx="162000" cy="216000"/>
            <a:chOff x="7248014" y="1981200"/>
            <a:chExt cx="282178" cy="376238"/>
          </a:xfrm>
        </p:grpSpPr>
        <p:sp>
          <p:nvSpPr>
            <p:cNvPr id="107" name="Freeform 72"/>
            <p:cNvSpPr>
              <a:spLocks noChangeAspect="1"/>
            </p:cNvSpPr>
            <p:nvPr/>
          </p:nvSpPr>
          <p:spPr bwMode="auto">
            <a:xfrm>
              <a:off x="7325405" y="2202657"/>
              <a:ext cx="135731" cy="111919"/>
            </a:xfrm>
            <a:custGeom>
              <a:avLst/>
              <a:gdLst>
                <a:gd name="T0" fmla="*/ 93 w 114"/>
                <a:gd name="T1" fmla="*/ 0 h 94"/>
                <a:gd name="T2" fmla="*/ 43 w 114"/>
                <a:gd name="T3" fmla="*/ 51 h 94"/>
                <a:gd name="T4" fmla="*/ 21 w 114"/>
                <a:gd name="T5" fmla="*/ 29 h 94"/>
                <a:gd name="T6" fmla="*/ 0 w 114"/>
                <a:gd name="T7" fmla="*/ 51 h 94"/>
                <a:gd name="T8" fmla="*/ 43 w 114"/>
                <a:gd name="T9" fmla="*/ 94 h 94"/>
                <a:gd name="T10" fmla="*/ 114 w 114"/>
                <a:gd name="T11" fmla="*/ 22 h 94"/>
                <a:gd name="T12" fmla="*/ 93 w 114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94">
                  <a:moveTo>
                    <a:pt x="93" y="0"/>
                  </a:moveTo>
                  <a:lnTo>
                    <a:pt x="43" y="51"/>
                  </a:lnTo>
                  <a:lnTo>
                    <a:pt x="21" y="29"/>
                  </a:lnTo>
                  <a:lnTo>
                    <a:pt x="0" y="51"/>
                  </a:lnTo>
                  <a:lnTo>
                    <a:pt x="43" y="94"/>
                  </a:lnTo>
                  <a:lnTo>
                    <a:pt x="114" y="22"/>
                  </a:lnTo>
                  <a:lnTo>
                    <a:pt x="93" y="0"/>
                  </a:ln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09" name="Freeform 73"/>
            <p:cNvSpPr>
              <a:spLocks noChangeAspect="1"/>
            </p:cNvSpPr>
            <p:nvPr/>
          </p:nvSpPr>
          <p:spPr bwMode="auto">
            <a:xfrm>
              <a:off x="7248014" y="1981200"/>
              <a:ext cx="282178" cy="376238"/>
            </a:xfrm>
            <a:custGeom>
              <a:avLst/>
              <a:gdLst>
                <a:gd name="T0" fmla="*/ 29 w 237"/>
                <a:gd name="T1" fmla="*/ 0 h 316"/>
                <a:gd name="T2" fmla="*/ 0 w 237"/>
                <a:gd name="T3" fmla="*/ 28 h 316"/>
                <a:gd name="T4" fmla="*/ 0 w 237"/>
                <a:gd name="T5" fmla="*/ 316 h 316"/>
                <a:gd name="T6" fmla="*/ 237 w 237"/>
                <a:gd name="T7" fmla="*/ 316 h 316"/>
                <a:gd name="T8" fmla="*/ 237 w 237"/>
                <a:gd name="T9" fmla="*/ 0 h 316"/>
                <a:gd name="T10" fmla="*/ 29 w 237"/>
                <a:gd name="T1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7" h="316">
                  <a:moveTo>
                    <a:pt x="29" y="0"/>
                  </a:moveTo>
                  <a:lnTo>
                    <a:pt x="0" y="28"/>
                  </a:lnTo>
                  <a:lnTo>
                    <a:pt x="0" y="316"/>
                  </a:lnTo>
                  <a:lnTo>
                    <a:pt x="237" y="316"/>
                  </a:lnTo>
                  <a:lnTo>
                    <a:pt x="237" y="0"/>
                  </a:lnTo>
                  <a:lnTo>
                    <a:pt x="29" y="0"/>
                  </a:lnTo>
                  <a:close/>
                </a:path>
              </a:pathLst>
            </a:cu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1" name="Freeform 74"/>
            <p:cNvSpPr>
              <a:spLocks noChangeAspect="1"/>
            </p:cNvSpPr>
            <p:nvPr/>
          </p:nvSpPr>
          <p:spPr bwMode="auto">
            <a:xfrm>
              <a:off x="7273017" y="2006204"/>
              <a:ext cx="26194" cy="26194"/>
            </a:xfrm>
            <a:custGeom>
              <a:avLst/>
              <a:gdLst>
                <a:gd name="T0" fmla="*/ 22 w 22"/>
                <a:gd name="T1" fmla="*/ 0 h 22"/>
                <a:gd name="T2" fmla="*/ 22 w 22"/>
                <a:gd name="T3" fmla="*/ 22 h 22"/>
                <a:gd name="T4" fmla="*/ 0 w 22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2">
                  <a:moveTo>
                    <a:pt x="22" y="0"/>
                  </a:moveTo>
                  <a:lnTo>
                    <a:pt x="22" y="22"/>
                  </a:lnTo>
                  <a:lnTo>
                    <a:pt x="0" y="22"/>
                  </a:lnTo>
                </a:path>
              </a:pathLst>
            </a:cu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2" name="Line 75"/>
            <p:cNvSpPr>
              <a:spLocks noChangeAspect="1" noChangeShapeType="1"/>
            </p:cNvSpPr>
            <p:nvPr/>
          </p:nvSpPr>
          <p:spPr bwMode="auto">
            <a:xfrm flipH="1">
              <a:off x="7315880" y="2091929"/>
              <a:ext cx="145256" cy="0"/>
            </a:xfrm>
            <a:prstGeom prst="line">
              <a:avLst/>
            </a:pr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3" name="Line 76"/>
            <p:cNvSpPr>
              <a:spLocks noChangeAspect="1" noChangeShapeType="1"/>
            </p:cNvSpPr>
            <p:nvPr/>
          </p:nvSpPr>
          <p:spPr bwMode="auto">
            <a:xfrm flipH="1">
              <a:off x="7315880" y="2126456"/>
              <a:ext cx="145256" cy="0"/>
            </a:xfrm>
            <a:prstGeom prst="line">
              <a:avLst/>
            </a:pr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4" name="Line 77"/>
            <p:cNvSpPr>
              <a:spLocks noChangeAspect="1" noChangeShapeType="1"/>
            </p:cNvSpPr>
            <p:nvPr/>
          </p:nvSpPr>
          <p:spPr bwMode="auto">
            <a:xfrm flipH="1">
              <a:off x="7315879" y="2160985"/>
              <a:ext cx="103584" cy="0"/>
            </a:xfrm>
            <a:prstGeom prst="line">
              <a:avLst/>
            </a:pr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115" name="Прямоугольник 114"/>
          <p:cNvSpPr/>
          <p:nvPr/>
        </p:nvSpPr>
        <p:spPr>
          <a:xfrm>
            <a:off x="219364" y="1967530"/>
            <a:ext cx="140455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chemeClr val="accent1"/>
                </a:solidFill>
              </a:rPr>
              <a:t>в </a:t>
            </a:r>
            <a:r>
              <a:rPr lang="ru-RU" sz="1100" b="1" dirty="0">
                <a:solidFill>
                  <a:schemeClr val="accent1"/>
                </a:solidFill>
              </a:rPr>
              <a:t>течение</a:t>
            </a:r>
            <a:r>
              <a:rPr lang="ru-RU" sz="1050" b="1" dirty="0">
                <a:solidFill>
                  <a:schemeClr val="accent1"/>
                </a:solidFill>
              </a:rPr>
              <a:t> </a:t>
            </a:r>
            <a:r>
              <a:rPr lang="ru-RU" sz="1200" b="1" dirty="0" smtClean="0">
                <a:solidFill>
                  <a:schemeClr val="accent1"/>
                </a:solidFill>
              </a:rPr>
              <a:t>1</a:t>
            </a:r>
            <a:r>
              <a:rPr lang="ru-RU" sz="1050" b="1" dirty="0" smtClean="0">
                <a:solidFill>
                  <a:schemeClr val="accent1"/>
                </a:solidFill>
              </a:rPr>
              <a:t> </a:t>
            </a:r>
            <a:r>
              <a:rPr lang="ru-RU" sz="1100" b="1" dirty="0" smtClean="0">
                <a:solidFill>
                  <a:schemeClr val="accent1"/>
                </a:solidFill>
              </a:rPr>
              <a:t>суток</a:t>
            </a:r>
            <a:endParaRPr lang="en-US" sz="1050" b="1" dirty="0">
              <a:solidFill>
                <a:schemeClr val="accent1"/>
              </a:solidFill>
            </a:endParaRPr>
          </a:p>
        </p:txBody>
      </p:sp>
      <p:sp>
        <p:nvSpPr>
          <p:cNvPr id="118" name="Прямоугольник 117"/>
          <p:cNvSpPr/>
          <p:nvPr/>
        </p:nvSpPr>
        <p:spPr>
          <a:xfrm>
            <a:off x="2231284" y="1905158"/>
            <a:ext cx="1237507" cy="423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chemeClr val="accent1"/>
                </a:solidFill>
              </a:rPr>
              <a:t>по</a:t>
            </a:r>
            <a:r>
              <a:rPr lang="ru-RU" sz="1050" b="1" dirty="0" smtClean="0">
                <a:solidFill>
                  <a:schemeClr val="accent1"/>
                </a:solidFill>
              </a:rPr>
              <a:t> форме во вложении</a:t>
            </a:r>
            <a:endParaRPr lang="ru-RU" sz="1050" b="1" dirty="0">
              <a:solidFill>
                <a:schemeClr val="accent1"/>
              </a:solidFill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5957237" y="713294"/>
            <a:ext cx="180574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ОПОВЕЩЕНИЕ </a:t>
            </a:r>
            <a:br>
              <a:rPr lang="ru-RU" sz="900" b="1" dirty="0" smtClean="0"/>
            </a:br>
            <a:r>
              <a:rPr lang="ru-RU" sz="900" b="1" dirty="0" smtClean="0"/>
              <a:t>О ПОСЛЕДСТВИЯХ </a:t>
            </a:r>
            <a:br>
              <a:rPr lang="ru-RU" sz="900" b="1" dirty="0" smtClean="0"/>
            </a:br>
            <a:r>
              <a:rPr lang="ru-RU" sz="900" b="1" dirty="0" smtClean="0"/>
              <a:t>И ПРИНЯТЫХ МЕРАХ</a:t>
            </a:r>
            <a:endParaRPr lang="en-US" sz="900" b="1" dirty="0"/>
          </a:p>
        </p:txBody>
      </p:sp>
      <p:sp>
        <p:nvSpPr>
          <p:cNvPr id="102" name="Прямоугольник 101"/>
          <p:cNvSpPr/>
          <p:nvPr/>
        </p:nvSpPr>
        <p:spPr>
          <a:xfrm>
            <a:off x="7922359" y="785130"/>
            <a:ext cx="13329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ТРЕБОВАНИЯ НПА/ЛНА</a:t>
            </a:r>
            <a:endParaRPr lang="en-US" sz="900" b="1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3693060" y="1901209"/>
            <a:ext cx="144142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>
                <a:solidFill>
                  <a:schemeClr val="accent1"/>
                </a:solidFill>
              </a:rPr>
              <a:t>в </a:t>
            </a:r>
            <a:r>
              <a:rPr lang="ru-RU" sz="1100" b="1" smtClean="0">
                <a:solidFill>
                  <a:schemeClr val="accent1"/>
                </a:solidFill>
              </a:rPr>
              <a:t>течение 15 </a:t>
            </a:r>
            <a:r>
              <a:rPr lang="ru-RU" sz="1100" b="1" dirty="0" smtClean="0">
                <a:solidFill>
                  <a:schemeClr val="accent1"/>
                </a:solidFill>
              </a:rPr>
              <a:t>дней</a:t>
            </a:r>
            <a:endParaRPr lang="en-US" sz="1100" b="1" dirty="0">
              <a:solidFill>
                <a:schemeClr val="accent1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2152807" y="2390626"/>
            <a:ext cx="139446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b="0" dirty="0"/>
              <a:t>по факсу (при наличии), </a:t>
            </a:r>
            <a:endParaRPr lang="ru-RU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электронной </a:t>
            </a:r>
            <a:r>
              <a:rPr lang="ru-RU" sz="900" b="0" dirty="0"/>
              <a:t>почтой (при наличии) </a:t>
            </a:r>
            <a:endParaRPr lang="ru-RU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или </a:t>
            </a:r>
            <a:r>
              <a:rPr lang="ru-RU" sz="900" b="0" dirty="0"/>
              <a:t>иным способом, обеспечивающим информирование о произошедшем </a:t>
            </a:r>
          </a:p>
        </p:txBody>
      </p:sp>
      <p:sp>
        <p:nvSpPr>
          <p:cNvPr id="97" name="Прямоугольник 96"/>
          <p:cNvSpPr/>
          <p:nvPr/>
        </p:nvSpPr>
        <p:spPr>
          <a:xfrm>
            <a:off x="2231284" y="5492210"/>
            <a:ext cx="1346195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Сообщение об инциденте</a:t>
            </a:r>
            <a:endParaRPr lang="ru-RU" sz="900" b="1" dirty="0">
              <a:solidFill>
                <a:srgbClr val="0070C0"/>
              </a:solidFill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3780966" y="5492210"/>
            <a:ext cx="2030514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Акт расследования инцидента</a:t>
            </a:r>
            <a:endParaRPr lang="ru-RU" sz="900" b="1" dirty="0">
              <a:solidFill>
                <a:srgbClr val="0070C0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136986" y="2382461"/>
            <a:ext cx="2064544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/>
              <a:t>Территориальный орган РТН, осуществляющий надзор за ОПО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/>
              <a:t>Орган местного самоуправления по месту регистрации ЮЛ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/>
              <a:t>Страховая организация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/>
              <a:t>Профсоюзная организация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3663756" y="2393908"/>
            <a:ext cx="1950281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b="0" dirty="0"/>
              <a:t>Расследование </a:t>
            </a:r>
            <a:r>
              <a:rPr lang="ru-RU" sz="900" b="0" dirty="0" smtClean="0"/>
              <a:t>проводится</a:t>
            </a:r>
          </a:p>
          <a:p>
            <a:pPr>
              <a:spcAft>
                <a:spcPts val="600"/>
              </a:spcAft>
            </a:pPr>
            <a:r>
              <a:rPr lang="ru-RU" sz="900" b="0" dirty="0" smtClean="0"/>
              <a:t>комиссией</a:t>
            </a:r>
            <a:r>
              <a:rPr lang="ru-RU" sz="900" b="0" dirty="0"/>
              <a:t>, возглавляемой </a:t>
            </a:r>
            <a:endParaRPr lang="ru-RU" sz="900" b="0" dirty="0" smtClean="0"/>
          </a:p>
          <a:p>
            <a:pPr>
              <a:spcAft>
                <a:spcPts val="600"/>
              </a:spcAft>
            </a:pPr>
            <a:r>
              <a:rPr lang="ru-RU" sz="900" b="0" dirty="0" smtClean="0"/>
              <a:t>главным </a:t>
            </a:r>
            <a:r>
              <a:rPr lang="ru-RU" sz="900" b="0" dirty="0"/>
              <a:t>инженером предприятия </a:t>
            </a:r>
            <a:endParaRPr lang="ru-RU" sz="900" b="0" dirty="0" smtClean="0"/>
          </a:p>
          <a:p>
            <a:pPr>
              <a:spcAft>
                <a:spcPts val="600"/>
              </a:spcAft>
            </a:pPr>
            <a:r>
              <a:rPr lang="ru-RU" sz="900" dirty="0" smtClean="0">
                <a:solidFill>
                  <a:schemeClr val="accent1"/>
                </a:solidFill>
              </a:rPr>
              <a:t>с </a:t>
            </a:r>
            <a:r>
              <a:rPr lang="ru-RU" sz="900" dirty="0">
                <a:solidFill>
                  <a:schemeClr val="accent1"/>
                </a:solidFill>
              </a:rPr>
              <a:t>оформлением формы во </a:t>
            </a:r>
            <a:r>
              <a:rPr lang="ru-RU" sz="900" dirty="0" smtClean="0">
                <a:solidFill>
                  <a:schemeClr val="accent1"/>
                </a:solidFill>
              </a:rPr>
              <a:t>вложении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5866327" y="1902685"/>
            <a:ext cx="1358064" cy="7463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 smtClean="0">
                <a:solidFill>
                  <a:schemeClr val="accent1"/>
                </a:solidFill>
              </a:rPr>
              <a:t>В </a:t>
            </a:r>
            <a:r>
              <a:rPr lang="ru-RU" sz="1050" b="1" dirty="0">
                <a:solidFill>
                  <a:schemeClr val="accent1"/>
                </a:solidFill>
              </a:rPr>
              <a:t>рамках </a:t>
            </a:r>
            <a:r>
              <a:rPr lang="ru-RU" sz="1050" b="1" dirty="0" smtClean="0">
                <a:solidFill>
                  <a:schemeClr val="accent1"/>
                </a:solidFill>
              </a:rPr>
              <a:t/>
            </a:r>
            <a:br>
              <a:rPr lang="ru-RU" sz="1050" b="1" dirty="0" smtClean="0">
                <a:solidFill>
                  <a:schemeClr val="accent1"/>
                </a:solidFill>
              </a:rPr>
            </a:br>
            <a:r>
              <a:rPr lang="ru-RU" sz="1050" b="1" dirty="0" smtClean="0">
                <a:solidFill>
                  <a:schemeClr val="accent1"/>
                </a:solidFill>
              </a:rPr>
              <a:t>ежеквартальных </a:t>
            </a:r>
            <a:br>
              <a:rPr lang="ru-RU" sz="1050" b="1" dirty="0" smtClean="0">
                <a:solidFill>
                  <a:schemeClr val="accent1"/>
                </a:solidFill>
              </a:rPr>
            </a:br>
            <a:r>
              <a:rPr lang="ru-RU" sz="1100" b="1" dirty="0" smtClean="0">
                <a:solidFill>
                  <a:schemeClr val="accent1"/>
                </a:solidFill>
              </a:rPr>
              <a:t>отчетов</a:t>
            </a:r>
            <a:r>
              <a:rPr lang="ru-RU" sz="1050" b="1" dirty="0" smtClean="0">
                <a:solidFill>
                  <a:schemeClr val="accent1"/>
                </a:solidFill>
              </a:rPr>
              <a:t> </a:t>
            </a:r>
            <a:br>
              <a:rPr lang="ru-RU" sz="1050" b="1" dirty="0" smtClean="0">
                <a:solidFill>
                  <a:schemeClr val="accent1"/>
                </a:solidFill>
              </a:rPr>
            </a:br>
            <a:r>
              <a:rPr lang="ru-RU" sz="1050" b="1" dirty="0" smtClean="0">
                <a:solidFill>
                  <a:schemeClr val="accent1"/>
                </a:solidFill>
              </a:rPr>
              <a:t>об </a:t>
            </a:r>
            <a:r>
              <a:rPr lang="ru-RU" sz="1050" b="1" dirty="0">
                <a:solidFill>
                  <a:schemeClr val="accent1"/>
                </a:solidFill>
              </a:rPr>
              <a:t>инцидентах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5930098" y="2769938"/>
            <a:ext cx="159241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dirty="0" smtClean="0">
                <a:solidFill>
                  <a:schemeClr val="accent1"/>
                </a:solidFill>
              </a:rPr>
              <a:t>1</a:t>
            </a:r>
          </a:p>
          <a:p>
            <a:pPr>
              <a:spcAft>
                <a:spcPts val="600"/>
              </a:spcAft>
            </a:pPr>
            <a:r>
              <a:rPr lang="ru-RU" sz="900" b="0" dirty="0"/>
              <a:t>О принятых мерах по устранению причин возникновения инцидентов</a:t>
            </a:r>
            <a:endParaRPr lang="en-US" sz="900" b="0" dirty="0">
              <a:solidFill>
                <a:schemeClr val="accent1"/>
              </a:solidFill>
            </a:endParaRPr>
          </a:p>
        </p:txBody>
      </p:sp>
      <p:sp>
        <p:nvSpPr>
          <p:cNvPr id="116" name="Прямоугольник 115"/>
          <p:cNvSpPr/>
          <p:nvPr/>
        </p:nvSpPr>
        <p:spPr>
          <a:xfrm>
            <a:off x="5927251" y="3684846"/>
            <a:ext cx="1054873" cy="607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dirty="0" smtClean="0">
                <a:solidFill>
                  <a:schemeClr val="accent1"/>
                </a:solidFill>
              </a:rPr>
              <a:t>2-</a:t>
            </a:r>
            <a:r>
              <a:rPr lang="en-US" sz="900" dirty="0" smtClean="0">
                <a:solidFill>
                  <a:schemeClr val="accent1"/>
                </a:solidFill>
              </a:rPr>
              <a:t>4</a:t>
            </a:r>
            <a:endParaRPr lang="ru-RU" sz="900" dirty="0" smtClean="0">
              <a:solidFill>
                <a:schemeClr val="accent1"/>
              </a:solidFill>
            </a:endParaRPr>
          </a:p>
          <a:p>
            <a:pPr>
              <a:spcAft>
                <a:spcPts val="600"/>
              </a:spcAft>
            </a:pPr>
            <a:r>
              <a:rPr lang="ru-RU" sz="900" b="0" dirty="0" smtClean="0"/>
              <a:t>Не оповещаются</a:t>
            </a:r>
            <a:endParaRPr lang="en-US" sz="900" b="0" dirty="0"/>
          </a:p>
        </p:txBody>
      </p:sp>
      <p:sp>
        <p:nvSpPr>
          <p:cNvPr id="117" name="Прямоугольник 116"/>
          <p:cNvSpPr/>
          <p:nvPr/>
        </p:nvSpPr>
        <p:spPr>
          <a:xfrm>
            <a:off x="7922359" y="1961633"/>
            <a:ext cx="141287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b="0" smtClean="0"/>
              <a:t>Положение </a:t>
            </a:r>
            <a:r>
              <a:rPr lang="ru-RU" sz="900" b="0" dirty="0"/>
              <a:t>о порядке проведения технического расследования причин инцидентов  на опасных </a:t>
            </a:r>
            <a:r>
              <a:rPr lang="ru-RU" sz="900" b="0"/>
              <a:t>производственных </a:t>
            </a:r>
            <a:r>
              <a:rPr lang="ru-RU" sz="900" b="0" smtClean="0"/>
              <a:t>объектах ООО «ЮП ГПЗ», их учет и анализ</a:t>
            </a:r>
            <a:endParaRPr lang="en-US" sz="900" b="0" dirty="0"/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5350280"/>
              </p:ext>
            </p:extLst>
          </p:nvPr>
        </p:nvGraphicFramePr>
        <p:xfrm>
          <a:off x="2704776" y="5935444"/>
          <a:ext cx="381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6180" name="Document" showAsIcon="1" r:id="rId7" imgW="380880" imgH="771480" progId="Word.Document.8">
                  <p:embed/>
                </p:oleObj>
              </mc:Choice>
              <mc:Fallback>
                <p:oleObj name="Document" showAsIcon="1" r:id="rId7" imgW="380880" imgH="77148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04776" y="5935444"/>
                        <a:ext cx="381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950509"/>
              </p:ext>
            </p:extLst>
          </p:nvPr>
        </p:nvGraphicFramePr>
        <p:xfrm>
          <a:off x="4474405" y="5935444"/>
          <a:ext cx="381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6181" name="Документ" showAsIcon="1" r:id="rId9" imgW="380880" imgH="771480" progId="Word.Document.12">
                  <p:embed/>
                </p:oleObj>
              </mc:Choice>
              <mc:Fallback>
                <p:oleObj name="Документ" showAsIcon="1" r:id="rId9" imgW="380880" imgH="7714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74405" y="5935444"/>
                        <a:ext cx="381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" name="Прямоугольник 72">
            <a:hlinkClick r:id="rId11" action="ppaction://hlinksldjump"/>
          </p:cNvPr>
          <p:cNvSpPr/>
          <p:nvPr/>
        </p:nvSpPr>
        <p:spPr>
          <a:xfrm>
            <a:off x="87657" y="6313019"/>
            <a:ext cx="1413406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На главную</a:t>
            </a:r>
            <a:endParaRPr lang="ru-RU" sz="9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91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65340" y="6697556"/>
            <a:ext cx="2311400" cy="153888"/>
          </a:xfrm>
          <a:noFill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9106B14-7977-4014-90C3-B58184579C76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0078C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000" b="0" i="0" u="none" strike="noStrike" kern="1200" cap="none" spc="0" normalizeH="0" baseline="0" noProof="0" dirty="0" smtClean="0">
              <a:ln>
                <a:noFill/>
              </a:ln>
              <a:solidFill>
                <a:srgbClr val="0078C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4098" name="Rectangle 62" hidden="1"/>
          <p:cNvGraphicFramePr>
            <a:graphicFrameLocks/>
          </p:cNvGraphicFramePr>
          <p:nvPr>
            <p:custDataLst>
              <p:tags r:id="rId2"/>
            </p:custDataLst>
            <p:extLst/>
          </p:nvPr>
        </p:nvGraphicFramePr>
        <p:xfrm>
          <a:off x="0" y="0"/>
          <a:ext cx="171979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8220" name="Слайд think-cell" r:id="rId6" imgW="0" imgH="0" progId="TCLayout.ActiveDocument.1">
                  <p:embed/>
                </p:oleObj>
              </mc:Choice>
              <mc:Fallback>
                <p:oleObj name="Слайд think-cell" r:id="rId6" imgW="0" imgH="0" progId="TCLayout.ActiveDocument.1">
                  <p:embed/>
                  <p:pic>
                    <p:nvPicPr>
                      <p:cNvPr id="4098" name="Rectangle 62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71979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Rectangle 63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171979" cy="1587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25400" tIns="0" rIns="25400" bIns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100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57365" y="34883"/>
            <a:ext cx="77785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AAB6"/>
                </a:solidFill>
              </a:rPr>
              <a:t>ДОРОЖНО-ТРАНСПОРТНОЕ ПРОИШЕСТВИЕ </a:t>
            </a:r>
            <a:endParaRPr lang="ru-RU" dirty="0">
              <a:solidFill>
                <a:srgbClr val="00AAB6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57365" y="453682"/>
            <a:ext cx="267216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kern="0" dirty="0">
                <a:solidFill>
                  <a:srgbClr val="008C95"/>
                </a:solidFill>
                <a:latin typeface="Arial"/>
              </a:rPr>
              <a:t>КАТЕГОРИЯ</a:t>
            </a:r>
            <a:r>
              <a:rPr lang="ru-RU" sz="700" b="1" dirty="0" smtClean="0"/>
              <a:t> </a:t>
            </a:r>
            <a:r>
              <a:rPr lang="ru-RU" sz="1100" kern="0" dirty="0">
                <a:solidFill>
                  <a:srgbClr val="008C95"/>
                </a:solidFill>
                <a:latin typeface="Arial"/>
              </a:rPr>
              <a:t>ПРОИСШЕСТВИЯ</a:t>
            </a:r>
            <a:endParaRPr lang="en-US" sz="1100" kern="0" dirty="0">
              <a:solidFill>
                <a:srgbClr val="008C95"/>
              </a:solidFill>
              <a:latin typeface="Arial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517578" y="432721"/>
            <a:ext cx="3641175" cy="250745"/>
          </a:xfrm>
          <a:prstGeom prst="roundRect">
            <a:avLst>
              <a:gd name="adj" fmla="val 50000"/>
            </a:avLst>
          </a:prstGeom>
          <a:solidFill>
            <a:srgbClr val="E46E16"/>
          </a:solidFill>
          <a:ln>
            <a:solidFill>
              <a:schemeClr val="bg1"/>
            </a:solidFill>
          </a:ln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в </a:t>
            </a:r>
            <a:r>
              <a:rPr lang="ru-RU" sz="1200" b="1" dirty="0" err="1" smtClean="0">
                <a:solidFill>
                  <a:schemeClr val="bg1"/>
                </a:solidFill>
              </a:rPr>
              <a:t>заисимости</a:t>
            </a:r>
            <a:r>
              <a:rPr lang="ru-RU" sz="1200" b="1" dirty="0" smtClean="0">
                <a:solidFill>
                  <a:schemeClr val="bg1"/>
                </a:solidFill>
              </a:rPr>
              <a:t> от характера повреждений </a:t>
            </a:r>
            <a:endParaRPr lang="en-US" sz="1200" b="1" dirty="0">
              <a:solidFill>
                <a:schemeClr val="bg1"/>
              </a:solidFill>
            </a:endParaRPr>
          </a:p>
        </p:txBody>
      </p:sp>
      <p:cxnSp>
        <p:nvCxnSpPr>
          <p:cNvPr id="25" name="Прямая со стрелкой 24"/>
          <p:cNvCxnSpPr/>
          <p:nvPr/>
        </p:nvCxnSpPr>
        <p:spPr bwMode="auto">
          <a:xfrm>
            <a:off x="308700" y="1491802"/>
            <a:ext cx="9500318" cy="755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Овал 37"/>
          <p:cNvSpPr/>
          <p:nvPr/>
        </p:nvSpPr>
        <p:spPr bwMode="auto">
          <a:xfrm>
            <a:off x="287162" y="1293802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9" name="Группа 38"/>
          <p:cNvGrpSpPr>
            <a:grpSpLocks noChangeAspect="1"/>
          </p:cNvGrpSpPr>
          <p:nvPr/>
        </p:nvGrpSpPr>
        <p:grpSpPr>
          <a:xfrm>
            <a:off x="355943" y="1357343"/>
            <a:ext cx="269126" cy="252000"/>
            <a:chOff x="7643813" y="4487863"/>
            <a:chExt cx="523874" cy="490538"/>
          </a:xfrm>
        </p:grpSpPr>
        <p:sp>
          <p:nvSpPr>
            <p:cNvPr id="40" name="Freeform 144"/>
            <p:cNvSpPr>
              <a:spLocks/>
            </p:cNvSpPr>
            <p:nvPr/>
          </p:nvSpPr>
          <p:spPr bwMode="auto">
            <a:xfrm>
              <a:off x="7700963" y="4637088"/>
              <a:ext cx="103187" cy="193675"/>
            </a:xfrm>
            <a:custGeom>
              <a:avLst/>
              <a:gdLst>
                <a:gd name="T0" fmla="*/ 288 w 288"/>
                <a:gd name="T1" fmla="*/ 0 h 544"/>
                <a:gd name="T2" fmla="*/ 0 w 288"/>
                <a:gd name="T3" fmla="*/ 192 h 544"/>
                <a:gd name="T4" fmla="*/ 0 w 288"/>
                <a:gd name="T5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544">
                  <a:moveTo>
                    <a:pt x="288" y="0"/>
                  </a:moveTo>
                  <a:cubicBezTo>
                    <a:pt x="128" y="0"/>
                    <a:pt x="0" y="86"/>
                    <a:pt x="0" y="192"/>
                  </a:cubicBezTo>
                  <a:cubicBezTo>
                    <a:pt x="0" y="544"/>
                    <a:pt x="0" y="544"/>
                    <a:pt x="0" y="544"/>
                  </a:cubicBezTo>
                </a:path>
              </a:pathLst>
            </a:cu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1" name="Freeform 145"/>
            <p:cNvSpPr>
              <a:spLocks/>
            </p:cNvSpPr>
            <p:nvPr/>
          </p:nvSpPr>
          <p:spPr bwMode="auto">
            <a:xfrm>
              <a:off x="7758113" y="4487863"/>
              <a:ext cx="90487" cy="114300"/>
            </a:xfrm>
            <a:custGeom>
              <a:avLst/>
              <a:gdLst>
                <a:gd name="T0" fmla="*/ 128 w 256"/>
                <a:gd name="T1" fmla="*/ 320 h 320"/>
                <a:gd name="T2" fmla="*/ 256 w 256"/>
                <a:gd name="T3" fmla="*/ 192 h 320"/>
                <a:gd name="T4" fmla="*/ 256 w 256"/>
                <a:gd name="T5" fmla="*/ 128 h 320"/>
                <a:gd name="T6" fmla="*/ 128 w 256"/>
                <a:gd name="T7" fmla="*/ 0 h 320"/>
                <a:gd name="T8" fmla="*/ 0 w 256"/>
                <a:gd name="T9" fmla="*/ 128 h 320"/>
                <a:gd name="T10" fmla="*/ 0 w 256"/>
                <a:gd name="T11" fmla="*/ 192 h 320"/>
                <a:gd name="T12" fmla="*/ 128 w 256"/>
                <a:gd name="T13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320">
                  <a:moveTo>
                    <a:pt x="128" y="320"/>
                  </a:moveTo>
                  <a:cubicBezTo>
                    <a:pt x="203" y="320"/>
                    <a:pt x="256" y="268"/>
                    <a:pt x="256" y="192"/>
                  </a:cubicBezTo>
                  <a:cubicBezTo>
                    <a:pt x="256" y="128"/>
                    <a:pt x="256" y="128"/>
                    <a:pt x="256" y="128"/>
                  </a:cubicBezTo>
                  <a:cubicBezTo>
                    <a:pt x="256" y="52"/>
                    <a:pt x="203" y="0"/>
                    <a:pt x="128" y="0"/>
                  </a:cubicBezTo>
                  <a:cubicBezTo>
                    <a:pt x="53" y="0"/>
                    <a:pt x="0" y="52"/>
                    <a:pt x="0" y="12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68"/>
                    <a:pt x="53" y="320"/>
                    <a:pt x="128" y="320"/>
                  </a:cubicBezTo>
                  <a:close/>
                </a:path>
              </a:pathLst>
            </a:cu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2" name="Line 146"/>
            <p:cNvSpPr>
              <a:spLocks noChangeShapeType="1"/>
            </p:cNvSpPr>
            <p:nvPr/>
          </p:nvSpPr>
          <p:spPr bwMode="auto">
            <a:xfrm>
              <a:off x="7747000" y="4716463"/>
              <a:ext cx="0" cy="114300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3" name="Freeform 147"/>
            <p:cNvSpPr>
              <a:spLocks/>
            </p:cNvSpPr>
            <p:nvPr/>
          </p:nvSpPr>
          <p:spPr bwMode="auto">
            <a:xfrm>
              <a:off x="7804150" y="4637088"/>
              <a:ext cx="101600" cy="193675"/>
            </a:xfrm>
            <a:custGeom>
              <a:avLst/>
              <a:gdLst>
                <a:gd name="T0" fmla="*/ 0 w 288"/>
                <a:gd name="T1" fmla="*/ 0 h 544"/>
                <a:gd name="T2" fmla="*/ 288 w 288"/>
                <a:gd name="T3" fmla="*/ 192 h 544"/>
                <a:gd name="T4" fmla="*/ 288 w 288"/>
                <a:gd name="T5" fmla="*/ 416 h 544"/>
                <a:gd name="T6" fmla="*/ 160 w 288"/>
                <a:gd name="T7" fmla="*/ 544 h 544"/>
                <a:gd name="T8" fmla="*/ 160 w 288"/>
                <a:gd name="T9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544">
                  <a:moveTo>
                    <a:pt x="0" y="0"/>
                  </a:moveTo>
                  <a:cubicBezTo>
                    <a:pt x="160" y="0"/>
                    <a:pt x="288" y="86"/>
                    <a:pt x="288" y="192"/>
                  </a:cubicBezTo>
                  <a:cubicBezTo>
                    <a:pt x="288" y="416"/>
                    <a:pt x="288" y="416"/>
                    <a:pt x="288" y="416"/>
                  </a:cubicBezTo>
                  <a:cubicBezTo>
                    <a:pt x="288" y="487"/>
                    <a:pt x="231" y="544"/>
                    <a:pt x="160" y="544"/>
                  </a:cubicBezTo>
                  <a:cubicBezTo>
                    <a:pt x="160" y="544"/>
                    <a:pt x="160" y="544"/>
                    <a:pt x="160" y="544"/>
                  </a:cubicBezTo>
                </a:path>
              </a:pathLst>
            </a:cu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4" name="Line 148"/>
            <p:cNvSpPr>
              <a:spLocks noChangeShapeType="1"/>
            </p:cNvSpPr>
            <p:nvPr/>
          </p:nvSpPr>
          <p:spPr bwMode="auto">
            <a:xfrm>
              <a:off x="7861300" y="4716463"/>
              <a:ext cx="0" cy="261938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5" name="Line 149"/>
            <p:cNvSpPr>
              <a:spLocks noChangeShapeType="1"/>
            </p:cNvSpPr>
            <p:nvPr/>
          </p:nvSpPr>
          <p:spPr bwMode="auto">
            <a:xfrm>
              <a:off x="7747000" y="4932363"/>
              <a:ext cx="0" cy="46038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6" name="Line 150"/>
            <p:cNvSpPr>
              <a:spLocks noChangeShapeType="1"/>
            </p:cNvSpPr>
            <p:nvPr/>
          </p:nvSpPr>
          <p:spPr bwMode="auto">
            <a:xfrm>
              <a:off x="7815263" y="4830763"/>
              <a:ext cx="0" cy="147638"/>
            </a:xfrm>
            <a:prstGeom prst="line">
              <a:avLst/>
            </a:prstGeom>
            <a:noFill/>
            <a:ln w="12700" cap="rnd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7" name="Rectangle 151"/>
            <p:cNvSpPr>
              <a:spLocks noChangeArrowheads="1"/>
            </p:cNvSpPr>
            <p:nvPr/>
          </p:nvSpPr>
          <p:spPr bwMode="auto">
            <a:xfrm>
              <a:off x="7643813" y="4830763"/>
              <a:ext cx="125412" cy="101600"/>
            </a:xfrm>
            <a:prstGeom prst="rect">
              <a:avLst/>
            </a:pr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8" name="Freeform 152"/>
            <p:cNvSpPr>
              <a:spLocks/>
            </p:cNvSpPr>
            <p:nvPr/>
          </p:nvSpPr>
          <p:spPr bwMode="auto">
            <a:xfrm>
              <a:off x="7940675" y="4648200"/>
              <a:ext cx="169862" cy="136525"/>
            </a:xfrm>
            <a:custGeom>
              <a:avLst/>
              <a:gdLst>
                <a:gd name="T0" fmla="*/ 86 w 107"/>
                <a:gd name="T1" fmla="*/ 0 h 86"/>
                <a:gd name="T2" fmla="*/ 43 w 107"/>
                <a:gd name="T3" fmla="*/ 43 h 86"/>
                <a:gd name="T4" fmla="*/ 21 w 107"/>
                <a:gd name="T5" fmla="*/ 21 h 86"/>
                <a:gd name="T6" fmla="*/ 0 w 107"/>
                <a:gd name="T7" fmla="*/ 43 h 86"/>
                <a:gd name="T8" fmla="*/ 43 w 107"/>
                <a:gd name="T9" fmla="*/ 86 h 86"/>
                <a:gd name="T10" fmla="*/ 107 w 107"/>
                <a:gd name="T11" fmla="*/ 21 h 86"/>
                <a:gd name="T12" fmla="*/ 86 w 107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6">
                  <a:moveTo>
                    <a:pt x="86" y="0"/>
                  </a:moveTo>
                  <a:lnTo>
                    <a:pt x="43" y="43"/>
                  </a:lnTo>
                  <a:lnTo>
                    <a:pt x="21" y="21"/>
                  </a:lnTo>
                  <a:lnTo>
                    <a:pt x="0" y="43"/>
                  </a:lnTo>
                  <a:lnTo>
                    <a:pt x="43" y="86"/>
                  </a:lnTo>
                  <a:lnTo>
                    <a:pt x="107" y="21"/>
                  </a:lnTo>
                  <a:lnTo>
                    <a:pt x="86" y="0"/>
                  </a:lnTo>
                  <a:close/>
                </a:path>
              </a:pathLst>
            </a:cu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49" name="Freeform 153"/>
            <p:cNvSpPr>
              <a:spLocks/>
            </p:cNvSpPr>
            <p:nvPr/>
          </p:nvSpPr>
          <p:spPr bwMode="auto">
            <a:xfrm>
              <a:off x="7886700" y="4556125"/>
              <a:ext cx="280987" cy="307975"/>
            </a:xfrm>
            <a:custGeom>
              <a:avLst/>
              <a:gdLst>
                <a:gd name="T0" fmla="*/ 0 w 791"/>
                <a:gd name="T1" fmla="*/ 192 h 864"/>
                <a:gd name="T2" fmla="*/ 359 w 791"/>
                <a:gd name="T3" fmla="*/ 0 h 864"/>
                <a:gd name="T4" fmla="*/ 791 w 791"/>
                <a:gd name="T5" fmla="*/ 432 h 864"/>
                <a:gd name="T6" fmla="*/ 359 w 791"/>
                <a:gd name="T7" fmla="*/ 864 h 864"/>
                <a:gd name="T8" fmla="*/ 97 w 791"/>
                <a:gd name="T9" fmla="*/ 775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1" h="864">
                  <a:moveTo>
                    <a:pt x="0" y="192"/>
                  </a:moveTo>
                  <a:cubicBezTo>
                    <a:pt x="77" y="76"/>
                    <a:pt x="209" y="0"/>
                    <a:pt x="359" y="0"/>
                  </a:cubicBezTo>
                  <a:cubicBezTo>
                    <a:pt x="598" y="0"/>
                    <a:pt x="791" y="193"/>
                    <a:pt x="791" y="432"/>
                  </a:cubicBezTo>
                  <a:cubicBezTo>
                    <a:pt x="791" y="671"/>
                    <a:pt x="598" y="864"/>
                    <a:pt x="359" y="864"/>
                  </a:cubicBezTo>
                  <a:cubicBezTo>
                    <a:pt x="260" y="864"/>
                    <a:pt x="170" y="831"/>
                    <a:pt x="97" y="775"/>
                  </a:cubicBezTo>
                </a:path>
              </a:pathLst>
            </a:custGeom>
            <a:noFill/>
            <a:ln w="12700" cap="flat">
              <a:solidFill>
                <a:srgbClr val="03B0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62" name="Прямоугольник 61"/>
          <p:cNvSpPr/>
          <p:nvPr/>
        </p:nvSpPr>
        <p:spPr>
          <a:xfrm>
            <a:off x="219364" y="825080"/>
            <a:ext cx="16770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ОПОВЕЩАЕМЫЕ НАДЗОРНЫЕ ОРГАНЫ</a:t>
            </a:r>
            <a:endParaRPr lang="en-US" sz="900" b="1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2231284" y="841992"/>
            <a:ext cx="11395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СПОСОБ ОПОВЕЩЕНИЯ</a:t>
            </a:r>
            <a:endParaRPr lang="en-US" sz="900" b="1" dirty="0"/>
          </a:p>
        </p:txBody>
      </p:sp>
      <p:sp>
        <p:nvSpPr>
          <p:cNvPr id="65" name="Овал 64"/>
          <p:cNvSpPr/>
          <p:nvPr/>
        </p:nvSpPr>
        <p:spPr bwMode="auto">
          <a:xfrm>
            <a:off x="2405109" y="1273517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66" name="Группа 65"/>
          <p:cNvGrpSpPr>
            <a:grpSpLocks noChangeAspect="1"/>
          </p:cNvGrpSpPr>
          <p:nvPr/>
        </p:nvGrpSpPr>
        <p:grpSpPr>
          <a:xfrm>
            <a:off x="2472320" y="1364306"/>
            <a:ext cx="232456" cy="180000"/>
            <a:chOff x="3923529" y="2678736"/>
            <a:chExt cx="358775" cy="277813"/>
          </a:xfrm>
          <a:solidFill>
            <a:schemeClr val="accent1"/>
          </a:solidFill>
        </p:grpSpPr>
        <p:sp>
          <p:nvSpPr>
            <p:cNvPr id="67" name="Rectangle 1500"/>
            <p:cNvSpPr>
              <a:spLocks noChangeArrowheads="1"/>
            </p:cNvSpPr>
            <p:nvPr/>
          </p:nvSpPr>
          <p:spPr bwMode="auto">
            <a:xfrm>
              <a:off x="4190229" y="2708898"/>
              <a:ext cx="12700" cy="2206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68" name="Freeform 1501"/>
            <p:cNvSpPr>
              <a:spLocks noEditPoints="1"/>
            </p:cNvSpPr>
            <p:nvPr/>
          </p:nvSpPr>
          <p:spPr bwMode="auto">
            <a:xfrm>
              <a:off x="3923529" y="2678736"/>
              <a:ext cx="358775" cy="277813"/>
            </a:xfrm>
            <a:custGeom>
              <a:avLst/>
              <a:gdLst>
                <a:gd name="T0" fmla="*/ 406 w 431"/>
                <a:gd name="T1" fmla="*/ 333 h 333"/>
                <a:gd name="T2" fmla="*/ 397 w 431"/>
                <a:gd name="T3" fmla="*/ 332 h 333"/>
                <a:gd name="T4" fmla="*/ 76 w 431"/>
                <a:gd name="T5" fmla="*/ 217 h 333"/>
                <a:gd name="T6" fmla="*/ 22 w 431"/>
                <a:gd name="T7" fmla="*/ 246 h 333"/>
                <a:gd name="T8" fmla="*/ 8 w 431"/>
                <a:gd name="T9" fmla="*/ 246 h 333"/>
                <a:gd name="T10" fmla="*/ 0 w 431"/>
                <a:gd name="T11" fmla="*/ 233 h 333"/>
                <a:gd name="T12" fmla="*/ 0 w 431"/>
                <a:gd name="T13" fmla="*/ 101 h 333"/>
                <a:gd name="T14" fmla="*/ 8 w 431"/>
                <a:gd name="T15" fmla="*/ 88 h 333"/>
                <a:gd name="T16" fmla="*/ 22 w 431"/>
                <a:gd name="T17" fmla="*/ 88 h 333"/>
                <a:gd name="T18" fmla="*/ 76 w 431"/>
                <a:gd name="T19" fmla="*/ 117 h 333"/>
                <a:gd name="T20" fmla="*/ 397 w 431"/>
                <a:gd name="T21" fmla="*/ 2 h 333"/>
                <a:gd name="T22" fmla="*/ 420 w 431"/>
                <a:gd name="T23" fmla="*/ 5 h 333"/>
                <a:gd name="T24" fmla="*/ 431 w 431"/>
                <a:gd name="T25" fmla="*/ 26 h 333"/>
                <a:gd name="T26" fmla="*/ 431 w 431"/>
                <a:gd name="T27" fmla="*/ 308 h 333"/>
                <a:gd name="T28" fmla="*/ 420 w 431"/>
                <a:gd name="T29" fmla="*/ 329 h 333"/>
                <a:gd name="T30" fmla="*/ 406 w 431"/>
                <a:gd name="T31" fmla="*/ 333 h 333"/>
                <a:gd name="T32" fmla="*/ 75 w 431"/>
                <a:gd name="T33" fmla="*/ 200 h 333"/>
                <a:gd name="T34" fmla="*/ 402 w 431"/>
                <a:gd name="T35" fmla="*/ 317 h 333"/>
                <a:gd name="T36" fmla="*/ 411 w 431"/>
                <a:gd name="T37" fmla="*/ 316 h 333"/>
                <a:gd name="T38" fmla="*/ 415 w 431"/>
                <a:gd name="T39" fmla="*/ 308 h 333"/>
                <a:gd name="T40" fmla="*/ 415 w 431"/>
                <a:gd name="T41" fmla="*/ 26 h 333"/>
                <a:gd name="T42" fmla="*/ 411 w 431"/>
                <a:gd name="T43" fmla="*/ 18 h 333"/>
                <a:gd name="T44" fmla="*/ 402 w 431"/>
                <a:gd name="T45" fmla="*/ 17 h 333"/>
                <a:gd name="T46" fmla="*/ 75 w 431"/>
                <a:gd name="T47" fmla="*/ 134 h 333"/>
                <a:gd name="T48" fmla="*/ 16 w 431"/>
                <a:gd name="T49" fmla="*/ 102 h 333"/>
                <a:gd name="T50" fmla="*/ 16 w 431"/>
                <a:gd name="T51" fmla="*/ 232 h 333"/>
                <a:gd name="T52" fmla="*/ 75 w 431"/>
                <a:gd name="T53" fmla="*/ 20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1" h="333">
                  <a:moveTo>
                    <a:pt x="406" y="333"/>
                  </a:moveTo>
                  <a:cubicBezTo>
                    <a:pt x="403" y="333"/>
                    <a:pt x="400" y="333"/>
                    <a:pt x="397" y="332"/>
                  </a:cubicBezTo>
                  <a:cubicBezTo>
                    <a:pt x="76" y="217"/>
                    <a:pt x="76" y="217"/>
                    <a:pt x="76" y="21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18" y="249"/>
                    <a:pt x="12" y="249"/>
                    <a:pt x="8" y="246"/>
                  </a:cubicBezTo>
                  <a:cubicBezTo>
                    <a:pt x="3" y="243"/>
                    <a:pt x="0" y="238"/>
                    <a:pt x="0" y="233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96"/>
                    <a:pt x="3" y="91"/>
                    <a:pt x="8" y="88"/>
                  </a:cubicBezTo>
                  <a:cubicBezTo>
                    <a:pt x="12" y="86"/>
                    <a:pt x="18" y="86"/>
                    <a:pt x="22" y="88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397" y="2"/>
                    <a:pt x="397" y="2"/>
                    <a:pt x="397" y="2"/>
                  </a:cubicBezTo>
                  <a:cubicBezTo>
                    <a:pt x="405" y="0"/>
                    <a:pt x="413" y="1"/>
                    <a:pt x="420" y="5"/>
                  </a:cubicBezTo>
                  <a:cubicBezTo>
                    <a:pt x="427" y="10"/>
                    <a:pt x="431" y="18"/>
                    <a:pt x="431" y="26"/>
                  </a:cubicBezTo>
                  <a:cubicBezTo>
                    <a:pt x="431" y="308"/>
                    <a:pt x="431" y="308"/>
                    <a:pt x="431" y="308"/>
                  </a:cubicBezTo>
                  <a:cubicBezTo>
                    <a:pt x="431" y="317"/>
                    <a:pt x="427" y="324"/>
                    <a:pt x="420" y="329"/>
                  </a:cubicBezTo>
                  <a:cubicBezTo>
                    <a:pt x="416" y="332"/>
                    <a:pt x="411" y="333"/>
                    <a:pt x="406" y="333"/>
                  </a:cubicBezTo>
                  <a:close/>
                  <a:moveTo>
                    <a:pt x="75" y="200"/>
                  </a:moveTo>
                  <a:cubicBezTo>
                    <a:pt x="402" y="317"/>
                    <a:pt x="402" y="317"/>
                    <a:pt x="402" y="317"/>
                  </a:cubicBezTo>
                  <a:cubicBezTo>
                    <a:pt x="405" y="318"/>
                    <a:pt x="408" y="318"/>
                    <a:pt x="411" y="316"/>
                  </a:cubicBezTo>
                  <a:cubicBezTo>
                    <a:pt x="414" y="314"/>
                    <a:pt x="415" y="312"/>
                    <a:pt x="415" y="308"/>
                  </a:cubicBezTo>
                  <a:cubicBezTo>
                    <a:pt x="415" y="26"/>
                    <a:pt x="415" y="26"/>
                    <a:pt x="415" y="26"/>
                  </a:cubicBezTo>
                  <a:cubicBezTo>
                    <a:pt x="415" y="23"/>
                    <a:pt x="414" y="20"/>
                    <a:pt x="411" y="18"/>
                  </a:cubicBezTo>
                  <a:cubicBezTo>
                    <a:pt x="408" y="16"/>
                    <a:pt x="405" y="16"/>
                    <a:pt x="402" y="17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232"/>
                    <a:pt x="16" y="232"/>
                    <a:pt x="16" y="232"/>
                  </a:cubicBezTo>
                  <a:lnTo>
                    <a:pt x="75" y="20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69" name="Freeform 1502"/>
            <p:cNvSpPr>
              <a:spLocks/>
            </p:cNvSpPr>
            <p:nvPr/>
          </p:nvSpPr>
          <p:spPr bwMode="auto">
            <a:xfrm>
              <a:off x="4017191" y="2764461"/>
              <a:ext cx="98425" cy="44450"/>
            </a:xfrm>
            <a:custGeom>
              <a:avLst/>
              <a:gdLst>
                <a:gd name="T0" fmla="*/ 3 w 62"/>
                <a:gd name="T1" fmla="*/ 28 h 28"/>
                <a:gd name="T2" fmla="*/ 0 w 62"/>
                <a:gd name="T3" fmla="*/ 21 h 28"/>
                <a:gd name="T4" fmla="*/ 59 w 62"/>
                <a:gd name="T5" fmla="*/ 0 h 28"/>
                <a:gd name="T6" fmla="*/ 62 w 62"/>
                <a:gd name="T7" fmla="*/ 7 h 28"/>
                <a:gd name="T8" fmla="*/ 3 w 62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8">
                  <a:moveTo>
                    <a:pt x="3" y="28"/>
                  </a:moveTo>
                  <a:lnTo>
                    <a:pt x="0" y="21"/>
                  </a:lnTo>
                  <a:lnTo>
                    <a:pt x="59" y="0"/>
                  </a:lnTo>
                  <a:lnTo>
                    <a:pt x="62" y="7"/>
                  </a:lnTo>
                  <a:lnTo>
                    <a:pt x="3" y="28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70" name="Freeform 1503"/>
            <p:cNvSpPr>
              <a:spLocks noEditPoints="1"/>
            </p:cNvSpPr>
            <p:nvPr/>
          </p:nvSpPr>
          <p:spPr bwMode="auto">
            <a:xfrm>
              <a:off x="4001316" y="2854948"/>
              <a:ext cx="133350" cy="87313"/>
            </a:xfrm>
            <a:custGeom>
              <a:avLst/>
              <a:gdLst>
                <a:gd name="T0" fmla="*/ 117 w 160"/>
                <a:gd name="T1" fmla="*/ 105 h 105"/>
                <a:gd name="T2" fmla="*/ 105 w 160"/>
                <a:gd name="T3" fmla="*/ 103 h 105"/>
                <a:gd name="T4" fmla="*/ 25 w 160"/>
                <a:gd name="T5" fmla="*/ 74 h 105"/>
                <a:gd name="T6" fmla="*/ 4 w 160"/>
                <a:gd name="T7" fmla="*/ 56 h 105"/>
                <a:gd name="T8" fmla="*/ 3 w 160"/>
                <a:gd name="T9" fmla="*/ 29 h 105"/>
                <a:gd name="T10" fmla="*/ 13 w 160"/>
                <a:gd name="T11" fmla="*/ 0 h 105"/>
                <a:gd name="T12" fmla="*/ 160 w 160"/>
                <a:gd name="T13" fmla="*/ 53 h 105"/>
                <a:gd name="T14" fmla="*/ 150 w 160"/>
                <a:gd name="T15" fmla="*/ 81 h 105"/>
                <a:gd name="T16" fmla="*/ 132 w 160"/>
                <a:gd name="T17" fmla="*/ 101 h 105"/>
                <a:gd name="T18" fmla="*/ 117 w 160"/>
                <a:gd name="T19" fmla="*/ 105 h 105"/>
                <a:gd name="T20" fmla="*/ 23 w 160"/>
                <a:gd name="T21" fmla="*/ 20 h 105"/>
                <a:gd name="T22" fmla="*/ 18 w 160"/>
                <a:gd name="T23" fmla="*/ 34 h 105"/>
                <a:gd name="T24" fmla="*/ 19 w 160"/>
                <a:gd name="T25" fmla="*/ 49 h 105"/>
                <a:gd name="T26" fmla="*/ 30 w 160"/>
                <a:gd name="T27" fmla="*/ 59 h 105"/>
                <a:gd name="T28" fmla="*/ 110 w 160"/>
                <a:gd name="T29" fmla="*/ 88 h 105"/>
                <a:gd name="T30" fmla="*/ 125 w 160"/>
                <a:gd name="T31" fmla="*/ 87 h 105"/>
                <a:gd name="T32" fmla="*/ 136 w 160"/>
                <a:gd name="T33" fmla="*/ 76 h 105"/>
                <a:gd name="T34" fmla="*/ 140 w 160"/>
                <a:gd name="T35" fmla="*/ 62 h 105"/>
                <a:gd name="T36" fmla="*/ 23 w 160"/>
                <a:gd name="T37" fmla="*/ 2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105">
                  <a:moveTo>
                    <a:pt x="117" y="105"/>
                  </a:moveTo>
                  <a:cubicBezTo>
                    <a:pt x="113" y="105"/>
                    <a:pt x="109" y="104"/>
                    <a:pt x="105" y="10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16" y="71"/>
                    <a:pt x="9" y="64"/>
                    <a:pt x="4" y="56"/>
                  </a:cubicBezTo>
                  <a:cubicBezTo>
                    <a:pt x="0" y="47"/>
                    <a:pt x="0" y="37"/>
                    <a:pt x="3" y="2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0" y="53"/>
                    <a:pt x="160" y="53"/>
                    <a:pt x="160" y="53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47" y="90"/>
                    <a:pt x="140" y="97"/>
                    <a:pt x="132" y="101"/>
                  </a:cubicBezTo>
                  <a:cubicBezTo>
                    <a:pt x="127" y="104"/>
                    <a:pt x="122" y="105"/>
                    <a:pt x="117" y="105"/>
                  </a:cubicBezTo>
                  <a:close/>
                  <a:moveTo>
                    <a:pt x="23" y="20"/>
                  </a:moveTo>
                  <a:cubicBezTo>
                    <a:pt x="18" y="34"/>
                    <a:pt x="18" y="34"/>
                    <a:pt x="18" y="34"/>
                  </a:cubicBezTo>
                  <a:cubicBezTo>
                    <a:pt x="16" y="39"/>
                    <a:pt x="16" y="44"/>
                    <a:pt x="19" y="49"/>
                  </a:cubicBezTo>
                  <a:cubicBezTo>
                    <a:pt x="21" y="54"/>
                    <a:pt x="25" y="57"/>
                    <a:pt x="30" y="59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5" y="90"/>
                    <a:pt x="121" y="90"/>
                    <a:pt x="125" y="87"/>
                  </a:cubicBezTo>
                  <a:cubicBezTo>
                    <a:pt x="130" y="85"/>
                    <a:pt x="134" y="81"/>
                    <a:pt x="136" y="76"/>
                  </a:cubicBezTo>
                  <a:cubicBezTo>
                    <a:pt x="140" y="62"/>
                    <a:pt x="140" y="62"/>
                    <a:pt x="140" y="62"/>
                  </a:cubicBezTo>
                  <a:lnTo>
                    <a:pt x="23" y="2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71" name="Rectangle 1504"/>
            <p:cNvSpPr>
              <a:spLocks noChangeArrowheads="1"/>
            </p:cNvSpPr>
            <p:nvPr/>
          </p:nvSpPr>
          <p:spPr bwMode="auto">
            <a:xfrm>
              <a:off x="3980679" y="2785098"/>
              <a:ext cx="12700" cy="682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81" name="Прямоугольник 80"/>
          <p:cNvSpPr/>
          <p:nvPr/>
        </p:nvSpPr>
        <p:spPr>
          <a:xfrm>
            <a:off x="3710225" y="887467"/>
            <a:ext cx="125226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00" b="1" dirty="0" smtClean="0"/>
              <a:t>РАССЛЕДОВАНИЕ</a:t>
            </a:r>
            <a:endParaRPr lang="en-US" sz="900" b="1" dirty="0"/>
          </a:p>
        </p:txBody>
      </p:sp>
      <p:sp>
        <p:nvSpPr>
          <p:cNvPr id="82" name="Овал 81"/>
          <p:cNvSpPr/>
          <p:nvPr/>
        </p:nvSpPr>
        <p:spPr bwMode="auto">
          <a:xfrm>
            <a:off x="4151621" y="1273517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83" name="Группа 82"/>
          <p:cNvGrpSpPr>
            <a:grpSpLocks noChangeAspect="1"/>
          </p:cNvGrpSpPr>
          <p:nvPr/>
        </p:nvGrpSpPr>
        <p:grpSpPr>
          <a:xfrm>
            <a:off x="4242252" y="1367927"/>
            <a:ext cx="214737" cy="216000"/>
            <a:chOff x="839788" y="3584576"/>
            <a:chExt cx="539751" cy="542926"/>
          </a:xfrm>
        </p:grpSpPr>
        <p:sp>
          <p:nvSpPr>
            <p:cNvPr id="84" name="Oval 119"/>
            <p:cNvSpPr>
              <a:spLocks noChangeArrowheads="1"/>
            </p:cNvSpPr>
            <p:nvPr/>
          </p:nvSpPr>
          <p:spPr bwMode="auto">
            <a:xfrm>
              <a:off x="839788" y="3584576"/>
              <a:ext cx="400050" cy="401638"/>
            </a:xfrm>
            <a:prstGeom prst="ellipse">
              <a:avLst/>
            </a:pr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5" name="Freeform 120"/>
            <p:cNvSpPr>
              <a:spLocks/>
            </p:cNvSpPr>
            <p:nvPr/>
          </p:nvSpPr>
          <p:spPr bwMode="auto">
            <a:xfrm>
              <a:off x="1190626" y="3935414"/>
              <a:ext cx="188913" cy="192088"/>
            </a:xfrm>
            <a:custGeom>
              <a:avLst/>
              <a:gdLst>
                <a:gd name="T0" fmla="*/ 0 w 66"/>
                <a:gd name="T1" fmla="*/ 18 h 67"/>
                <a:gd name="T2" fmla="*/ 44 w 66"/>
                <a:gd name="T3" fmla="*/ 62 h 67"/>
                <a:gd name="T4" fmla="*/ 62 w 66"/>
                <a:gd name="T5" fmla="*/ 62 h 67"/>
                <a:gd name="T6" fmla="*/ 62 w 66"/>
                <a:gd name="T7" fmla="*/ 45 h 67"/>
                <a:gd name="T8" fmla="*/ 17 w 66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7">
                  <a:moveTo>
                    <a:pt x="0" y="18"/>
                  </a:moveTo>
                  <a:cubicBezTo>
                    <a:pt x="44" y="62"/>
                    <a:pt x="44" y="62"/>
                    <a:pt x="44" y="62"/>
                  </a:cubicBezTo>
                  <a:cubicBezTo>
                    <a:pt x="49" y="67"/>
                    <a:pt x="57" y="67"/>
                    <a:pt x="62" y="62"/>
                  </a:cubicBezTo>
                  <a:cubicBezTo>
                    <a:pt x="66" y="57"/>
                    <a:pt x="66" y="50"/>
                    <a:pt x="62" y="45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6" name="Freeform 121"/>
            <p:cNvSpPr>
              <a:spLocks/>
            </p:cNvSpPr>
            <p:nvPr/>
          </p:nvSpPr>
          <p:spPr bwMode="auto">
            <a:xfrm>
              <a:off x="989013" y="3787776"/>
              <a:ext cx="100013" cy="15875"/>
            </a:xfrm>
            <a:custGeom>
              <a:avLst/>
              <a:gdLst>
                <a:gd name="T0" fmla="*/ 35 w 35"/>
                <a:gd name="T1" fmla="*/ 6 h 6"/>
                <a:gd name="T2" fmla="*/ 18 w 35"/>
                <a:gd name="T3" fmla="*/ 0 h 6"/>
                <a:gd name="T4" fmla="*/ 18 w 35"/>
                <a:gd name="T5" fmla="*/ 0 h 6"/>
                <a:gd name="T6" fmla="*/ 0 w 3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6">
                  <a:moveTo>
                    <a:pt x="35" y="6"/>
                  </a:moveTo>
                  <a:cubicBezTo>
                    <a:pt x="31" y="3"/>
                    <a:pt x="24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0"/>
                    <a:pt x="5" y="3"/>
                    <a:pt x="0" y="6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7" name="Freeform 122"/>
            <p:cNvSpPr>
              <a:spLocks/>
            </p:cNvSpPr>
            <p:nvPr/>
          </p:nvSpPr>
          <p:spPr bwMode="auto">
            <a:xfrm>
              <a:off x="1003301" y="3687764"/>
              <a:ext cx="73025" cy="100013"/>
            </a:xfrm>
            <a:custGeom>
              <a:avLst/>
              <a:gdLst>
                <a:gd name="T0" fmla="*/ 13 w 26"/>
                <a:gd name="T1" fmla="*/ 35 h 35"/>
                <a:gd name="T2" fmla="*/ 26 w 26"/>
                <a:gd name="T3" fmla="*/ 20 h 35"/>
                <a:gd name="T4" fmla="*/ 26 w 26"/>
                <a:gd name="T5" fmla="*/ 15 h 35"/>
                <a:gd name="T6" fmla="*/ 13 w 26"/>
                <a:gd name="T7" fmla="*/ 0 h 35"/>
                <a:gd name="T8" fmla="*/ 0 w 26"/>
                <a:gd name="T9" fmla="*/ 15 h 35"/>
                <a:gd name="T10" fmla="*/ 0 w 26"/>
                <a:gd name="T11" fmla="*/ 20 h 35"/>
                <a:gd name="T12" fmla="*/ 13 w 26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5">
                  <a:moveTo>
                    <a:pt x="13" y="35"/>
                  </a:moveTo>
                  <a:cubicBezTo>
                    <a:pt x="21" y="35"/>
                    <a:pt x="26" y="28"/>
                    <a:pt x="26" y="20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6"/>
                    <a:pt x="21" y="0"/>
                    <a:pt x="13" y="0"/>
                  </a:cubicBezTo>
                  <a:cubicBezTo>
                    <a:pt x="5" y="0"/>
                    <a:pt x="0" y="6"/>
                    <a:pt x="0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8"/>
                    <a:pt x="5" y="35"/>
                    <a:pt x="13" y="35"/>
                  </a:cubicBez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8" name="Freeform 123"/>
            <p:cNvSpPr>
              <a:spLocks/>
            </p:cNvSpPr>
            <p:nvPr/>
          </p:nvSpPr>
          <p:spPr bwMode="auto">
            <a:xfrm>
              <a:off x="877888" y="3824289"/>
              <a:ext cx="111125" cy="74613"/>
            </a:xfrm>
            <a:custGeom>
              <a:avLst/>
              <a:gdLst>
                <a:gd name="T0" fmla="*/ 0 w 39"/>
                <a:gd name="T1" fmla="*/ 4 h 26"/>
                <a:gd name="T2" fmla="*/ 17 w 39"/>
                <a:gd name="T3" fmla="*/ 0 h 26"/>
                <a:gd name="T4" fmla="*/ 39 w 39"/>
                <a:gd name="T5" fmla="*/ 13 h 26"/>
                <a:gd name="T6" fmla="*/ 39 w 39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26">
                  <a:moveTo>
                    <a:pt x="0" y="4"/>
                  </a:moveTo>
                  <a:cubicBezTo>
                    <a:pt x="4" y="1"/>
                    <a:pt x="11" y="0"/>
                    <a:pt x="17" y="0"/>
                  </a:cubicBezTo>
                  <a:cubicBezTo>
                    <a:pt x="27" y="0"/>
                    <a:pt x="39" y="8"/>
                    <a:pt x="39" y="13"/>
                  </a:cubicBezTo>
                  <a:cubicBezTo>
                    <a:pt x="39" y="26"/>
                    <a:pt x="39" y="26"/>
                    <a:pt x="39" y="26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89" name="Freeform 124"/>
            <p:cNvSpPr>
              <a:spLocks/>
            </p:cNvSpPr>
            <p:nvPr/>
          </p:nvSpPr>
          <p:spPr bwMode="auto">
            <a:xfrm>
              <a:off x="889001" y="3724276"/>
              <a:ext cx="76200" cy="100013"/>
            </a:xfrm>
            <a:custGeom>
              <a:avLst/>
              <a:gdLst>
                <a:gd name="T0" fmla="*/ 13 w 27"/>
                <a:gd name="T1" fmla="*/ 35 h 35"/>
                <a:gd name="T2" fmla="*/ 27 w 27"/>
                <a:gd name="T3" fmla="*/ 20 h 35"/>
                <a:gd name="T4" fmla="*/ 27 w 27"/>
                <a:gd name="T5" fmla="*/ 15 h 35"/>
                <a:gd name="T6" fmla="*/ 13 w 27"/>
                <a:gd name="T7" fmla="*/ 0 h 35"/>
                <a:gd name="T8" fmla="*/ 0 w 27"/>
                <a:gd name="T9" fmla="*/ 15 h 35"/>
                <a:gd name="T10" fmla="*/ 0 w 27"/>
                <a:gd name="T11" fmla="*/ 20 h 35"/>
                <a:gd name="T12" fmla="*/ 13 w 27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5">
                  <a:moveTo>
                    <a:pt x="13" y="35"/>
                  </a:moveTo>
                  <a:cubicBezTo>
                    <a:pt x="21" y="35"/>
                    <a:pt x="27" y="28"/>
                    <a:pt x="27" y="20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6"/>
                    <a:pt x="21" y="0"/>
                    <a:pt x="13" y="0"/>
                  </a:cubicBezTo>
                  <a:cubicBezTo>
                    <a:pt x="6" y="0"/>
                    <a:pt x="0" y="6"/>
                    <a:pt x="0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8"/>
                    <a:pt x="6" y="35"/>
                    <a:pt x="13" y="35"/>
                  </a:cubicBez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0" name="Freeform 125"/>
            <p:cNvSpPr>
              <a:spLocks/>
            </p:cNvSpPr>
            <p:nvPr/>
          </p:nvSpPr>
          <p:spPr bwMode="auto">
            <a:xfrm>
              <a:off x="1089026" y="3824289"/>
              <a:ext cx="112713" cy="74613"/>
            </a:xfrm>
            <a:custGeom>
              <a:avLst/>
              <a:gdLst>
                <a:gd name="T0" fmla="*/ 40 w 40"/>
                <a:gd name="T1" fmla="*/ 4 h 26"/>
                <a:gd name="T2" fmla="*/ 22 w 40"/>
                <a:gd name="T3" fmla="*/ 0 h 26"/>
                <a:gd name="T4" fmla="*/ 0 w 40"/>
                <a:gd name="T5" fmla="*/ 13 h 26"/>
                <a:gd name="T6" fmla="*/ 0 w 40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6">
                  <a:moveTo>
                    <a:pt x="40" y="4"/>
                  </a:moveTo>
                  <a:cubicBezTo>
                    <a:pt x="35" y="1"/>
                    <a:pt x="28" y="0"/>
                    <a:pt x="22" y="0"/>
                  </a:cubicBezTo>
                  <a:cubicBezTo>
                    <a:pt x="13" y="0"/>
                    <a:pt x="0" y="8"/>
                    <a:pt x="0" y="13"/>
                  </a:cubicBezTo>
                  <a:cubicBezTo>
                    <a:pt x="0" y="26"/>
                    <a:pt x="0" y="26"/>
                    <a:pt x="0" y="26"/>
                  </a:cubicBez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1" name="Freeform 126"/>
            <p:cNvSpPr>
              <a:spLocks/>
            </p:cNvSpPr>
            <p:nvPr/>
          </p:nvSpPr>
          <p:spPr bwMode="auto">
            <a:xfrm>
              <a:off x="1114426" y="3724276"/>
              <a:ext cx="76200" cy="100013"/>
            </a:xfrm>
            <a:custGeom>
              <a:avLst/>
              <a:gdLst>
                <a:gd name="T0" fmla="*/ 13 w 27"/>
                <a:gd name="T1" fmla="*/ 35 h 35"/>
                <a:gd name="T2" fmla="*/ 0 w 27"/>
                <a:gd name="T3" fmla="*/ 20 h 35"/>
                <a:gd name="T4" fmla="*/ 0 w 27"/>
                <a:gd name="T5" fmla="*/ 15 h 35"/>
                <a:gd name="T6" fmla="*/ 13 w 27"/>
                <a:gd name="T7" fmla="*/ 0 h 35"/>
                <a:gd name="T8" fmla="*/ 27 w 27"/>
                <a:gd name="T9" fmla="*/ 15 h 35"/>
                <a:gd name="T10" fmla="*/ 27 w 27"/>
                <a:gd name="T11" fmla="*/ 20 h 35"/>
                <a:gd name="T12" fmla="*/ 13 w 27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5">
                  <a:moveTo>
                    <a:pt x="13" y="35"/>
                  </a:moveTo>
                  <a:cubicBezTo>
                    <a:pt x="5" y="35"/>
                    <a:pt x="0" y="28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21" y="0"/>
                    <a:pt x="27" y="6"/>
                    <a:pt x="27" y="15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8"/>
                    <a:pt x="21" y="35"/>
                    <a:pt x="13" y="35"/>
                  </a:cubicBez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2" name="Freeform 127"/>
            <p:cNvSpPr>
              <a:spLocks/>
            </p:cNvSpPr>
            <p:nvPr/>
          </p:nvSpPr>
          <p:spPr bwMode="auto">
            <a:xfrm>
              <a:off x="1139826" y="3887789"/>
              <a:ext cx="111125" cy="111125"/>
            </a:xfrm>
            <a:custGeom>
              <a:avLst/>
              <a:gdLst>
                <a:gd name="T0" fmla="*/ 47 w 70"/>
                <a:gd name="T1" fmla="*/ 0 h 70"/>
                <a:gd name="T2" fmla="*/ 70 w 70"/>
                <a:gd name="T3" fmla="*/ 23 h 70"/>
                <a:gd name="T4" fmla="*/ 23 w 70"/>
                <a:gd name="T5" fmla="*/ 70 h 70"/>
                <a:gd name="T6" fmla="*/ 0 w 70"/>
                <a:gd name="T7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70">
                  <a:moveTo>
                    <a:pt x="47" y="0"/>
                  </a:moveTo>
                  <a:lnTo>
                    <a:pt x="70" y="23"/>
                  </a:lnTo>
                  <a:lnTo>
                    <a:pt x="23" y="70"/>
                  </a:lnTo>
                  <a:lnTo>
                    <a:pt x="0" y="46"/>
                  </a:lnTo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93" name="Овал 92"/>
          <p:cNvSpPr/>
          <p:nvPr/>
        </p:nvSpPr>
        <p:spPr bwMode="auto">
          <a:xfrm>
            <a:off x="6417463" y="1256306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94" name="Группа 93"/>
          <p:cNvGrpSpPr>
            <a:grpSpLocks noChangeAspect="1"/>
          </p:cNvGrpSpPr>
          <p:nvPr/>
        </p:nvGrpSpPr>
        <p:grpSpPr>
          <a:xfrm>
            <a:off x="6484674" y="1347095"/>
            <a:ext cx="232456" cy="180000"/>
            <a:chOff x="3923529" y="2678736"/>
            <a:chExt cx="358775" cy="277813"/>
          </a:xfrm>
          <a:solidFill>
            <a:schemeClr val="accent1"/>
          </a:solidFill>
        </p:grpSpPr>
        <p:sp>
          <p:nvSpPr>
            <p:cNvPr id="95" name="Rectangle 1500"/>
            <p:cNvSpPr>
              <a:spLocks noChangeArrowheads="1"/>
            </p:cNvSpPr>
            <p:nvPr/>
          </p:nvSpPr>
          <p:spPr bwMode="auto">
            <a:xfrm>
              <a:off x="4190229" y="2708898"/>
              <a:ext cx="12700" cy="2206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6" name="Freeform 1501"/>
            <p:cNvSpPr>
              <a:spLocks noEditPoints="1"/>
            </p:cNvSpPr>
            <p:nvPr/>
          </p:nvSpPr>
          <p:spPr bwMode="auto">
            <a:xfrm>
              <a:off x="3923529" y="2678736"/>
              <a:ext cx="358775" cy="277813"/>
            </a:xfrm>
            <a:custGeom>
              <a:avLst/>
              <a:gdLst>
                <a:gd name="T0" fmla="*/ 406 w 431"/>
                <a:gd name="T1" fmla="*/ 333 h 333"/>
                <a:gd name="T2" fmla="*/ 397 w 431"/>
                <a:gd name="T3" fmla="*/ 332 h 333"/>
                <a:gd name="T4" fmla="*/ 76 w 431"/>
                <a:gd name="T5" fmla="*/ 217 h 333"/>
                <a:gd name="T6" fmla="*/ 22 w 431"/>
                <a:gd name="T7" fmla="*/ 246 h 333"/>
                <a:gd name="T8" fmla="*/ 8 w 431"/>
                <a:gd name="T9" fmla="*/ 246 h 333"/>
                <a:gd name="T10" fmla="*/ 0 w 431"/>
                <a:gd name="T11" fmla="*/ 233 h 333"/>
                <a:gd name="T12" fmla="*/ 0 w 431"/>
                <a:gd name="T13" fmla="*/ 101 h 333"/>
                <a:gd name="T14" fmla="*/ 8 w 431"/>
                <a:gd name="T15" fmla="*/ 88 h 333"/>
                <a:gd name="T16" fmla="*/ 22 w 431"/>
                <a:gd name="T17" fmla="*/ 88 h 333"/>
                <a:gd name="T18" fmla="*/ 76 w 431"/>
                <a:gd name="T19" fmla="*/ 117 h 333"/>
                <a:gd name="T20" fmla="*/ 397 w 431"/>
                <a:gd name="T21" fmla="*/ 2 h 333"/>
                <a:gd name="T22" fmla="*/ 420 w 431"/>
                <a:gd name="T23" fmla="*/ 5 h 333"/>
                <a:gd name="T24" fmla="*/ 431 w 431"/>
                <a:gd name="T25" fmla="*/ 26 h 333"/>
                <a:gd name="T26" fmla="*/ 431 w 431"/>
                <a:gd name="T27" fmla="*/ 308 h 333"/>
                <a:gd name="T28" fmla="*/ 420 w 431"/>
                <a:gd name="T29" fmla="*/ 329 h 333"/>
                <a:gd name="T30" fmla="*/ 406 w 431"/>
                <a:gd name="T31" fmla="*/ 333 h 333"/>
                <a:gd name="T32" fmla="*/ 75 w 431"/>
                <a:gd name="T33" fmla="*/ 200 h 333"/>
                <a:gd name="T34" fmla="*/ 402 w 431"/>
                <a:gd name="T35" fmla="*/ 317 h 333"/>
                <a:gd name="T36" fmla="*/ 411 w 431"/>
                <a:gd name="T37" fmla="*/ 316 h 333"/>
                <a:gd name="T38" fmla="*/ 415 w 431"/>
                <a:gd name="T39" fmla="*/ 308 h 333"/>
                <a:gd name="T40" fmla="*/ 415 w 431"/>
                <a:gd name="T41" fmla="*/ 26 h 333"/>
                <a:gd name="T42" fmla="*/ 411 w 431"/>
                <a:gd name="T43" fmla="*/ 18 h 333"/>
                <a:gd name="T44" fmla="*/ 402 w 431"/>
                <a:gd name="T45" fmla="*/ 17 h 333"/>
                <a:gd name="T46" fmla="*/ 75 w 431"/>
                <a:gd name="T47" fmla="*/ 134 h 333"/>
                <a:gd name="T48" fmla="*/ 16 w 431"/>
                <a:gd name="T49" fmla="*/ 102 h 333"/>
                <a:gd name="T50" fmla="*/ 16 w 431"/>
                <a:gd name="T51" fmla="*/ 232 h 333"/>
                <a:gd name="T52" fmla="*/ 75 w 431"/>
                <a:gd name="T53" fmla="*/ 20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1" h="333">
                  <a:moveTo>
                    <a:pt x="406" y="333"/>
                  </a:moveTo>
                  <a:cubicBezTo>
                    <a:pt x="403" y="333"/>
                    <a:pt x="400" y="333"/>
                    <a:pt x="397" y="332"/>
                  </a:cubicBezTo>
                  <a:cubicBezTo>
                    <a:pt x="76" y="217"/>
                    <a:pt x="76" y="217"/>
                    <a:pt x="76" y="21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18" y="249"/>
                    <a:pt x="12" y="249"/>
                    <a:pt x="8" y="246"/>
                  </a:cubicBezTo>
                  <a:cubicBezTo>
                    <a:pt x="3" y="243"/>
                    <a:pt x="0" y="238"/>
                    <a:pt x="0" y="233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96"/>
                    <a:pt x="3" y="91"/>
                    <a:pt x="8" y="88"/>
                  </a:cubicBezTo>
                  <a:cubicBezTo>
                    <a:pt x="12" y="86"/>
                    <a:pt x="18" y="86"/>
                    <a:pt x="22" y="88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397" y="2"/>
                    <a:pt x="397" y="2"/>
                    <a:pt x="397" y="2"/>
                  </a:cubicBezTo>
                  <a:cubicBezTo>
                    <a:pt x="405" y="0"/>
                    <a:pt x="413" y="1"/>
                    <a:pt x="420" y="5"/>
                  </a:cubicBezTo>
                  <a:cubicBezTo>
                    <a:pt x="427" y="10"/>
                    <a:pt x="431" y="18"/>
                    <a:pt x="431" y="26"/>
                  </a:cubicBezTo>
                  <a:cubicBezTo>
                    <a:pt x="431" y="308"/>
                    <a:pt x="431" y="308"/>
                    <a:pt x="431" y="308"/>
                  </a:cubicBezTo>
                  <a:cubicBezTo>
                    <a:pt x="431" y="317"/>
                    <a:pt x="427" y="324"/>
                    <a:pt x="420" y="329"/>
                  </a:cubicBezTo>
                  <a:cubicBezTo>
                    <a:pt x="416" y="332"/>
                    <a:pt x="411" y="333"/>
                    <a:pt x="406" y="333"/>
                  </a:cubicBezTo>
                  <a:close/>
                  <a:moveTo>
                    <a:pt x="75" y="200"/>
                  </a:moveTo>
                  <a:cubicBezTo>
                    <a:pt x="402" y="317"/>
                    <a:pt x="402" y="317"/>
                    <a:pt x="402" y="317"/>
                  </a:cubicBezTo>
                  <a:cubicBezTo>
                    <a:pt x="405" y="318"/>
                    <a:pt x="408" y="318"/>
                    <a:pt x="411" y="316"/>
                  </a:cubicBezTo>
                  <a:cubicBezTo>
                    <a:pt x="414" y="314"/>
                    <a:pt x="415" y="312"/>
                    <a:pt x="415" y="308"/>
                  </a:cubicBezTo>
                  <a:cubicBezTo>
                    <a:pt x="415" y="26"/>
                    <a:pt x="415" y="26"/>
                    <a:pt x="415" y="26"/>
                  </a:cubicBezTo>
                  <a:cubicBezTo>
                    <a:pt x="415" y="23"/>
                    <a:pt x="414" y="20"/>
                    <a:pt x="411" y="18"/>
                  </a:cubicBezTo>
                  <a:cubicBezTo>
                    <a:pt x="408" y="16"/>
                    <a:pt x="405" y="16"/>
                    <a:pt x="402" y="17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232"/>
                    <a:pt x="16" y="232"/>
                    <a:pt x="16" y="232"/>
                  </a:cubicBezTo>
                  <a:lnTo>
                    <a:pt x="75" y="20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8" name="Freeform 1502"/>
            <p:cNvSpPr>
              <a:spLocks/>
            </p:cNvSpPr>
            <p:nvPr/>
          </p:nvSpPr>
          <p:spPr bwMode="auto">
            <a:xfrm>
              <a:off x="4017191" y="2764461"/>
              <a:ext cx="98425" cy="44450"/>
            </a:xfrm>
            <a:custGeom>
              <a:avLst/>
              <a:gdLst>
                <a:gd name="T0" fmla="*/ 3 w 62"/>
                <a:gd name="T1" fmla="*/ 28 h 28"/>
                <a:gd name="T2" fmla="*/ 0 w 62"/>
                <a:gd name="T3" fmla="*/ 21 h 28"/>
                <a:gd name="T4" fmla="*/ 59 w 62"/>
                <a:gd name="T5" fmla="*/ 0 h 28"/>
                <a:gd name="T6" fmla="*/ 62 w 62"/>
                <a:gd name="T7" fmla="*/ 7 h 28"/>
                <a:gd name="T8" fmla="*/ 3 w 62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8">
                  <a:moveTo>
                    <a:pt x="3" y="28"/>
                  </a:moveTo>
                  <a:lnTo>
                    <a:pt x="0" y="21"/>
                  </a:lnTo>
                  <a:lnTo>
                    <a:pt x="59" y="0"/>
                  </a:lnTo>
                  <a:lnTo>
                    <a:pt x="62" y="7"/>
                  </a:lnTo>
                  <a:lnTo>
                    <a:pt x="3" y="28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99" name="Freeform 1503"/>
            <p:cNvSpPr>
              <a:spLocks noEditPoints="1"/>
            </p:cNvSpPr>
            <p:nvPr/>
          </p:nvSpPr>
          <p:spPr bwMode="auto">
            <a:xfrm>
              <a:off x="4001316" y="2854948"/>
              <a:ext cx="133350" cy="87313"/>
            </a:xfrm>
            <a:custGeom>
              <a:avLst/>
              <a:gdLst>
                <a:gd name="T0" fmla="*/ 117 w 160"/>
                <a:gd name="T1" fmla="*/ 105 h 105"/>
                <a:gd name="T2" fmla="*/ 105 w 160"/>
                <a:gd name="T3" fmla="*/ 103 h 105"/>
                <a:gd name="T4" fmla="*/ 25 w 160"/>
                <a:gd name="T5" fmla="*/ 74 h 105"/>
                <a:gd name="T6" fmla="*/ 4 w 160"/>
                <a:gd name="T7" fmla="*/ 56 h 105"/>
                <a:gd name="T8" fmla="*/ 3 w 160"/>
                <a:gd name="T9" fmla="*/ 29 h 105"/>
                <a:gd name="T10" fmla="*/ 13 w 160"/>
                <a:gd name="T11" fmla="*/ 0 h 105"/>
                <a:gd name="T12" fmla="*/ 160 w 160"/>
                <a:gd name="T13" fmla="*/ 53 h 105"/>
                <a:gd name="T14" fmla="*/ 150 w 160"/>
                <a:gd name="T15" fmla="*/ 81 h 105"/>
                <a:gd name="T16" fmla="*/ 132 w 160"/>
                <a:gd name="T17" fmla="*/ 101 h 105"/>
                <a:gd name="T18" fmla="*/ 117 w 160"/>
                <a:gd name="T19" fmla="*/ 105 h 105"/>
                <a:gd name="T20" fmla="*/ 23 w 160"/>
                <a:gd name="T21" fmla="*/ 20 h 105"/>
                <a:gd name="T22" fmla="*/ 18 w 160"/>
                <a:gd name="T23" fmla="*/ 34 h 105"/>
                <a:gd name="T24" fmla="*/ 19 w 160"/>
                <a:gd name="T25" fmla="*/ 49 h 105"/>
                <a:gd name="T26" fmla="*/ 30 w 160"/>
                <a:gd name="T27" fmla="*/ 59 h 105"/>
                <a:gd name="T28" fmla="*/ 110 w 160"/>
                <a:gd name="T29" fmla="*/ 88 h 105"/>
                <a:gd name="T30" fmla="*/ 125 w 160"/>
                <a:gd name="T31" fmla="*/ 87 h 105"/>
                <a:gd name="T32" fmla="*/ 136 w 160"/>
                <a:gd name="T33" fmla="*/ 76 h 105"/>
                <a:gd name="T34" fmla="*/ 140 w 160"/>
                <a:gd name="T35" fmla="*/ 62 h 105"/>
                <a:gd name="T36" fmla="*/ 23 w 160"/>
                <a:gd name="T37" fmla="*/ 2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105">
                  <a:moveTo>
                    <a:pt x="117" y="105"/>
                  </a:moveTo>
                  <a:cubicBezTo>
                    <a:pt x="113" y="105"/>
                    <a:pt x="109" y="104"/>
                    <a:pt x="105" y="10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16" y="71"/>
                    <a:pt x="9" y="64"/>
                    <a:pt x="4" y="56"/>
                  </a:cubicBezTo>
                  <a:cubicBezTo>
                    <a:pt x="0" y="47"/>
                    <a:pt x="0" y="37"/>
                    <a:pt x="3" y="2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0" y="53"/>
                    <a:pt x="160" y="53"/>
                    <a:pt x="160" y="53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47" y="90"/>
                    <a:pt x="140" y="97"/>
                    <a:pt x="132" y="101"/>
                  </a:cubicBezTo>
                  <a:cubicBezTo>
                    <a:pt x="127" y="104"/>
                    <a:pt x="122" y="105"/>
                    <a:pt x="117" y="105"/>
                  </a:cubicBezTo>
                  <a:close/>
                  <a:moveTo>
                    <a:pt x="23" y="20"/>
                  </a:moveTo>
                  <a:cubicBezTo>
                    <a:pt x="18" y="34"/>
                    <a:pt x="18" y="34"/>
                    <a:pt x="18" y="34"/>
                  </a:cubicBezTo>
                  <a:cubicBezTo>
                    <a:pt x="16" y="39"/>
                    <a:pt x="16" y="44"/>
                    <a:pt x="19" y="49"/>
                  </a:cubicBezTo>
                  <a:cubicBezTo>
                    <a:pt x="21" y="54"/>
                    <a:pt x="25" y="57"/>
                    <a:pt x="30" y="59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5" y="90"/>
                    <a:pt x="121" y="90"/>
                    <a:pt x="125" y="87"/>
                  </a:cubicBezTo>
                  <a:cubicBezTo>
                    <a:pt x="130" y="85"/>
                    <a:pt x="134" y="81"/>
                    <a:pt x="136" y="76"/>
                  </a:cubicBezTo>
                  <a:cubicBezTo>
                    <a:pt x="140" y="62"/>
                    <a:pt x="140" y="62"/>
                    <a:pt x="140" y="62"/>
                  </a:cubicBezTo>
                  <a:lnTo>
                    <a:pt x="23" y="20"/>
                  </a:lnTo>
                  <a:close/>
                </a:path>
              </a:pathLst>
            </a:custGeom>
            <a:grpFill/>
            <a:ln w="9525">
              <a:solidFill>
                <a:srgbClr val="03B0D3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01" name="Rectangle 1504"/>
            <p:cNvSpPr>
              <a:spLocks noChangeArrowheads="1"/>
            </p:cNvSpPr>
            <p:nvPr/>
          </p:nvSpPr>
          <p:spPr bwMode="auto">
            <a:xfrm>
              <a:off x="3980679" y="2785098"/>
              <a:ext cx="12700" cy="68263"/>
            </a:xfrm>
            <a:prstGeom prst="rect">
              <a:avLst/>
            </a:prstGeom>
            <a:grpFill/>
            <a:ln w="9525">
              <a:solidFill>
                <a:srgbClr val="03B0D3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103" name="Овал 102"/>
          <p:cNvSpPr/>
          <p:nvPr/>
        </p:nvSpPr>
        <p:spPr bwMode="auto">
          <a:xfrm>
            <a:off x="8287305" y="1278504"/>
            <a:ext cx="396000" cy="396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05" name="Group 3"/>
          <p:cNvGrpSpPr>
            <a:grpSpLocks noChangeAspect="1"/>
          </p:cNvGrpSpPr>
          <p:nvPr/>
        </p:nvGrpSpPr>
        <p:grpSpPr>
          <a:xfrm>
            <a:off x="8425167" y="1368504"/>
            <a:ext cx="162000" cy="216000"/>
            <a:chOff x="7248014" y="1981200"/>
            <a:chExt cx="282178" cy="376238"/>
          </a:xfrm>
        </p:grpSpPr>
        <p:sp>
          <p:nvSpPr>
            <p:cNvPr id="107" name="Freeform 72"/>
            <p:cNvSpPr>
              <a:spLocks noChangeAspect="1"/>
            </p:cNvSpPr>
            <p:nvPr/>
          </p:nvSpPr>
          <p:spPr bwMode="auto">
            <a:xfrm>
              <a:off x="7325405" y="2202657"/>
              <a:ext cx="135731" cy="111919"/>
            </a:xfrm>
            <a:custGeom>
              <a:avLst/>
              <a:gdLst>
                <a:gd name="T0" fmla="*/ 93 w 114"/>
                <a:gd name="T1" fmla="*/ 0 h 94"/>
                <a:gd name="T2" fmla="*/ 43 w 114"/>
                <a:gd name="T3" fmla="*/ 51 h 94"/>
                <a:gd name="T4" fmla="*/ 21 w 114"/>
                <a:gd name="T5" fmla="*/ 29 h 94"/>
                <a:gd name="T6" fmla="*/ 0 w 114"/>
                <a:gd name="T7" fmla="*/ 51 h 94"/>
                <a:gd name="T8" fmla="*/ 43 w 114"/>
                <a:gd name="T9" fmla="*/ 94 h 94"/>
                <a:gd name="T10" fmla="*/ 114 w 114"/>
                <a:gd name="T11" fmla="*/ 22 h 94"/>
                <a:gd name="T12" fmla="*/ 93 w 114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94">
                  <a:moveTo>
                    <a:pt x="93" y="0"/>
                  </a:moveTo>
                  <a:lnTo>
                    <a:pt x="43" y="51"/>
                  </a:lnTo>
                  <a:lnTo>
                    <a:pt x="21" y="29"/>
                  </a:lnTo>
                  <a:lnTo>
                    <a:pt x="0" y="51"/>
                  </a:lnTo>
                  <a:lnTo>
                    <a:pt x="43" y="94"/>
                  </a:lnTo>
                  <a:lnTo>
                    <a:pt x="114" y="22"/>
                  </a:lnTo>
                  <a:lnTo>
                    <a:pt x="93" y="0"/>
                  </a:lnTo>
                  <a:close/>
                </a:path>
              </a:pathLst>
            </a:custGeom>
            <a:noFill/>
            <a:ln w="12700" cap="flat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09" name="Freeform 73"/>
            <p:cNvSpPr>
              <a:spLocks noChangeAspect="1"/>
            </p:cNvSpPr>
            <p:nvPr/>
          </p:nvSpPr>
          <p:spPr bwMode="auto">
            <a:xfrm>
              <a:off x="7248014" y="1981200"/>
              <a:ext cx="282178" cy="376238"/>
            </a:xfrm>
            <a:custGeom>
              <a:avLst/>
              <a:gdLst>
                <a:gd name="T0" fmla="*/ 29 w 237"/>
                <a:gd name="T1" fmla="*/ 0 h 316"/>
                <a:gd name="T2" fmla="*/ 0 w 237"/>
                <a:gd name="T3" fmla="*/ 28 h 316"/>
                <a:gd name="T4" fmla="*/ 0 w 237"/>
                <a:gd name="T5" fmla="*/ 316 h 316"/>
                <a:gd name="T6" fmla="*/ 237 w 237"/>
                <a:gd name="T7" fmla="*/ 316 h 316"/>
                <a:gd name="T8" fmla="*/ 237 w 237"/>
                <a:gd name="T9" fmla="*/ 0 h 316"/>
                <a:gd name="T10" fmla="*/ 29 w 237"/>
                <a:gd name="T1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7" h="316">
                  <a:moveTo>
                    <a:pt x="29" y="0"/>
                  </a:moveTo>
                  <a:lnTo>
                    <a:pt x="0" y="28"/>
                  </a:lnTo>
                  <a:lnTo>
                    <a:pt x="0" y="316"/>
                  </a:lnTo>
                  <a:lnTo>
                    <a:pt x="237" y="316"/>
                  </a:lnTo>
                  <a:lnTo>
                    <a:pt x="237" y="0"/>
                  </a:lnTo>
                  <a:lnTo>
                    <a:pt x="29" y="0"/>
                  </a:lnTo>
                  <a:close/>
                </a:path>
              </a:pathLst>
            </a:cu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1" name="Freeform 74"/>
            <p:cNvSpPr>
              <a:spLocks noChangeAspect="1"/>
            </p:cNvSpPr>
            <p:nvPr/>
          </p:nvSpPr>
          <p:spPr bwMode="auto">
            <a:xfrm>
              <a:off x="7273017" y="2006204"/>
              <a:ext cx="26194" cy="26194"/>
            </a:xfrm>
            <a:custGeom>
              <a:avLst/>
              <a:gdLst>
                <a:gd name="T0" fmla="*/ 22 w 22"/>
                <a:gd name="T1" fmla="*/ 0 h 22"/>
                <a:gd name="T2" fmla="*/ 22 w 22"/>
                <a:gd name="T3" fmla="*/ 22 h 22"/>
                <a:gd name="T4" fmla="*/ 0 w 22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2">
                  <a:moveTo>
                    <a:pt x="22" y="0"/>
                  </a:moveTo>
                  <a:lnTo>
                    <a:pt x="22" y="22"/>
                  </a:lnTo>
                  <a:lnTo>
                    <a:pt x="0" y="22"/>
                  </a:lnTo>
                </a:path>
              </a:pathLst>
            </a:cu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2" name="Line 75"/>
            <p:cNvSpPr>
              <a:spLocks noChangeAspect="1" noChangeShapeType="1"/>
            </p:cNvSpPr>
            <p:nvPr/>
          </p:nvSpPr>
          <p:spPr bwMode="auto">
            <a:xfrm flipH="1">
              <a:off x="7315880" y="2091929"/>
              <a:ext cx="145256" cy="0"/>
            </a:xfrm>
            <a:prstGeom prst="line">
              <a:avLst/>
            </a:pr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3" name="Line 76"/>
            <p:cNvSpPr>
              <a:spLocks noChangeAspect="1" noChangeShapeType="1"/>
            </p:cNvSpPr>
            <p:nvPr/>
          </p:nvSpPr>
          <p:spPr bwMode="auto">
            <a:xfrm flipH="1">
              <a:off x="7315880" y="2126456"/>
              <a:ext cx="145256" cy="0"/>
            </a:xfrm>
            <a:prstGeom prst="line">
              <a:avLst/>
            </a:pr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  <p:sp>
          <p:nvSpPr>
            <p:cNvPr id="114" name="Line 77"/>
            <p:cNvSpPr>
              <a:spLocks noChangeAspect="1" noChangeShapeType="1"/>
            </p:cNvSpPr>
            <p:nvPr/>
          </p:nvSpPr>
          <p:spPr bwMode="auto">
            <a:xfrm flipH="1">
              <a:off x="7315879" y="2160985"/>
              <a:ext cx="103584" cy="0"/>
            </a:xfrm>
            <a:prstGeom prst="line">
              <a:avLst/>
            </a:prstGeom>
            <a:noFill/>
            <a:ln w="12700" cap="rnd">
              <a:solidFill>
                <a:srgbClr val="03BEE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844"/>
            </a:p>
          </p:txBody>
        </p:sp>
      </p:grpSp>
      <p:sp>
        <p:nvSpPr>
          <p:cNvPr id="115" name="Прямоугольник 114"/>
          <p:cNvSpPr/>
          <p:nvPr/>
        </p:nvSpPr>
        <p:spPr>
          <a:xfrm>
            <a:off x="219364" y="1967530"/>
            <a:ext cx="145905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70C0"/>
                </a:solidFill>
              </a:rPr>
              <a:t>Незамедлительно</a:t>
            </a:r>
            <a:endParaRPr lang="en-US" sz="1050" b="1" dirty="0">
              <a:solidFill>
                <a:srgbClr val="0070C0"/>
              </a:solidFill>
            </a:endParaRPr>
          </a:p>
        </p:txBody>
      </p:sp>
      <p:sp>
        <p:nvSpPr>
          <p:cNvPr id="118" name="Прямоугольник 117"/>
          <p:cNvSpPr/>
          <p:nvPr/>
        </p:nvSpPr>
        <p:spPr>
          <a:xfrm>
            <a:off x="2231284" y="1905158"/>
            <a:ext cx="123750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rgbClr val="0070C0"/>
                </a:solidFill>
              </a:rPr>
              <a:t>В свободной форме</a:t>
            </a:r>
            <a:endParaRPr lang="ru-RU" sz="1050" b="1" dirty="0">
              <a:solidFill>
                <a:srgbClr val="0070C0"/>
              </a:solidFill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5957237" y="713294"/>
            <a:ext cx="180574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ОПОВЕЩЕНИЕ </a:t>
            </a:r>
            <a:br>
              <a:rPr lang="ru-RU" sz="900" b="1" dirty="0" smtClean="0"/>
            </a:br>
            <a:r>
              <a:rPr lang="ru-RU" sz="900" b="1" dirty="0" smtClean="0"/>
              <a:t>О ПОСЛЕДСТВИЯХ </a:t>
            </a:r>
            <a:br>
              <a:rPr lang="ru-RU" sz="900" b="1" dirty="0" smtClean="0"/>
            </a:br>
            <a:r>
              <a:rPr lang="ru-RU" sz="900" b="1" dirty="0" smtClean="0"/>
              <a:t>И ПРИНЯТЫХ МЕРАХ</a:t>
            </a:r>
            <a:endParaRPr lang="en-US" sz="900" b="1" dirty="0"/>
          </a:p>
        </p:txBody>
      </p:sp>
      <p:sp>
        <p:nvSpPr>
          <p:cNvPr id="102" name="Прямоугольник 101"/>
          <p:cNvSpPr/>
          <p:nvPr/>
        </p:nvSpPr>
        <p:spPr>
          <a:xfrm>
            <a:off x="7922359" y="785130"/>
            <a:ext cx="13329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/>
              <a:t>ТРЕБОВАНИЯ НПА/ЛНА</a:t>
            </a:r>
            <a:endParaRPr lang="en-US" sz="900" b="1" dirty="0"/>
          </a:p>
        </p:txBody>
      </p:sp>
      <p:sp>
        <p:nvSpPr>
          <p:cNvPr id="76" name="Прямоугольник 75"/>
          <p:cNvSpPr/>
          <p:nvPr/>
        </p:nvSpPr>
        <p:spPr>
          <a:xfrm>
            <a:off x="2152807" y="2390626"/>
            <a:ext cx="139446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b="0" dirty="0"/>
              <a:t>С отражением сведений, указанных в п. 26 Правил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136986" y="2382461"/>
            <a:ext cx="2064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/>
              <a:t>Территориальный орган МВД</a:t>
            </a:r>
          </a:p>
          <a:p>
            <a:pPr marL="182563" indent="-182563">
              <a:spcAft>
                <a:spcPts val="600"/>
              </a:spcAft>
              <a:buFont typeface="+mj-lt"/>
              <a:buAutoNum type="arabicPeriod"/>
            </a:pPr>
            <a:r>
              <a:rPr lang="ru-RU" sz="900" b="0" dirty="0"/>
              <a:t>Исполнительный орган страховщика</a:t>
            </a:r>
          </a:p>
        </p:txBody>
      </p:sp>
      <p:sp>
        <p:nvSpPr>
          <p:cNvPr id="117" name="Прямоугольник 116"/>
          <p:cNvSpPr/>
          <p:nvPr/>
        </p:nvSpPr>
        <p:spPr>
          <a:xfrm>
            <a:off x="8035874" y="1814568"/>
            <a:ext cx="1773143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900" b="0" dirty="0"/>
              <a:t>Постановление Правительства РФ от 19.09.2020 </a:t>
            </a:r>
            <a:r>
              <a:rPr lang="ru-RU" sz="900" b="0" dirty="0" smtClean="0"/>
              <a:t>№ </a:t>
            </a:r>
            <a:r>
              <a:rPr lang="ru-RU" sz="900" b="0" dirty="0"/>
              <a:t>1502 "Об утверждении Правил учета дорожно-транспортных происшествий, об изменении и признании утратившими силу некоторых актов Правительства Российской Федерации" </a:t>
            </a:r>
          </a:p>
          <a:p>
            <a:pPr>
              <a:spcAft>
                <a:spcPts val="600"/>
              </a:spcAft>
            </a:pPr>
            <a:r>
              <a:rPr lang="ru-RU" sz="900" b="0" dirty="0"/>
              <a:t>Приказ Минтранса России от 02.04.1996 </a:t>
            </a:r>
            <a:r>
              <a:rPr lang="ru-RU" sz="900" b="0" dirty="0" smtClean="0"/>
              <a:t>№ </a:t>
            </a:r>
            <a:r>
              <a:rPr lang="ru-RU" sz="900" b="0" dirty="0"/>
              <a:t>22 "Об утверждении формы учета дорожно-транспортных происшествий владельцами транспортных средств«</a:t>
            </a:r>
          </a:p>
          <a:p>
            <a:pPr>
              <a:spcAft>
                <a:spcPts val="600"/>
              </a:spcAft>
            </a:pPr>
            <a:r>
              <a:rPr lang="ru-RU" sz="900" b="0" dirty="0"/>
              <a:t>Положение от 19 сентября 2014 года </a:t>
            </a:r>
            <a:r>
              <a:rPr lang="ru-RU" sz="900" b="0" dirty="0" smtClean="0"/>
              <a:t>№ </a:t>
            </a:r>
            <a:r>
              <a:rPr lang="ru-RU" sz="900" b="0" dirty="0"/>
              <a:t>431-П "О Правилах обязательного страхования гражданской ответственности владельцев транспортных средств"</a:t>
            </a:r>
            <a:endParaRPr lang="en-US" sz="900" b="0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1938416" y="5026482"/>
            <a:ext cx="1413406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Извещение в ФСС</a:t>
            </a:r>
            <a:endParaRPr lang="ru-RU" sz="900" b="1" dirty="0">
              <a:solidFill>
                <a:srgbClr val="0070C0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1946645" y="5492210"/>
            <a:ext cx="1413406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Извещение в МВД</a:t>
            </a:r>
            <a:endParaRPr lang="ru-RU" sz="900" b="1" dirty="0">
              <a:solidFill>
                <a:srgbClr val="0070C0"/>
              </a:solidFill>
            </a:endParaRP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4022342"/>
              </p:ext>
            </p:extLst>
          </p:nvPr>
        </p:nvGraphicFramePr>
        <p:xfrm>
          <a:off x="2454619" y="4631821"/>
          <a:ext cx="381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8221" name="Document" showAsIcon="1" r:id="rId7" imgW="380880" imgH="771480" progId="Word.Document.8">
                  <p:embed/>
                </p:oleObj>
              </mc:Choice>
              <mc:Fallback>
                <p:oleObj name="Document" showAsIcon="1" r:id="rId7" imgW="380880" imgH="77148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54619" y="4631821"/>
                        <a:ext cx="381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9974532"/>
              </p:ext>
            </p:extLst>
          </p:nvPr>
        </p:nvGraphicFramePr>
        <p:xfrm>
          <a:off x="2454619" y="5957938"/>
          <a:ext cx="381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8222" name="Документ" showAsIcon="1" r:id="rId9" imgW="380880" imgH="771480" progId="Word.Document.12">
                  <p:embed/>
                </p:oleObj>
              </mc:Choice>
              <mc:Fallback>
                <p:oleObj name="Документ" showAsIcon="1" r:id="rId9" imgW="380880" imgH="7714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54619" y="5957938"/>
                        <a:ext cx="381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" name="Прямоугольник 73">
            <a:hlinkClick r:id="rId11" action="ppaction://hlinksldjump"/>
          </p:cNvPr>
          <p:cNvSpPr/>
          <p:nvPr/>
        </p:nvSpPr>
        <p:spPr>
          <a:xfrm>
            <a:off x="87657" y="6313019"/>
            <a:ext cx="1413406" cy="288000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0"/>
                </a:schemeClr>
              </a:gs>
              <a:gs pos="80000">
                <a:schemeClr val="accent5">
                  <a:lumMod val="75000"/>
                  <a:alpha val="15000"/>
                </a:schemeClr>
              </a:gs>
              <a:gs pos="38000">
                <a:schemeClr val="accent1">
                  <a:alpha val="27000"/>
                </a:schemeClr>
              </a:gs>
              <a:gs pos="0">
                <a:schemeClr val="accent1">
                  <a:alpha val="42000"/>
                </a:schemeClr>
              </a:gs>
            </a:gsLst>
            <a:lin ang="14400000" scaled="0"/>
          </a:gradFill>
          <a:ln>
            <a:solidFill>
              <a:schemeClr val="accent1"/>
            </a:solidFill>
          </a:ln>
        </p:spPr>
        <p:txBody>
          <a:bodyPr wrap="square" lIns="36000" tIns="0" rIns="36000" bIns="0" anchor="ctr">
            <a:noAutofit/>
          </a:bodyPr>
          <a:lstStyle/>
          <a:p>
            <a:pPr algn="ctr"/>
            <a:r>
              <a:rPr lang="ru-RU" sz="900" b="1" dirty="0" smtClean="0">
                <a:solidFill>
                  <a:srgbClr val="0070C0"/>
                </a:solidFill>
              </a:rPr>
              <a:t>На главную</a:t>
            </a:r>
            <a:endParaRPr lang="ru-RU" sz="9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64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7037&quot;&gt;&lt;version val=&quot;32568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 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,&lt;/m_chDecimalSymbol17909&gt;&lt;m_nGroupingDigits17909 val=&quot;3&quot;/&gt;&lt;m_chGroupingSymbol17909&gt; 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.%m.%Y&lt;/m_strFormatTime&gt;&lt;m_yearfmt&gt;&lt;begin val=&quot;0&quot;/&gt;&lt;end val=&quot;0&quot;/&gt;&lt;/m_yearfmt&gt;&lt;/m_precDefaultDate&gt;&lt;m_precDefaultDay&gt;&lt;m_yearfmt&gt;&lt;begin val=&quot;0&quot;/&gt;&lt;end val=&quot;4&quot;/&gt;&lt;/m_yearfmt&gt;&lt;/m_precDefaultDay&gt;&lt;m_precDefaultWeek&gt;&lt;m_yearfmt&gt;&lt;begin val=&quot;0&quot;/&gt;&lt;end val=&quot;4&quot;/&gt;&lt;/m_yearfmt&gt;&lt;/m_precDefaultWeek&gt;&lt;m_precDefaultMonth&gt;&lt;m_yearfmt&gt;&lt;begin val=&quot;0&quot;/&gt;&lt;end val=&quot;4&quot;/&gt;&lt;/m_yearfmt&gt;&lt;/m_precDefaultMonth&gt;&lt;m_precDefaultQuarter&gt;&lt;m_yearfmt&gt;&lt;begin val=&quot;0&quot;/&gt;&lt;end val=&quot;4&quot;/&gt;&lt;/m_yearfmt&gt;&lt;/m_precDefaultQuarter&gt;&lt;m_precDefaultYear&gt;&lt;m_yearfmt&gt;&lt;begin val=&quot;0&quot;/&gt;&lt;end val=&quot;4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15&quot;&gt;&lt;elem m_fUsage=&quot;5.70960463519000072097E+00&quot;&gt;&lt;m_msothmcolidx val=&quot;0&quot;/&gt;&lt;m_rgb r=&quot;00&quot; g=&quot;8C&quot; b=&quot;95&quot;/&gt;&lt;/elem&gt;&lt;elem m_fUsage=&quot;1.36625237717796754744E+00&quot;&gt;&lt;m_msothmcolidx val=&quot;0&quot;/&gt;&lt;m_rgb r=&quot;F4&quot; g=&quot;C7&quot; b=&quot;BB&quot;/&gt;&lt;/elem&gt;&lt;elem m_fUsage=&quot;9.97212518336372033545E-01&quot;&gt;&lt;m_msothmcolidx val=&quot;0&quot;/&gt;&lt;m_rgb r=&quot;99&quot; g=&quot;FF&quot; b=&quot;CC&quot;/&gt;&lt;/elem&gt;&lt;elem m_fUsage=&quot;9.45085171767299225820E-01&quot;&gt;&lt;m_msothmcolidx val=&quot;0&quot;/&gt;&lt;m_rgb r=&quot;E4&quot; g=&quot;87&quot; b=&quot;F1&quot;/&gt;&lt;/elem&gt;&lt;elem m_fUsage=&quot;6.72575588653457456800E-01&quot;&gt;&lt;m_msothmcolidx val=&quot;0&quot;/&gt;&lt;m_rgb r=&quot;17&quot; g=&quot;2E&quot; b=&quot;5E&quot;/&gt;&lt;/elem&gt;&lt;elem m_fUsage=&quot;2.28767924549610118801E-01&quot;&gt;&lt;m_msothmcolidx val=&quot;0&quot;/&gt;&lt;m_rgb r=&quot;F9&quot; g=&quot;97&quot; b=&quot;B1&quot;/&gt;&lt;/elem&gt;&lt;elem m_fUsage=&quot;1.84257008659629607783E-02&quot;&gt;&lt;m_msothmcolidx val=&quot;0&quot;/&gt;&lt;m_rgb r=&quot;00&quot; g=&quot;B6&quot; b=&quot;9F&quot;/&gt;&lt;/elem&gt;&lt;elem m_fUsage=&quot;1.25267717453291845681E-02&quot;&gt;&lt;m_msothmcolidx val=&quot;0&quot;/&gt;&lt;m_rgb r=&quot;EC&quot; g=&quot;0F&quot; b=&quot;62&quot;/&gt;&lt;/elem&gt;&lt;elem m_fUsage=&quot;7.85516721127895063692E-03&quot;&gt;&lt;m_msothmcolidx val=&quot;0&quot;/&gt;&lt;m_rgb r=&quot;01&quot; g=&quot;B6&quot; b=&quot;9F&quot;/&gt;&lt;/elem&gt;&lt;elem m_fUsage=&quot;5.15377520732011960153E-03&quot;&gt;&lt;m_msothmcolidx val=&quot;0&quot;/&gt;&lt;m_rgb r=&quot;95&quot; g=&quot;66&quot; b=&quot;8B&quot;/&gt;&lt;/elem&gt;&lt;elem m_fUsage=&quot;4.63839768658810738117E-03&quot;&gt;&lt;m_msothmcolidx val=&quot;0&quot;/&gt;&lt;m_rgb r=&quot;9B&quot; g=&quot;60&quot; b=&quot;89&quot;/&gt;&lt;/elem&gt;&lt;elem m_fUsage=&quot;4.17455791792929655631E-03&quot;&gt;&lt;m_msothmcolidx val=&quot;0&quot;/&gt;&lt;m_rgb r=&quot;9C&quot; g=&quot;5F&quot; b=&quot;8F&quot;/&gt;&lt;/elem&gt;&lt;elem m_fUsage=&quot;3.38139191352273020194E-03&quot;&gt;&lt;m_msothmcolidx val=&quot;0&quot;/&gt;&lt;m_rgb r=&quot;9B&quot; g=&quot;64&quot; b=&quot;7C&quot;/&gt;&lt;/elem&gt;&lt;elem m_fUsage=&quot;3.04325272217045731185E-03&quot;&gt;&lt;m_msothmcolidx val=&quot;0&quot;/&gt;&lt;m_rgb r=&quot;B5&quot; g=&quot;BA&quot; b=&quot;BF&quot;/&gt;&lt;/elem&gt;&lt;elem m_fUsage=&quot;3.04325272217045731185E-03&quot;&gt;&lt;m_msothmcolidx val=&quot;0&quot;/&gt;&lt;m_rgb r=&quot;18&quot; g=&quot;26&quot; b=&quot;A7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gdvxf8YESxf0L6UC2kP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0ayenSeWZQSl3rU5AKiT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lkVvpN6bEGPR4V1uNGS8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lkVvpN6bEGPR4V1uNGS8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lkVvpN6bEGPR4V1uNGS8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lkVvpN6bEGPR4V1uNGS8A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lkVvpN6bEGPR4V1uNGS8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lkVvpN6bEGPR4V1uNGS8A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lkVvpN6bEGPR4V1uNGS8A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lkVvpN6bEGPR4V1uNGS8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lkVvpN6bEGPR4V1uNGS8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6JLB8vUMp3c8wTSd8Ig.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vfSkYlLxwFFcJE8ZSQqj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UfqwYTFf_EwiXKIPYBVBw"/>
</p:tagLst>
</file>

<file path=ppt/theme/theme1.xml><?xml version="1.0" encoding="utf-8"?>
<a:theme xmlns:a="http://schemas.openxmlformats.org/drawingml/2006/main" name="Титул">
  <a:themeElements>
    <a:clrScheme name="Титул 13">
      <a:dk1>
        <a:srgbClr val="000000"/>
      </a:dk1>
      <a:lt1>
        <a:srgbClr val="FFFFFF"/>
      </a:lt1>
      <a:dk2>
        <a:srgbClr val="333399"/>
      </a:dk2>
      <a:lt2>
        <a:srgbClr val="808080"/>
      </a:lt2>
      <a:accent1>
        <a:srgbClr val="3366CC"/>
      </a:accent1>
      <a:accent2>
        <a:srgbClr val="0099FF"/>
      </a:accent2>
      <a:accent3>
        <a:srgbClr val="FFFFFF"/>
      </a:accent3>
      <a:accent4>
        <a:srgbClr val="000000"/>
      </a:accent4>
      <a:accent5>
        <a:srgbClr val="ADB8E2"/>
      </a:accent5>
      <a:accent6>
        <a:srgbClr val="008AE7"/>
      </a:accent6>
      <a:hlink>
        <a:srgbClr val="99CCFF"/>
      </a:hlink>
      <a:folHlink>
        <a:srgbClr val="336699"/>
      </a:folHlink>
    </a:clrScheme>
    <a:fontScheme name="Титу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Титул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итул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итул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итул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итул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итул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итул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итул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итул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итул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итул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итул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итул 13">
        <a:dk1>
          <a:srgbClr val="000000"/>
        </a:dk1>
        <a:lt1>
          <a:srgbClr val="FFFFFF"/>
        </a:lt1>
        <a:dk2>
          <a:srgbClr val="3333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итул 14">
        <a:dk1>
          <a:srgbClr val="000000"/>
        </a:dk1>
        <a:lt1>
          <a:srgbClr val="FFFFFF"/>
        </a:lt1>
        <a:dk2>
          <a:srgbClr val="0000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Информационные слайды">
  <a:themeElements>
    <a:clrScheme name="Информационные слайды 13">
      <a:dk1>
        <a:srgbClr val="000000"/>
      </a:dk1>
      <a:lt1>
        <a:srgbClr val="FFFFFF"/>
      </a:lt1>
      <a:dk2>
        <a:srgbClr val="333399"/>
      </a:dk2>
      <a:lt2>
        <a:srgbClr val="808080"/>
      </a:lt2>
      <a:accent1>
        <a:srgbClr val="3366CC"/>
      </a:accent1>
      <a:accent2>
        <a:srgbClr val="0099FF"/>
      </a:accent2>
      <a:accent3>
        <a:srgbClr val="FFFFFF"/>
      </a:accent3>
      <a:accent4>
        <a:srgbClr val="000000"/>
      </a:accent4>
      <a:accent5>
        <a:srgbClr val="ADB8E2"/>
      </a:accent5>
      <a:accent6>
        <a:srgbClr val="008AE7"/>
      </a:accent6>
      <a:hlink>
        <a:srgbClr val="99CCFF"/>
      </a:hlink>
      <a:folHlink>
        <a:srgbClr val="336699"/>
      </a:folHlink>
    </a:clrScheme>
    <a:fontScheme name="Информационные слайд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Информационные слайд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3">
        <a:dk1>
          <a:srgbClr val="000000"/>
        </a:dk1>
        <a:lt1>
          <a:srgbClr val="FFFFFF"/>
        </a:lt1>
        <a:dk2>
          <a:srgbClr val="3333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14">
        <a:dk1>
          <a:srgbClr val="000000"/>
        </a:dk1>
        <a:lt1>
          <a:srgbClr val="FFFFFF"/>
        </a:lt1>
        <a:dk2>
          <a:srgbClr val="0000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Информационные слайды">
  <a:themeElements>
    <a:clrScheme name="1_Информационные слайды 13">
      <a:dk1>
        <a:srgbClr val="000000"/>
      </a:dk1>
      <a:lt1>
        <a:srgbClr val="FFFFFF"/>
      </a:lt1>
      <a:dk2>
        <a:srgbClr val="333399"/>
      </a:dk2>
      <a:lt2>
        <a:srgbClr val="808080"/>
      </a:lt2>
      <a:accent1>
        <a:srgbClr val="3366CC"/>
      </a:accent1>
      <a:accent2>
        <a:srgbClr val="0099FF"/>
      </a:accent2>
      <a:accent3>
        <a:srgbClr val="FFFFFF"/>
      </a:accent3>
      <a:accent4>
        <a:srgbClr val="000000"/>
      </a:accent4>
      <a:accent5>
        <a:srgbClr val="ADB8E2"/>
      </a:accent5>
      <a:accent6>
        <a:srgbClr val="008AE7"/>
      </a:accent6>
      <a:hlink>
        <a:srgbClr val="99CCFF"/>
      </a:hlink>
      <a:folHlink>
        <a:srgbClr val="336699"/>
      </a:folHlink>
    </a:clrScheme>
    <a:fontScheme name="1_Информационные слайд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Информационные слайд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Информационные слайд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Информационные слайд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Информационные слайд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Информационные слайд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Информационные слайд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Информационные слайд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Информационные слайд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Информационные слайд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Информационные слайд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Информационные слайд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Информационные слайд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Информационные слайды 13">
        <a:dk1>
          <a:srgbClr val="000000"/>
        </a:dk1>
        <a:lt1>
          <a:srgbClr val="FFFFFF"/>
        </a:lt1>
        <a:dk2>
          <a:srgbClr val="3333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Информационные слайды 14">
        <a:dk1>
          <a:srgbClr val="000000"/>
        </a:dk1>
        <a:lt1>
          <a:srgbClr val="FFFFFF"/>
        </a:lt1>
        <a:dk2>
          <a:srgbClr val="0000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Информационные слайды">
  <a:themeElements>
    <a:clrScheme name="Информационные слайды 13">
      <a:dk1>
        <a:srgbClr val="000000"/>
      </a:dk1>
      <a:lt1>
        <a:srgbClr val="FFFFFF"/>
      </a:lt1>
      <a:dk2>
        <a:srgbClr val="333399"/>
      </a:dk2>
      <a:lt2>
        <a:srgbClr val="808080"/>
      </a:lt2>
      <a:accent1>
        <a:srgbClr val="3366CC"/>
      </a:accent1>
      <a:accent2>
        <a:srgbClr val="0099FF"/>
      </a:accent2>
      <a:accent3>
        <a:srgbClr val="FFFFFF"/>
      </a:accent3>
      <a:accent4>
        <a:srgbClr val="000000"/>
      </a:accent4>
      <a:accent5>
        <a:srgbClr val="ADB8E2"/>
      </a:accent5>
      <a:accent6>
        <a:srgbClr val="008AE7"/>
      </a:accent6>
      <a:hlink>
        <a:srgbClr val="99CCFF"/>
      </a:hlink>
      <a:folHlink>
        <a:srgbClr val="336699"/>
      </a:folHlink>
    </a:clrScheme>
    <a:fontScheme name="Информационные слайд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Информационные слайд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3">
        <a:dk1>
          <a:srgbClr val="000000"/>
        </a:dk1>
        <a:lt1>
          <a:srgbClr val="FFFFFF"/>
        </a:lt1>
        <a:dk2>
          <a:srgbClr val="3333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14">
        <a:dk1>
          <a:srgbClr val="000000"/>
        </a:dk1>
        <a:lt1>
          <a:srgbClr val="FFFFFF"/>
        </a:lt1>
        <a:dk2>
          <a:srgbClr val="0000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Информационные слайды">
  <a:themeElements>
    <a:clrScheme name="Информационные слайды 13">
      <a:dk1>
        <a:srgbClr val="000000"/>
      </a:dk1>
      <a:lt1>
        <a:srgbClr val="FFFFFF"/>
      </a:lt1>
      <a:dk2>
        <a:srgbClr val="333399"/>
      </a:dk2>
      <a:lt2>
        <a:srgbClr val="808080"/>
      </a:lt2>
      <a:accent1>
        <a:srgbClr val="3366CC"/>
      </a:accent1>
      <a:accent2>
        <a:srgbClr val="0099FF"/>
      </a:accent2>
      <a:accent3>
        <a:srgbClr val="FFFFFF"/>
      </a:accent3>
      <a:accent4>
        <a:srgbClr val="000000"/>
      </a:accent4>
      <a:accent5>
        <a:srgbClr val="ADB8E2"/>
      </a:accent5>
      <a:accent6>
        <a:srgbClr val="008AE7"/>
      </a:accent6>
      <a:hlink>
        <a:srgbClr val="99CCFF"/>
      </a:hlink>
      <a:folHlink>
        <a:srgbClr val="336699"/>
      </a:folHlink>
    </a:clrScheme>
    <a:fontScheme name="Информационные слайд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Информационные слайд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3">
        <a:dk1>
          <a:srgbClr val="000000"/>
        </a:dk1>
        <a:lt1>
          <a:srgbClr val="FFFFFF"/>
        </a:lt1>
        <a:dk2>
          <a:srgbClr val="3333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14">
        <a:dk1>
          <a:srgbClr val="000000"/>
        </a:dk1>
        <a:lt1>
          <a:srgbClr val="FFFFFF"/>
        </a:lt1>
        <a:dk2>
          <a:srgbClr val="0000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Информационные слайды">
  <a:themeElements>
    <a:clrScheme name="Информационные слайды 13">
      <a:dk1>
        <a:srgbClr val="000000"/>
      </a:dk1>
      <a:lt1>
        <a:srgbClr val="FFFFFF"/>
      </a:lt1>
      <a:dk2>
        <a:srgbClr val="333399"/>
      </a:dk2>
      <a:lt2>
        <a:srgbClr val="808080"/>
      </a:lt2>
      <a:accent1>
        <a:srgbClr val="3366CC"/>
      </a:accent1>
      <a:accent2>
        <a:srgbClr val="0099FF"/>
      </a:accent2>
      <a:accent3>
        <a:srgbClr val="FFFFFF"/>
      </a:accent3>
      <a:accent4>
        <a:srgbClr val="000000"/>
      </a:accent4>
      <a:accent5>
        <a:srgbClr val="ADB8E2"/>
      </a:accent5>
      <a:accent6>
        <a:srgbClr val="008AE7"/>
      </a:accent6>
      <a:hlink>
        <a:srgbClr val="99CCFF"/>
      </a:hlink>
      <a:folHlink>
        <a:srgbClr val="336699"/>
      </a:folHlink>
    </a:clrScheme>
    <a:fontScheme name="Информационные слайд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Информационные слайд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3">
        <a:dk1>
          <a:srgbClr val="000000"/>
        </a:dk1>
        <a:lt1>
          <a:srgbClr val="FFFFFF"/>
        </a:lt1>
        <a:dk2>
          <a:srgbClr val="3333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14">
        <a:dk1>
          <a:srgbClr val="000000"/>
        </a:dk1>
        <a:lt1>
          <a:srgbClr val="FFFFFF"/>
        </a:lt1>
        <a:dk2>
          <a:srgbClr val="0000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Информационные слайды">
  <a:themeElements>
    <a:clrScheme name="Информационные слайды 13">
      <a:dk1>
        <a:srgbClr val="000000"/>
      </a:dk1>
      <a:lt1>
        <a:srgbClr val="FFFFFF"/>
      </a:lt1>
      <a:dk2>
        <a:srgbClr val="333399"/>
      </a:dk2>
      <a:lt2>
        <a:srgbClr val="808080"/>
      </a:lt2>
      <a:accent1>
        <a:srgbClr val="3366CC"/>
      </a:accent1>
      <a:accent2>
        <a:srgbClr val="0099FF"/>
      </a:accent2>
      <a:accent3>
        <a:srgbClr val="FFFFFF"/>
      </a:accent3>
      <a:accent4>
        <a:srgbClr val="000000"/>
      </a:accent4>
      <a:accent5>
        <a:srgbClr val="ADB8E2"/>
      </a:accent5>
      <a:accent6>
        <a:srgbClr val="008AE7"/>
      </a:accent6>
      <a:hlink>
        <a:srgbClr val="99CCFF"/>
      </a:hlink>
      <a:folHlink>
        <a:srgbClr val="336699"/>
      </a:folHlink>
    </a:clrScheme>
    <a:fontScheme name="Информационные слайд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Информационные слайд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3">
        <a:dk1>
          <a:srgbClr val="000000"/>
        </a:dk1>
        <a:lt1>
          <a:srgbClr val="FFFFFF"/>
        </a:lt1>
        <a:dk2>
          <a:srgbClr val="3333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14">
        <a:dk1>
          <a:srgbClr val="000000"/>
        </a:dk1>
        <a:lt1>
          <a:srgbClr val="FFFFFF"/>
        </a:lt1>
        <a:dk2>
          <a:srgbClr val="0000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8a60a53d-5fd6-4fad-b3e7-56920e3d3d09">7VNR4C73Q2ZT-1818263721-442</_dlc_DocId>
    <_dlc_DocIdUrl xmlns="8a60a53d-5fd6-4fad-b3e7-56920e3d3d09">
      <Url>https://sp.sibur.local/orgunits/SUPBOTOOS/_layouts/15/DocIdRedir.aspx?ID=7VNR4C73Q2ZT-1818263721-442</Url>
      <Description>7VNR4C73Q2ZT-1818263721-442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EE541AA067129B419AF22D5D70976D64" ma:contentTypeVersion="0" ma:contentTypeDescription="Создание документа." ma:contentTypeScope="" ma:versionID="1640ef672632d685805b58c9294156e6">
  <xsd:schema xmlns:xsd="http://www.w3.org/2001/XMLSchema" xmlns:xs="http://www.w3.org/2001/XMLSchema" xmlns:p="http://schemas.microsoft.com/office/2006/metadata/properties" xmlns:ns2="8a60a53d-5fd6-4fad-b3e7-56920e3d3d09" targetNamespace="http://schemas.microsoft.com/office/2006/metadata/properties" ma:root="true" ma:fieldsID="13c951e1685f26a9a2eff9ad78ebde1f" ns2:_="">
    <xsd:import namespace="8a60a53d-5fd6-4fad-b3e7-56920e3d3d0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60a53d-5fd6-4fad-b3e7-56920e3d3d0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E30BF80-A913-499D-AEFB-816227A14423}"/>
</file>

<file path=customXml/itemProps2.xml><?xml version="1.0" encoding="utf-8"?>
<ds:datastoreItem xmlns:ds="http://schemas.openxmlformats.org/officeDocument/2006/customXml" ds:itemID="{D642B139-B955-4C8C-93C9-129C827D72A9}"/>
</file>

<file path=customXml/itemProps3.xml><?xml version="1.0" encoding="utf-8"?>
<ds:datastoreItem xmlns:ds="http://schemas.openxmlformats.org/officeDocument/2006/customXml" ds:itemID="{3B40FBA2-85EA-4903-848B-60D14A80815E}"/>
</file>

<file path=customXml/itemProps4.xml><?xml version="1.0" encoding="utf-8"?>
<ds:datastoreItem xmlns:ds="http://schemas.openxmlformats.org/officeDocument/2006/customXml" ds:itemID="{6E1DB6B6-0438-476F-99C7-EEEF876E1B42}"/>
</file>

<file path=docProps/app.xml><?xml version="1.0" encoding="utf-8"?>
<Properties xmlns="http://schemas.openxmlformats.org/officeDocument/2006/extended-properties" xmlns:vt="http://schemas.openxmlformats.org/officeDocument/2006/docPropsVTypes">
  <TotalTime>197919</TotalTime>
  <Words>1410</Words>
  <Application>Microsoft Office PowerPoint</Application>
  <PresentationFormat>Лист A4 (210x297 мм)</PresentationFormat>
  <Paragraphs>311</Paragraphs>
  <Slides>9</Slides>
  <Notes>9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7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20" baseType="lpstr">
      <vt:lpstr>Arial</vt:lpstr>
      <vt:lpstr>Титул</vt:lpstr>
      <vt:lpstr>Информационные слайды</vt:lpstr>
      <vt:lpstr>1_Информационные слайды</vt:lpstr>
      <vt:lpstr>2_Информационные слайды</vt:lpstr>
      <vt:lpstr>3_Информационные слайды</vt:lpstr>
      <vt:lpstr>4_Информационные слайды</vt:lpstr>
      <vt:lpstr>5_Информационные слайды</vt:lpstr>
      <vt:lpstr>Слайд think-cell</vt:lpstr>
      <vt:lpstr>Document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Коротких Сергей Александрович</dc:creator>
  <cp:lastModifiedBy>Галиуллин Линар Русланович</cp:lastModifiedBy>
  <cp:revision>1048</cp:revision>
  <cp:lastPrinted>2016-06-28T12:04:45Z</cp:lastPrinted>
  <dcterms:created xsi:type="dcterms:W3CDTF">2007-07-04T09:01:59Z</dcterms:created>
  <dcterms:modified xsi:type="dcterms:W3CDTF">2022-10-24T11:49:18Z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0x010100EE541AA067129B419AF22D5D70976D64</vt:lpwstr>
  </property>
  <property fmtid="{D5CDD505-2E9C-101B-9397-08002B2CF9AE}" pid="3" name="_dlc_DocIdItemGuid">
    <vt:lpwstr>ac54a275-2231-4c36-a9e3-175b8b00834a</vt:lpwstr>
  </property>
</Properties>
</file>