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ags/tag3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C1"/>
    <a:srgbClr val="20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3378" y="-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12" Type="http://schemas.openxmlformats.org/officeDocument/2006/relationships/customXml" Target="../customXml/item4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tags" Target="tags/tag1.xml"/><Relationship Id="rId9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2DB11-7757-4AFF-8843-ED5728CD26BC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1ABF9-EA9F-4EC6-8677-18AA54421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38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1ABF9-EA9F-4EC6-8677-18AA5442147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1"/>
            </a:lvl1pPr>
            <a:lvl2pPr marL="342908" indent="0" algn="ctr">
              <a:buNone/>
              <a:defRPr sz="1500"/>
            </a:lvl2pPr>
            <a:lvl3pPr marL="685817" indent="0" algn="ctr">
              <a:buNone/>
              <a:defRPr sz="1349"/>
            </a:lvl3pPr>
            <a:lvl4pPr marL="1028726" indent="0" algn="ctr">
              <a:buNone/>
              <a:defRPr sz="1200"/>
            </a:lvl4pPr>
            <a:lvl5pPr marL="1371634" indent="0" algn="ctr">
              <a:buNone/>
              <a:defRPr sz="1200"/>
            </a:lvl5pPr>
            <a:lvl6pPr marL="1714542" indent="0" algn="ctr">
              <a:buNone/>
              <a:defRPr sz="1200"/>
            </a:lvl6pPr>
            <a:lvl7pPr marL="2057453" indent="0" algn="ctr">
              <a:buNone/>
              <a:defRPr sz="1200"/>
            </a:lvl7pPr>
            <a:lvl8pPr marL="2400360" indent="0" algn="ctr">
              <a:buNone/>
              <a:defRPr sz="1200"/>
            </a:lvl8pPr>
            <a:lvl9pPr marL="2743268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39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658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993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7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7" y="8159052"/>
            <a:ext cx="5915025" cy="2666999"/>
          </a:xfrm>
        </p:spPr>
        <p:txBody>
          <a:bodyPr/>
          <a:lstStyle>
            <a:lvl1pPr marL="0" indent="0">
              <a:buNone/>
              <a:defRPr sz="1801">
                <a:solidFill>
                  <a:schemeClr val="tx1"/>
                </a:solidFill>
              </a:defRPr>
            </a:lvl1pPr>
            <a:lvl2pPr marL="34290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7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7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5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111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8"/>
            <a:ext cx="5915025" cy="235655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3" y="2988734"/>
            <a:ext cx="2901255" cy="1464732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908" indent="0">
              <a:buNone/>
              <a:defRPr sz="1500" b="1"/>
            </a:lvl2pPr>
            <a:lvl3pPr marL="685817" indent="0">
              <a:buNone/>
              <a:defRPr sz="1349" b="1"/>
            </a:lvl3pPr>
            <a:lvl4pPr marL="1028726" indent="0">
              <a:buNone/>
              <a:defRPr sz="1200" b="1"/>
            </a:lvl4pPr>
            <a:lvl5pPr marL="1371634" indent="0">
              <a:buNone/>
              <a:defRPr sz="1200" b="1"/>
            </a:lvl5pPr>
            <a:lvl6pPr marL="1714542" indent="0">
              <a:buNone/>
              <a:defRPr sz="1200" b="1"/>
            </a:lvl6pPr>
            <a:lvl7pPr marL="2057453" indent="0">
              <a:buNone/>
              <a:defRPr sz="1200" b="1"/>
            </a:lvl7pPr>
            <a:lvl8pPr marL="2400360" indent="0">
              <a:buNone/>
              <a:defRPr sz="1200" b="1"/>
            </a:lvl8pPr>
            <a:lvl9pPr marL="2743268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3" y="4453468"/>
            <a:ext cx="2901255" cy="65503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4" y="2988734"/>
            <a:ext cx="2915543" cy="1464732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908" indent="0">
              <a:buNone/>
              <a:defRPr sz="1500" b="1"/>
            </a:lvl2pPr>
            <a:lvl3pPr marL="685817" indent="0">
              <a:buNone/>
              <a:defRPr sz="1349" b="1"/>
            </a:lvl3pPr>
            <a:lvl4pPr marL="1028726" indent="0">
              <a:buNone/>
              <a:defRPr sz="1200" b="1"/>
            </a:lvl4pPr>
            <a:lvl5pPr marL="1371634" indent="0">
              <a:buNone/>
              <a:defRPr sz="1200" b="1"/>
            </a:lvl5pPr>
            <a:lvl6pPr marL="1714542" indent="0">
              <a:buNone/>
              <a:defRPr sz="1200" b="1"/>
            </a:lvl6pPr>
            <a:lvl7pPr marL="2057453" indent="0">
              <a:buNone/>
              <a:defRPr sz="1200" b="1"/>
            </a:lvl7pPr>
            <a:lvl8pPr marL="2400360" indent="0">
              <a:buNone/>
              <a:defRPr sz="1200" b="1"/>
            </a:lvl8pPr>
            <a:lvl9pPr marL="2743268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4" y="4453468"/>
            <a:ext cx="2915543" cy="65503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863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472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477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5" y="1755429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1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8" indent="0">
              <a:buNone/>
              <a:defRPr sz="1051"/>
            </a:lvl2pPr>
            <a:lvl3pPr marL="685817" indent="0">
              <a:buNone/>
              <a:defRPr sz="900"/>
            </a:lvl3pPr>
            <a:lvl4pPr marL="1028726" indent="0">
              <a:buNone/>
              <a:defRPr sz="750"/>
            </a:lvl4pPr>
            <a:lvl5pPr marL="1371634" indent="0">
              <a:buNone/>
              <a:defRPr sz="750"/>
            </a:lvl5pPr>
            <a:lvl6pPr marL="1714542" indent="0">
              <a:buNone/>
              <a:defRPr sz="750"/>
            </a:lvl6pPr>
            <a:lvl7pPr marL="2057453" indent="0">
              <a:buNone/>
              <a:defRPr sz="750"/>
            </a:lvl7pPr>
            <a:lvl8pPr marL="2400360" indent="0">
              <a:buNone/>
              <a:defRPr sz="750"/>
            </a:lvl8pPr>
            <a:lvl9pPr marL="2743268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75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5" y="1755429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8" indent="0">
              <a:buNone/>
              <a:defRPr sz="2100"/>
            </a:lvl2pPr>
            <a:lvl3pPr marL="685817" indent="0">
              <a:buNone/>
              <a:defRPr sz="1801"/>
            </a:lvl3pPr>
            <a:lvl4pPr marL="1028726" indent="0">
              <a:buNone/>
              <a:defRPr sz="1500"/>
            </a:lvl4pPr>
            <a:lvl5pPr marL="1371634" indent="0">
              <a:buNone/>
              <a:defRPr sz="1500"/>
            </a:lvl5pPr>
            <a:lvl6pPr marL="1714542" indent="0">
              <a:buNone/>
              <a:defRPr sz="1500"/>
            </a:lvl6pPr>
            <a:lvl7pPr marL="2057453" indent="0">
              <a:buNone/>
              <a:defRPr sz="1500"/>
            </a:lvl7pPr>
            <a:lvl8pPr marL="2400360" indent="0">
              <a:buNone/>
              <a:defRPr sz="1500"/>
            </a:lvl8pPr>
            <a:lvl9pPr marL="2743268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8" indent="0">
              <a:buNone/>
              <a:defRPr sz="1051"/>
            </a:lvl2pPr>
            <a:lvl3pPr marL="685817" indent="0">
              <a:buNone/>
              <a:defRPr sz="900"/>
            </a:lvl3pPr>
            <a:lvl4pPr marL="1028726" indent="0">
              <a:buNone/>
              <a:defRPr sz="750"/>
            </a:lvl4pPr>
            <a:lvl5pPr marL="1371634" indent="0">
              <a:buNone/>
              <a:defRPr sz="750"/>
            </a:lvl5pPr>
            <a:lvl6pPr marL="1714542" indent="0">
              <a:buNone/>
              <a:defRPr sz="750"/>
            </a:lvl6pPr>
            <a:lvl7pPr marL="2057453" indent="0">
              <a:buNone/>
              <a:defRPr sz="750"/>
            </a:lvl7pPr>
            <a:lvl8pPr marL="2400360" indent="0">
              <a:buNone/>
              <a:defRPr sz="750"/>
            </a:lvl8pPr>
            <a:lvl9pPr marL="2743268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209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42439748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Слайд think-cell" r:id="rId15" imgW="425" imgH="426" progId="TCLayout.ActiveDocument.1">
                  <p:embed/>
                </p:oleObj>
              </mc:Choice>
              <mc:Fallback>
                <p:oleObj name="Слайд think-cell" r:id="rId15" imgW="425" imgH="42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90" y="649118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90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4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CE474-5696-4D8D-955D-54F94A7CC88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5" y="11300184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4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89573-DCEC-477B-9AD4-1ABD19299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982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17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5" indent="-171455" algn="l" defTabSz="6858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64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857271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79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3089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5998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8906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1813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4724" indent="-171455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908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817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726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634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542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3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400360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3268" algn="l" defTabSz="685817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3281520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Слайд think-cell" r:id="rId5" imgW="425" imgH="426" progId="TCLayout.ActiveDocument.1">
                  <p:embed/>
                </p:oleObj>
              </mc:Choice>
              <mc:Fallback>
                <p:oleObj name="Слайд think-cell" r:id="rId5" imgW="425" imgH="42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Прямая соединительная линия 68"/>
          <p:cNvCxnSpPr/>
          <p:nvPr/>
        </p:nvCxnSpPr>
        <p:spPr>
          <a:xfrm>
            <a:off x="3511552" y="5615859"/>
            <a:ext cx="1395246" cy="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678801" y="6687278"/>
            <a:ext cx="0" cy="598868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817721"/>
              </p:ext>
            </p:extLst>
          </p:nvPr>
        </p:nvGraphicFramePr>
        <p:xfrm>
          <a:off x="121921" y="83820"/>
          <a:ext cx="6583680" cy="1762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1840">
                  <a:extLst>
                    <a:ext uri="{9D8B030D-6E8A-4147-A177-3AD203B41FA5}">
                      <a16:colId xmlns:a16="http://schemas.microsoft.com/office/drawing/2014/main" val="2448127388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4171682317"/>
                    </a:ext>
                  </a:extLst>
                </a:gridCol>
              </a:tblGrid>
              <a:tr h="37084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Алгоритм действий при выявлении признаков нарушения КПБ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143646"/>
                  </a:ext>
                </a:extLst>
              </a:tr>
              <a:tr h="1391922">
                <a:tc>
                  <a:txBody>
                    <a:bodyPr/>
                    <a:lstStyle/>
                    <a:p>
                      <a:pPr algn="ctr"/>
                      <a:endParaRPr lang="ru-RU" sz="11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Очевидец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нарушения КПБ </a:t>
                      </a:r>
                    </a:p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(работник Общества, Контрагента или третьего лица)</a:t>
                      </a:r>
                    </a:p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AutoNum type="arabicPeriod"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Очевидец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нарушения КПБ фиксирует признаки КПБ (с помощью фото/видео фиксации, иных технических устройств, свидетелей) и останавливает небезопасные действия</a:t>
                      </a:r>
                    </a:p>
                    <a:p>
                      <a:pPr marL="228600" indent="-228600" algn="l">
                        <a:buAutoNum type="arabicPeriod"/>
                      </a:pP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Оповещает в соответствии со Схемой оповещения о происшествии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4173165"/>
                  </a:ext>
                </a:extLst>
              </a:tr>
            </a:tbl>
          </a:graphicData>
        </a:graphic>
      </p:graphicFrame>
      <p:sp>
        <p:nvSpPr>
          <p:cNvPr id="7" name="object 4"/>
          <p:cNvSpPr/>
          <p:nvPr/>
        </p:nvSpPr>
        <p:spPr>
          <a:xfrm>
            <a:off x="332107" y="2028317"/>
            <a:ext cx="2004059" cy="801243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algn="ctr"/>
            <a:endParaRPr lang="ru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 КПБ</a:t>
            </a:r>
          </a:p>
          <a:p>
            <a:pPr algn="ctr"/>
            <a:r>
              <a:rPr lang="ru-RU" sz="1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работником Общества</a:t>
            </a:r>
            <a:endParaRPr sz="1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416299" y="1846581"/>
            <a:ext cx="0" cy="176658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696899" y="1846581"/>
            <a:ext cx="0" cy="176658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168400" y="1846581"/>
            <a:ext cx="0" cy="176658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595491" y="3089242"/>
            <a:ext cx="1992630" cy="800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Лицо, инициирующее пропуск посетителя, организует удалении посетителя с территории Общества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95491" y="4488210"/>
            <a:ext cx="1992630" cy="800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по безопасности блокирует пропуск и ограничивает последующий допуск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595491" y="5887178"/>
            <a:ext cx="1992630" cy="800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Генеральный директор и начальник отдела ПБ, ОТ и Э принимают 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о </a:t>
            </a:r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внутреннем 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расследования нарушения КПБ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595491" y="7286146"/>
            <a:ext cx="1992630" cy="13849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 внутреннего расследования расследует факт нарушения КПБ, определяет причины нарушения и отклонения в систему управления Заказчика, формирует корректирующие действия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77"/>
          <p:cNvSpPr txBox="1"/>
          <p:nvPr/>
        </p:nvSpPr>
        <p:spPr>
          <a:xfrm>
            <a:off x="121921" y="10261372"/>
            <a:ext cx="6583680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200" i="1" dirty="0" smtClean="0">
                <a:latin typeface="Arial"/>
                <a:cs typeface="Arial"/>
              </a:rPr>
              <a:t>* </a:t>
            </a:r>
            <a:r>
              <a:rPr sz="1200" i="1" spc="-5" dirty="0" err="1" smtClean="0">
                <a:latin typeface="Arial"/>
                <a:cs typeface="Arial"/>
              </a:rPr>
              <a:t>Посетителе</a:t>
            </a:r>
            <a:r>
              <a:rPr lang="ru-RU" sz="1200" i="1" spc="-5" dirty="0" smtClean="0">
                <a:latin typeface="Arial"/>
                <a:cs typeface="Arial"/>
              </a:rPr>
              <a:t>м Общества</a:t>
            </a:r>
            <a:r>
              <a:rPr sz="1200" i="1" spc="-5" dirty="0" smtClean="0">
                <a:latin typeface="Arial"/>
                <a:cs typeface="Arial"/>
              </a:rPr>
              <a:t> </a:t>
            </a:r>
            <a:r>
              <a:rPr sz="1200" i="1" spc="-10" dirty="0">
                <a:latin typeface="Arial"/>
                <a:cs typeface="Arial"/>
              </a:rPr>
              <a:t>является </a:t>
            </a:r>
            <a:r>
              <a:rPr sz="1200" i="1" spc="5" dirty="0">
                <a:latin typeface="Arial"/>
                <a:cs typeface="Arial"/>
              </a:rPr>
              <a:t>лицо, </a:t>
            </a:r>
            <a:r>
              <a:rPr sz="1200" i="1" spc="-10" dirty="0">
                <a:latin typeface="Arial"/>
                <a:cs typeface="Arial"/>
              </a:rPr>
              <a:t>не являющееся </a:t>
            </a:r>
            <a:r>
              <a:rPr sz="1200" i="1" spc="-5" dirty="0" err="1">
                <a:latin typeface="Arial"/>
                <a:cs typeface="Arial"/>
              </a:rPr>
              <a:t>работником</a:t>
            </a:r>
            <a:r>
              <a:rPr sz="1200" i="1" spc="-5" dirty="0">
                <a:latin typeface="Arial"/>
                <a:cs typeface="Arial"/>
              </a:rPr>
              <a:t> </a:t>
            </a:r>
            <a:r>
              <a:rPr lang="ru-RU" sz="1200" i="1" spc="-5" dirty="0" smtClean="0">
                <a:latin typeface="Arial"/>
                <a:cs typeface="Arial"/>
              </a:rPr>
              <a:t>Общества</a:t>
            </a:r>
            <a:r>
              <a:rPr sz="1200" i="1" spc="-5" dirty="0" smtClean="0">
                <a:latin typeface="Arial"/>
                <a:cs typeface="Arial"/>
              </a:rPr>
              <a:t>, </a:t>
            </a:r>
            <a:r>
              <a:rPr sz="1200" i="1" spc="-5" dirty="0">
                <a:latin typeface="Arial"/>
                <a:cs typeface="Arial"/>
              </a:rPr>
              <a:t>работником Контрагента </a:t>
            </a:r>
            <a:r>
              <a:rPr sz="1200" i="1" spc="-10" dirty="0">
                <a:latin typeface="Arial"/>
                <a:cs typeface="Arial"/>
              </a:rPr>
              <a:t>либо </a:t>
            </a:r>
            <a:r>
              <a:rPr sz="1200" i="1" spc="-5" dirty="0">
                <a:latin typeface="Arial"/>
                <a:cs typeface="Arial"/>
              </a:rPr>
              <a:t>работником </a:t>
            </a:r>
            <a:r>
              <a:rPr sz="1200" i="1" dirty="0">
                <a:latin typeface="Arial"/>
                <a:cs typeface="Arial"/>
              </a:rPr>
              <a:t>лица, </a:t>
            </a:r>
            <a:r>
              <a:rPr sz="1200" i="1" spc="-5" dirty="0" err="1">
                <a:latin typeface="Arial"/>
                <a:cs typeface="Arial"/>
              </a:rPr>
              <a:t>привлеченного</a:t>
            </a:r>
            <a:r>
              <a:rPr sz="1200" i="1" spc="-5" dirty="0">
                <a:latin typeface="Arial"/>
                <a:cs typeface="Arial"/>
              </a:rPr>
              <a:t> </a:t>
            </a:r>
            <a:r>
              <a:rPr sz="1200" i="1" spc="-5" dirty="0" err="1" smtClean="0">
                <a:latin typeface="Arial"/>
                <a:cs typeface="Arial"/>
              </a:rPr>
              <a:t>Контрагентом</a:t>
            </a:r>
            <a:r>
              <a:rPr lang="ru-RU" sz="1200" i="1" spc="-5" dirty="0">
                <a:latin typeface="Arial"/>
                <a:cs typeface="Arial"/>
              </a:rPr>
              <a:t> </a:t>
            </a:r>
            <a:r>
              <a:rPr sz="1200" i="1" spc="-5" dirty="0" smtClean="0">
                <a:latin typeface="Arial"/>
                <a:cs typeface="Arial"/>
              </a:rPr>
              <a:t>(</a:t>
            </a:r>
            <a:r>
              <a:rPr sz="1200" i="1" spc="-5" dirty="0" err="1" smtClean="0">
                <a:latin typeface="Arial"/>
                <a:cs typeface="Arial"/>
              </a:rPr>
              <a:t>например</a:t>
            </a:r>
            <a:r>
              <a:rPr sz="1200" i="1" spc="-5" dirty="0">
                <a:latin typeface="Arial"/>
                <a:cs typeface="Arial"/>
              </a:rPr>
              <a:t>, студенты, экскурсанты, представители органов </a:t>
            </a:r>
            <a:r>
              <a:rPr sz="1200" i="1" spc="-10" dirty="0">
                <a:latin typeface="Arial"/>
                <a:cs typeface="Arial"/>
              </a:rPr>
              <a:t>местного </a:t>
            </a:r>
            <a:r>
              <a:rPr sz="1200" i="1" spc="-5" dirty="0">
                <a:latin typeface="Arial"/>
                <a:cs typeface="Arial"/>
              </a:rPr>
              <a:t>самоуправления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исполнительной </a:t>
            </a:r>
            <a:r>
              <a:rPr sz="1200" i="1" dirty="0">
                <a:latin typeface="Arial"/>
                <a:cs typeface="Arial"/>
              </a:rPr>
              <a:t>власти и</a:t>
            </a:r>
            <a:r>
              <a:rPr sz="1200" i="1" spc="4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др.)</a:t>
            </a:r>
          </a:p>
          <a:p>
            <a:pPr marL="12700" marR="8890" algn="just">
              <a:lnSpc>
                <a:spcPct val="100000"/>
              </a:lnSpc>
            </a:pPr>
            <a:r>
              <a:rPr sz="1200" i="1" dirty="0" smtClean="0">
                <a:latin typeface="Arial"/>
                <a:cs typeface="Arial"/>
              </a:rPr>
              <a:t>** </a:t>
            </a:r>
            <a:r>
              <a:rPr sz="1200" i="1" spc="-5" dirty="0">
                <a:latin typeface="Arial"/>
                <a:cs typeface="Arial"/>
              </a:rPr>
              <a:t>При самостоятельном выявлении нарушения </a:t>
            </a:r>
            <a:r>
              <a:rPr sz="1200" i="1" spc="-15" dirty="0">
                <a:latin typeface="Arial"/>
                <a:cs typeface="Arial"/>
              </a:rPr>
              <a:t>КПБ </a:t>
            </a:r>
            <a:r>
              <a:rPr sz="1200" i="1" dirty="0">
                <a:latin typeface="Arial"/>
                <a:cs typeface="Arial"/>
              </a:rPr>
              <a:t>и оповещения </a:t>
            </a:r>
            <a:r>
              <a:rPr sz="1200" i="1" spc="-5" dirty="0" err="1">
                <a:latin typeface="Arial"/>
                <a:cs typeface="Arial"/>
              </a:rPr>
              <a:t>Контрагентом</a:t>
            </a:r>
            <a:r>
              <a:rPr sz="1200" i="1" spc="-5" dirty="0">
                <a:latin typeface="Arial"/>
                <a:cs typeface="Arial"/>
              </a:rPr>
              <a:t> </a:t>
            </a:r>
            <a:r>
              <a:rPr lang="ru-RU" sz="1200" i="1" spc="-5" dirty="0" smtClean="0">
                <a:latin typeface="Arial"/>
                <a:cs typeface="Arial"/>
              </a:rPr>
              <a:t>Общества</a:t>
            </a:r>
            <a:r>
              <a:rPr sz="1200" i="1" spc="-5" dirty="0" smtClean="0">
                <a:latin typeface="Arial"/>
                <a:cs typeface="Arial"/>
              </a:rPr>
              <a:t> </a:t>
            </a:r>
            <a:r>
              <a:rPr sz="1200" i="1" spc="-10" dirty="0">
                <a:latin typeface="Arial"/>
                <a:cs typeface="Arial"/>
              </a:rPr>
              <a:t>(</a:t>
            </a:r>
            <a:r>
              <a:rPr sz="1200" i="1" spc="-10" dirty="0" err="1" smtClean="0">
                <a:latin typeface="Arial"/>
                <a:cs typeface="Arial"/>
              </a:rPr>
              <a:t>до</a:t>
            </a:r>
            <a:r>
              <a:rPr lang="ru-RU" sz="1200" i="1" spc="-10" dirty="0">
                <a:latin typeface="Arial"/>
                <a:cs typeface="Arial"/>
              </a:rPr>
              <a:t> </a:t>
            </a:r>
            <a:r>
              <a:rPr lang="ru-RU" sz="1200" i="1" spc="-10" dirty="0" smtClean="0">
                <a:latin typeface="Arial"/>
                <a:cs typeface="Arial"/>
              </a:rPr>
              <a:t>выявления </a:t>
            </a:r>
            <a:r>
              <a:rPr lang="ru-RU" sz="1200" i="1" spc="-5" dirty="0" smtClean="0">
                <a:latin typeface="Arial"/>
                <a:cs typeface="Arial"/>
              </a:rPr>
              <a:t>Обществом</a:t>
            </a:r>
            <a:r>
              <a:rPr sz="1200" i="1" spc="-5" dirty="0" smtClean="0">
                <a:latin typeface="Arial"/>
                <a:cs typeface="Arial"/>
              </a:rPr>
              <a:t> </a:t>
            </a:r>
            <a:r>
              <a:rPr sz="1200" i="1" spc="-10" dirty="0">
                <a:latin typeface="Arial"/>
                <a:cs typeface="Arial"/>
              </a:rPr>
              <a:t>нарушения </a:t>
            </a:r>
            <a:r>
              <a:rPr sz="1200" i="1" dirty="0">
                <a:latin typeface="Arial"/>
                <a:cs typeface="Arial"/>
              </a:rPr>
              <a:t>КПБ), </a:t>
            </a:r>
            <a:r>
              <a:rPr lang="ru-RU" sz="1200" i="1" spc="-5" dirty="0" smtClean="0">
                <a:latin typeface="Arial"/>
                <a:cs typeface="Arial"/>
              </a:rPr>
              <a:t>Общество</a:t>
            </a:r>
            <a:r>
              <a:rPr sz="1200" i="1" spc="-5" dirty="0" smtClean="0">
                <a:latin typeface="Arial"/>
                <a:cs typeface="Arial"/>
              </a:rPr>
              <a:t> </a:t>
            </a:r>
            <a:r>
              <a:rPr sz="1200" i="1" spc="-10" dirty="0">
                <a:latin typeface="Arial"/>
                <a:cs typeface="Arial"/>
              </a:rPr>
              <a:t>не инициирует  </a:t>
            </a:r>
            <a:r>
              <a:rPr sz="1200" i="1" spc="-5" dirty="0">
                <a:latin typeface="Arial"/>
                <a:cs typeface="Arial"/>
              </a:rPr>
              <a:t>претензионную работу </a:t>
            </a:r>
            <a:r>
              <a:rPr sz="1200" i="1" dirty="0">
                <a:latin typeface="Arial"/>
                <a:cs typeface="Arial"/>
              </a:rPr>
              <a:t>с Контрагентом. Также во всех случаях </a:t>
            </a:r>
            <a:r>
              <a:rPr sz="1200" i="1" spc="-10" dirty="0">
                <a:latin typeface="Arial"/>
                <a:cs typeface="Arial"/>
              </a:rPr>
              <a:t>выставление </a:t>
            </a:r>
            <a:r>
              <a:rPr sz="1200" i="1" dirty="0">
                <a:latin typeface="Arial"/>
                <a:cs typeface="Arial"/>
              </a:rPr>
              <a:t>штрафных </a:t>
            </a:r>
            <a:r>
              <a:rPr sz="1200" i="1" spc="-5" dirty="0">
                <a:latin typeface="Arial"/>
                <a:cs typeface="Arial"/>
              </a:rPr>
              <a:t>санкций </a:t>
            </a:r>
            <a:r>
              <a:rPr sz="1200" i="1" spc="-10" dirty="0">
                <a:latin typeface="Arial"/>
                <a:cs typeface="Arial"/>
              </a:rPr>
              <a:t>может </a:t>
            </a:r>
            <a:r>
              <a:rPr sz="1200" i="1" spc="-5" dirty="0">
                <a:latin typeface="Arial"/>
                <a:cs typeface="Arial"/>
              </a:rPr>
              <a:t>быть приостановлено </a:t>
            </a:r>
            <a:r>
              <a:rPr sz="1200" i="1" spc="-10" dirty="0">
                <a:latin typeface="Arial"/>
                <a:cs typeface="Arial"/>
              </a:rPr>
              <a:t>до </a:t>
            </a:r>
            <a:r>
              <a:rPr sz="1200" i="1" spc="-5" dirty="0">
                <a:latin typeface="Arial"/>
                <a:cs typeface="Arial"/>
              </a:rPr>
              <a:t>окончания внутреннего расследования нарушения  </a:t>
            </a:r>
            <a:r>
              <a:rPr sz="1200" i="1" dirty="0">
                <a:latin typeface="Arial"/>
                <a:cs typeface="Arial"/>
              </a:rPr>
              <a:t>КПБ и </a:t>
            </a:r>
            <a:r>
              <a:rPr sz="1200" i="1" spc="-5" dirty="0">
                <a:latin typeface="Arial"/>
                <a:cs typeface="Arial"/>
              </a:rPr>
              <a:t>принятия решения </a:t>
            </a:r>
            <a:r>
              <a:rPr sz="1200" i="1" spc="-15" dirty="0">
                <a:latin typeface="Arial"/>
                <a:cs typeface="Arial"/>
              </a:rPr>
              <a:t>об </a:t>
            </a:r>
            <a:r>
              <a:rPr sz="1200" i="1" spc="-5" dirty="0">
                <a:latin typeface="Arial"/>
                <a:cs typeface="Arial"/>
              </a:rPr>
              <a:t>обоснованности </a:t>
            </a:r>
            <a:r>
              <a:rPr sz="1200" i="1" dirty="0">
                <a:latin typeface="Arial"/>
                <a:cs typeface="Arial"/>
              </a:rPr>
              <a:t>Акта о </a:t>
            </a:r>
            <a:r>
              <a:rPr sz="1200" i="1" spc="-5" dirty="0">
                <a:latin typeface="Arial"/>
                <a:cs typeface="Arial"/>
              </a:rPr>
              <a:t>нарушении требований </a:t>
            </a:r>
            <a:r>
              <a:rPr sz="1200" i="1" dirty="0">
                <a:latin typeface="Arial"/>
                <a:cs typeface="Arial"/>
              </a:rPr>
              <a:t>в </a:t>
            </a:r>
            <a:r>
              <a:rPr sz="1200" i="1" dirty="0" err="1">
                <a:latin typeface="Arial"/>
                <a:cs typeface="Arial"/>
              </a:rPr>
              <a:t>области</a:t>
            </a:r>
            <a:r>
              <a:rPr sz="1200" i="1" dirty="0">
                <a:latin typeface="Arial"/>
                <a:cs typeface="Arial"/>
              </a:rPr>
              <a:t> </a:t>
            </a:r>
            <a:r>
              <a:rPr lang="ru-RU" sz="1200" i="1" spc="10" dirty="0" smtClean="0">
                <a:latin typeface="Arial"/>
                <a:cs typeface="Arial"/>
              </a:rPr>
              <a:t>ПБ, ОТ и ООС</a:t>
            </a:r>
            <a:r>
              <a:rPr sz="1200" i="1" spc="10" dirty="0" smtClean="0">
                <a:latin typeface="Arial"/>
                <a:cs typeface="Arial"/>
              </a:rPr>
              <a:t>.</a:t>
            </a:r>
            <a:endParaRPr sz="1200" i="1" dirty="0">
              <a:latin typeface="Arial"/>
              <a:cs typeface="Arial"/>
            </a:endParaRPr>
          </a:p>
        </p:txBody>
      </p:sp>
      <p:sp>
        <p:nvSpPr>
          <p:cNvPr id="24" name="object 4"/>
          <p:cNvSpPr/>
          <p:nvPr/>
        </p:nvSpPr>
        <p:spPr>
          <a:xfrm>
            <a:off x="332107" y="2975309"/>
            <a:ext cx="2004059" cy="441991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algn="ctr"/>
            <a:endParaRPr lang="ru-RU" sz="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0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 КПБ, кроме КПБ № 4 («опьянение»)</a:t>
            </a:r>
            <a:endParaRPr lang="ru-RU" sz="1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4"/>
          <p:cNvSpPr/>
          <p:nvPr/>
        </p:nvSpPr>
        <p:spPr>
          <a:xfrm>
            <a:off x="2458085" y="2028317"/>
            <a:ext cx="2004059" cy="801243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marL="12701" algn="ctr">
              <a:spcBef>
                <a:spcPts val="130"/>
              </a:spcBef>
            </a:pPr>
            <a:r>
              <a:rPr lang="ru-RU" sz="1001" spc="30" dirty="0" smtClean="0">
                <a:solidFill>
                  <a:srgbClr val="FDFFFF"/>
                </a:solidFill>
                <a:latin typeface="Arial"/>
                <a:cs typeface="Arial"/>
              </a:rPr>
              <a:t>Нарушение </a:t>
            </a:r>
            <a:r>
              <a:rPr lang="ru-RU" sz="1001" spc="41" dirty="0">
                <a:solidFill>
                  <a:srgbClr val="FDFFFF"/>
                </a:solidFill>
                <a:latin typeface="Arial"/>
                <a:cs typeface="Arial"/>
              </a:rPr>
              <a:t>КПБ</a:t>
            </a:r>
            <a:r>
              <a:rPr lang="ru-RU" sz="1001" spc="-30" dirty="0">
                <a:solidFill>
                  <a:srgbClr val="FDFFFF"/>
                </a:solidFill>
                <a:latin typeface="Arial"/>
                <a:cs typeface="Arial"/>
              </a:rPr>
              <a:t> </a:t>
            </a:r>
            <a:r>
              <a:rPr lang="ru-RU" sz="1001" spc="30" dirty="0">
                <a:solidFill>
                  <a:srgbClr val="FDFFFF"/>
                </a:solidFill>
                <a:latin typeface="Arial"/>
                <a:cs typeface="Arial"/>
              </a:rPr>
              <a:t>работником</a:t>
            </a:r>
            <a:r>
              <a:rPr lang="ru-RU" sz="1001" dirty="0">
                <a:latin typeface="Arial"/>
                <a:cs typeface="Arial"/>
              </a:rPr>
              <a:t> </a:t>
            </a:r>
            <a:r>
              <a:rPr lang="ru-RU" sz="1001" spc="25" dirty="0">
                <a:solidFill>
                  <a:srgbClr val="FDFFFF"/>
                </a:solidFill>
                <a:latin typeface="Arial"/>
                <a:cs typeface="Arial"/>
              </a:rPr>
              <a:t>контрагента </a:t>
            </a:r>
            <a:endParaRPr lang="ru-RU" sz="1001" spc="25" dirty="0" smtClean="0">
              <a:solidFill>
                <a:srgbClr val="FDFFFF"/>
              </a:solidFill>
              <a:latin typeface="Arial"/>
              <a:cs typeface="Arial"/>
            </a:endParaRPr>
          </a:p>
          <a:p>
            <a:pPr marL="12701" algn="ctr">
              <a:spcBef>
                <a:spcPts val="130"/>
              </a:spcBef>
            </a:pPr>
            <a:r>
              <a:rPr lang="ru-RU" sz="1001" spc="25" dirty="0" smtClean="0">
                <a:solidFill>
                  <a:srgbClr val="FDFFFF"/>
                </a:solidFill>
                <a:latin typeface="Arial"/>
                <a:cs typeface="Arial"/>
              </a:rPr>
              <a:t>либо  </a:t>
            </a:r>
            <a:r>
              <a:rPr lang="ru-RU" sz="1001" spc="25" dirty="0">
                <a:solidFill>
                  <a:srgbClr val="FDFFFF"/>
                </a:solidFill>
                <a:latin typeface="Arial"/>
                <a:cs typeface="Arial"/>
              </a:rPr>
              <a:t>третьего лица</a:t>
            </a:r>
            <a:r>
              <a:rPr lang="ru-RU" sz="1001" spc="30" dirty="0">
                <a:solidFill>
                  <a:srgbClr val="FDFFFF"/>
                </a:solidFill>
                <a:latin typeface="Arial"/>
                <a:cs typeface="Arial"/>
              </a:rPr>
              <a:t>,</a:t>
            </a:r>
            <a:endParaRPr lang="ru-RU" sz="1001" dirty="0">
              <a:latin typeface="Arial"/>
              <a:cs typeface="Arial"/>
            </a:endParaRPr>
          </a:p>
          <a:p>
            <a:pPr marL="48896" algn="ctr">
              <a:spcBef>
                <a:spcPts val="60"/>
              </a:spcBef>
            </a:pPr>
            <a:r>
              <a:rPr lang="ru-RU" sz="1001" spc="20" dirty="0">
                <a:solidFill>
                  <a:srgbClr val="FDFFFF"/>
                </a:solidFill>
                <a:latin typeface="Arial"/>
                <a:cs typeface="Arial"/>
              </a:rPr>
              <a:t>привлекаемого</a:t>
            </a:r>
            <a:r>
              <a:rPr lang="ru-RU" sz="1001" spc="30" dirty="0">
                <a:solidFill>
                  <a:srgbClr val="FDFFFF"/>
                </a:solidFill>
                <a:latin typeface="Arial"/>
                <a:cs typeface="Arial"/>
              </a:rPr>
              <a:t> контрагентом</a:t>
            </a:r>
            <a:endParaRPr lang="ru-RU" sz="1001" dirty="0">
              <a:latin typeface="Arial"/>
              <a:cs typeface="Arial"/>
            </a:endParaRPr>
          </a:p>
        </p:txBody>
      </p:sp>
      <p:sp>
        <p:nvSpPr>
          <p:cNvPr id="28" name="object 4"/>
          <p:cNvSpPr/>
          <p:nvPr/>
        </p:nvSpPr>
        <p:spPr>
          <a:xfrm>
            <a:off x="4584063" y="2028317"/>
            <a:ext cx="2004059" cy="801243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algn="ctr"/>
            <a:endParaRPr lang="ru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1" algn="ctr">
              <a:spcBef>
                <a:spcPts val="130"/>
              </a:spcBef>
            </a:pPr>
            <a:r>
              <a:rPr lang="ru-RU" sz="1001" spc="30" dirty="0" smtClean="0">
                <a:solidFill>
                  <a:srgbClr val="FDFFFF"/>
                </a:solidFill>
                <a:latin typeface="Arial"/>
                <a:cs typeface="Arial"/>
              </a:rPr>
              <a:t>Нарушение </a:t>
            </a:r>
            <a:r>
              <a:rPr lang="ru-RU" sz="1001" spc="30" dirty="0">
                <a:solidFill>
                  <a:srgbClr val="FDFFFF"/>
                </a:solidFill>
                <a:latin typeface="Arial"/>
                <a:cs typeface="Arial"/>
              </a:rPr>
              <a:t>КПБ </a:t>
            </a:r>
            <a:r>
              <a:rPr lang="ru-RU" sz="1001" spc="30" dirty="0" smtClean="0">
                <a:solidFill>
                  <a:srgbClr val="FDFFFF"/>
                </a:solidFill>
                <a:latin typeface="Arial"/>
                <a:cs typeface="Arial"/>
              </a:rPr>
              <a:t>посетителем Общества*</a:t>
            </a:r>
            <a:endParaRPr lang="ru-RU" sz="1001" spc="30" dirty="0">
              <a:solidFill>
                <a:srgbClr val="FDFFFF"/>
              </a:solidFill>
              <a:latin typeface="Arial"/>
              <a:cs typeface="Arial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3536" y="3563049"/>
            <a:ext cx="1992630" cy="7335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 внутреннего расследования расследует факт нарушения КПБ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469514" y="3089242"/>
            <a:ext cx="1992630" cy="1398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Куратор договора оформляет акт нарушения требований ПБ, ОТ и ООС Контрагентом инициирует 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претензионную работу: направляет в </a:t>
            </a:r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 ПБ,ОТ и Э и 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КПО и ДР информацию </a:t>
            </a:r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материалы, </a:t>
            </a:r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подтверждающие 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</a:t>
            </a:r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)**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5696899" y="2839720"/>
            <a:ext cx="0" cy="249522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686418" y="3889342"/>
            <a:ext cx="0" cy="598868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6838" y="2371024"/>
            <a:ext cx="255269" cy="0"/>
          </a:xfrm>
          <a:prstGeom prst="line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906798" y="5615859"/>
            <a:ext cx="0" cy="27240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686418" y="4148610"/>
            <a:ext cx="1019183" cy="1750"/>
          </a:xfrm>
          <a:prstGeom prst="line">
            <a:avLst/>
          </a:prstGeom>
          <a:ln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701792" y="4148610"/>
            <a:ext cx="0" cy="1398750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678801" y="5544514"/>
            <a:ext cx="1019183" cy="1750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678801" y="5544514"/>
            <a:ext cx="0" cy="342664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2458085" y="5887750"/>
            <a:ext cx="1992630" cy="1093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ПБ, ОТ и Э дает оценку обоснованности и достаточности акта нарушения требований ПБ, ОТ и ООС Контрагентом, информирует заинтересованные стороны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3921090" y="5437151"/>
            <a:ext cx="576169" cy="41823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5395384" y="6755271"/>
            <a:ext cx="603029" cy="41823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3416299" y="2829560"/>
            <a:ext cx="0" cy="249522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3511552" y="4488428"/>
            <a:ext cx="0" cy="876052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3515361" y="5362730"/>
            <a:ext cx="2026919" cy="0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5542280" y="5362730"/>
            <a:ext cx="0" cy="506259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511552" y="4882854"/>
            <a:ext cx="1080130" cy="5456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517904" y="5614778"/>
            <a:ext cx="0" cy="272400"/>
          </a:xfrm>
          <a:prstGeom prst="line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2581153" y="7417774"/>
            <a:ext cx="1869561" cy="1059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Представитель Контрагента раскрывает информацию о нарушении КПБ своим работником или работником привлеченного третьего лица**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4"/>
          <p:cNvSpPr/>
          <p:nvPr/>
        </p:nvSpPr>
        <p:spPr>
          <a:xfrm>
            <a:off x="259717" y="4532863"/>
            <a:ext cx="1028064" cy="441991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инициации выговора</a:t>
            </a:r>
          </a:p>
        </p:txBody>
      </p:sp>
      <p:sp>
        <p:nvSpPr>
          <p:cNvPr id="75" name="object 4"/>
          <p:cNvSpPr/>
          <p:nvPr/>
        </p:nvSpPr>
        <p:spPr>
          <a:xfrm>
            <a:off x="1441450" y="4532863"/>
            <a:ext cx="1028064" cy="441991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инициации увольнения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1021508" y="5105326"/>
            <a:ext cx="1196157" cy="18391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 по ОТ принимает решение о дисциплинарном взыскании в виде увольнения работника (согласно ТК РФ)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36543" y="7202649"/>
            <a:ext cx="1992630" cy="1082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</a:t>
            </a:r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нарушителей к дисциплинарной ответственности в виде выговора или </a:t>
            </a:r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увольнения согласно ТК РФ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object 4"/>
          <p:cNvSpPr/>
          <p:nvPr/>
        </p:nvSpPr>
        <p:spPr>
          <a:xfrm>
            <a:off x="255366" y="8461720"/>
            <a:ext cx="2004059" cy="441991"/>
          </a:xfrm>
          <a:custGeom>
            <a:avLst/>
            <a:gdLst/>
            <a:ahLst/>
            <a:cxnLst/>
            <a:rect l="l" t="t" r="r" b="b"/>
            <a:pathLst>
              <a:path w="3338195" h="1258570">
                <a:moveTo>
                  <a:pt x="3004286" y="0"/>
                </a:moveTo>
                <a:lnTo>
                  <a:pt x="333794" y="0"/>
                </a:lnTo>
                <a:lnTo>
                  <a:pt x="284467" y="3619"/>
                </a:lnTo>
                <a:lnTo>
                  <a:pt x="237388" y="14135"/>
                </a:lnTo>
                <a:lnTo>
                  <a:pt x="193073" y="31028"/>
                </a:lnTo>
                <a:lnTo>
                  <a:pt x="152038" y="53783"/>
                </a:lnTo>
                <a:lnTo>
                  <a:pt x="114799" y="81882"/>
                </a:lnTo>
                <a:lnTo>
                  <a:pt x="81872" y="114808"/>
                </a:lnTo>
                <a:lnTo>
                  <a:pt x="53775" y="152045"/>
                </a:lnTo>
                <a:lnTo>
                  <a:pt x="31023" y="193075"/>
                </a:lnTo>
                <a:lnTo>
                  <a:pt x="14132" y="237381"/>
                </a:lnTo>
                <a:lnTo>
                  <a:pt x="3619" y="284447"/>
                </a:lnTo>
                <a:lnTo>
                  <a:pt x="0" y="333755"/>
                </a:lnTo>
                <a:lnTo>
                  <a:pt x="0" y="924178"/>
                </a:lnTo>
                <a:lnTo>
                  <a:pt x="3619" y="973519"/>
                </a:lnTo>
                <a:lnTo>
                  <a:pt x="14132" y="1020610"/>
                </a:lnTo>
                <a:lnTo>
                  <a:pt x="31023" y="1064938"/>
                </a:lnTo>
                <a:lnTo>
                  <a:pt x="53775" y="1105984"/>
                </a:lnTo>
                <a:lnTo>
                  <a:pt x="81872" y="1143233"/>
                </a:lnTo>
                <a:lnTo>
                  <a:pt x="114799" y="1176167"/>
                </a:lnTo>
                <a:lnTo>
                  <a:pt x="152038" y="1204272"/>
                </a:lnTo>
                <a:lnTo>
                  <a:pt x="193073" y="1227030"/>
                </a:lnTo>
                <a:lnTo>
                  <a:pt x="237388" y="1243926"/>
                </a:lnTo>
                <a:lnTo>
                  <a:pt x="284467" y="1254441"/>
                </a:lnTo>
                <a:lnTo>
                  <a:pt x="333794" y="1258062"/>
                </a:lnTo>
                <a:lnTo>
                  <a:pt x="3004286" y="1258062"/>
                </a:lnTo>
                <a:lnTo>
                  <a:pt x="3053595" y="1254441"/>
                </a:lnTo>
                <a:lnTo>
                  <a:pt x="3100660" y="1243926"/>
                </a:lnTo>
                <a:lnTo>
                  <a:pt x="3144967" y="1227030"/>
                </a:lnTo>
                <a:lnTo>
                  <a:pt x="3185997" y="1204272"/>
                </a:lnTo>
                <a:lnTo>
                  <a:pt x="3223234" y="1176167"/>
                </a:lnTo>
                <a:lnTo>
                  <a:pt x="3256160" y="1143233"/>
                </a:lnTo>
                <a:lnTo>
                  <a:pt x="3284259" y="1105984"/>
                </a:lnTo>
                <a:lnTo>
                  <a:pt x="3307014" y="1064938"/>
                </a:lnTo>
                <a:lnTo>
                  <a:pt x="3323907" y="1020610"/>
                </a:lnTo>
                <a:lnTo>
                  <a:pt x="3334422" y="973519"/>
                </a:lnTo>
                <a:lnTo>
                  <a:pt x="3338042" y="924178"/>
                </a:lnTo>
                <a:lnTo>
                  <a:pt x="3338042" y="333755"/>
                </a:lnTo>
                <a:lnTo>
                  <a:pt x="3334422" y="284447"/>
                </a:lnTo>
                <a:lnTo>
                  <a:pt x="3323907" y="237381"/>
                </a:lnTo>
                <a:lnTo>
                  <a:pt x="3307014" y="193075"/>
                </a:lnTo>
                <a:lnTo>
                  <a:pt x="3284259" y="152045"/>
                </a:lnTo>
                <a:lnTo>
                  <a:pt x="3256160" y="114808"/>
                </a:lnTo>
                <a:lnTo>
                  <a:pt x="3223234" y="81882"/>
                </a:lnTo>
                <a:lnTo>
                  <a:pt x="3185997" y="53783"/>
                </a:lnTo>
                <a:lnTo>
                  <a:pt x="3144967" y="31028"/>
                </a:lnTo>
                <a:lnTo>
                  <a:pt x="3100660" y="14135"/>
                </a:lnTo>
                <a:lnTo>
                  <a:pt x="3053595" y="3619"/>
                </a:lnTo>
                <a:lnTo>
                  <a:pt x="3004286" y="0"/>
                </a:lnTo>
                <a:close/>
              </a:path>
            </a:pathLst>
          </a:custGeom>
          <a:solidFill>
            <a:srgbClr val="008B94"/>
          </a:solidFill>
        </p:spPr>
        <p:txBody>
          <a:bodyPr wrap="square" lIns="0" tIns="0" rIns="0" bIns="0" rtlCol="0"/>
          <a:lstStyle/>
          <a:p>
            <a:pPr algn="ctr"/>
            <a:endParaRPr lang="ru-RU" sz="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0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 КПБ № 4 («опьянение»)</a:t>
            </a:r>
            <a:endParaRPr lang="ru-RU" sz="1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36543" y="9035243"/>
            <a:ext cx="1992630" cy="1082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согласно Порядку при выявлении на территории Общества работников с подозрением на состояние опьянения</a:t>
            </a:r>
            <a:endParaRPr lang="ru-RU" sz="100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458084" y="9057950"/>
            <a:ext cx="2000508" cy="1059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 КПО и ДР формирует претензию, вносит информацию в реестр претензий, отслеживает статус претензии</a:t>
            </a: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4410076" y="8479710"/>
            <a:ext cx="0" cy="27240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410076" y="8749542"/>
            <a:ext cx="2287908" cy="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6705601" y="6254115"/>
            <a:ext cx="0" cy="2493522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 flipV="1">
            <a:off x="6591300" y="6254115"/>
            <a:ext cx="106684" cy="465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911396" y="6878320"/>
            <a:ext cx="0" cy="407826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H="1">
            <a:off x="4458592" y="6878320"/>
            <a:ext cx="456092" cy="0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458085" y="6944513"/>
            <a:ext cx="0" cy="2113437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4578033" y="9057950"/>
            <a:ext cx="2000508" cy="1059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00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Куратор договора сопровождает претензию Контрагенту, обеспечивает информирование о статусе претензии </a:t>
            </a:r>
            <a:endParaRPr lang="ru-RU" sz="100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Прямая со стрелкой 62"/>
          <p:cNvCxnSpPr/>
          <p:nvPr/>
        </p:nvCxnSpPr>
        <p:spPr>
          <a:xfrm>
            <a:off x="4458592" y="9456420"/>
            <a:ext cx="119441" cy="1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endCxn id="29" idx="0"/>
          </p:cNvCxnSpPr>
          <p:nvPr/>
        </p:nvCxnSpPr>
        <p:spPr>
          <a:xfrm>
            <a:off x="1338580" y="3421380"/>
            <a:ext cx="1271" cy="141669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98478" y="4442993"/>
            <a:ext cx="1673539" cy="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1332865" y="4301324"/>
            <a:ext cx="1271" cy="141669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498478" y="4442993"/>
            <a:ext cx="0" cy="86344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2172017" y="4446058"/>
            <a:ext cx="0" cy="86344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1914526" y="4969762"/>
            <a:ext cx="1271" cy="141669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490859" y="4978380"/>
            <a:ext cx="0" cy="2224269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1913255" y="6944513"/>
            <a:ext cx="0" cy="254610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1250410" y="8903711"/>
            <a:ext cx="0" cy="131532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76838" y="2371024"/>
            <a:ext cx="0" cy="6346979"/>
          </a:xfrm>
          <a:prstGeom prst="line">
            <a:avLst/>
          </a:prstGeom>
          <a:ln w="952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79188" y="4723411"/>
            <a:ext cx="180529" cy="0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>
            <a:off x="79188" y="8718003"/>
            <a:ext cx="180529" cy="0"/>
          </a:xfrm>
          <a:prstGeom prst="straightConnector1">
            <a:avLst/>
          </a:prstGeom>
          <a:ln w="952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28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7VNR4C73Q2ZT-1818263721-473</_dlc_DocId>
    <_dlc_DocIdUrl xmlns="8a60a53d-5fd6-4fad-b3e7-56920e3d3d09">
      <Url>https://sp.sibur.local/orgunits/SUPBOTOOS/_layouts/15/DocIdRedir.aspx?ID=7VNR4C73Q2ZT-1818263721-473</Url>
      <Description>7VNR4C73Q2ZT-1818263721-473</Description>
    </_dlc_DocIdUrl>
  </documentManagement>
</p:properties>
</file>

<file path=customXml/itemProps1.xml><?xml version="1.0" encoding="utf-8"?>
<ds:datastoreItem xmlns:ds="http://schemas.openxmlformats.org/officeDocument/2006/customXml" ds:itemID="{52E88DCC-F65D-4D78-B96D-E0678F583AB5}"/>
</file>

<file path=customXml/itemProps2.xml><?xml version="1.0" encoding="utf-8"?>
<ds:datastoreItem xmlns:ds="http://schemas.openxmlformats.org/officeDocument/2006/customXml" ds:itemID="{10CF4963-511E-4FB8-A77C-B800F4CEC132}"/>
</file>

<file path=customXml/itemProps3.xml><?xml version="1.0" encoding="utf-8"?>
<ds:datastoreItem xmlns:ds="http://schemas.openxmlformats.org/officeDocument/2006/customXml" ds:itemID="{0B789B2D-B194-4107-90D3-6FC2B8EAA65B}"/>
</file>

<file path=customXml/itemProps4.xml><?xml version="1.0" encoding="utf-8"?>
<ds:datastoreItem xmlns:ds="http://schemas.openxmlformats.org/officeDocument/2006/customXml" ds:itemID="{74351EE3-9FBF-4188-9081-EB67DC600ED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400</Words>
  <Application>Microsoft Office PowerPoint</Application>
  <PresentationFormat>Широкоэкранный</PresentationFormat>
  <Paragraphs>38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Слайд think-cell</vt:lpstr>
      <vt:lpstr>Презентация PowerPoint</vt:lpstr>
    </vt:vector>
  </TitlesOfParts>
  <Company>SIBUR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Хундяков Сергей Владимирович</dc:creator>
  <cp:lastModifiedBy>Хундяков Сергей Владимирович</cp:lastModifiedBy>
  <cp:revision>23</cp:revision>
  <dcterms:created xsi:type="dcterms:W3CDTF">2023-03-09T06:35:18Z</dcterms:created>
  <dcterms:modified xsi:type="dcterms:W3CDTF">2023-03-31T07:31:16Z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7c9e59d1-6b00-46bf-9787-ed0900a75c26</vt:lpwstr>
  </property>
</Properties>
</file>